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IBM Plex Sans"/>
      <p:regular r:id="rId11"/>
      <p:bold r:id="rId12"/>
      <p:italic r:id="rId13"/>
      <p:boldItalic r:id="rId14"/>
    </p:embeddedFont>
    <p:embeddedFont>
      <p:font typeface="IBM Plex Sans Light"/>
      <p:regular r:id="rId15"/>
      <p:bold r:id="rId16"/>
      <p:italic r:id="rId17"/>
      <p:boldItalic r:id="rId18"/>
    </p:embeddedFont>
    <p:embeddedFont>
      <p:font typeface="IBM Plex Sans Thin"/>
      <p:regular r:id="rId19"/>
      <p:bold r:id="rId20"/>
      <p:italic r:id="rId21"/>
      <p:boldItalic r:id="rId22"/>
    </p:embeddedFont>
    <p:embeddedFont>
      <p:font typeface="IBM Plex Sans SemiBold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hWnFqkDg3+w2LAemw0v3+pQuPY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Thin-bold.fntdata"/><Relationship Id="rId22" Type="http://schemas.openxmlformats.org/officeDocument/2006/relationships/font" Target="fonts/IBMPlexSansThin-boldItalic.fntdata"/><Relationship Id="rId21" Type="http://schemas.openxmlformats.org/officeDocument/2006/relationships/font" Target="fonts/IBMPlexSansThin-italic.fntdata"/><Relationship Id="rId24" Type="http://schemas.openxmlformats.org/officeDocument/2006/relationships/font" Target="fonts/IBMPlexSansSemiBold-bold.fntdata"/><Relationship Id="rId23" Type="http://schemas.openxmlformats.org/officeDocument/2006/relationships/font" Target="fonts/IBMPlexSansSemiBo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boldItalic.fntdata"/><Relationship Id="rId25" Type="http://schemas.openxmlformats.org/officeDocument/2006/relationships/font" Target="fonts/IBMPlexSansSemiBold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IBMPlexSans-regular.fntdata"/><Relationship Id="rId10" Type="http://schemas.openxmlformats.org/officeDocument/2006/relationships/slide" Target="slides/slide5.xml"/><Relationship Id="rId13" Type="http://schemas.openxmlformats.org/officeDocument/2006/relationships/font" Target="fonts/IBMPlexSans-italic.fntdata"/><Relationship Id="rId12" Type="http://schemas.openxmlformats.org/officeDocument/2006/relationships/font" Target="fonts/IBMPlexSans-bold.fntdata"/><Relationship Id="rId15" Type="http://schemas.openxmlformats.org/officeDocument/2006/relationships/font" Target="fonts/IBMPlexSansLight-regular.fntdata"/><Relationship Id="rId14" Type="http://schemas.openxmlformats.org/officeDocument/2006/relationships/font" Target="fonts/IBMPlexSans-boldItalic.fntdata"/><Relationship Id="rId17" Type="http://schemas.openxmlformats.org/officeDocument/2006/relationships/font" Target="fonts/IBMPlexSansLight-italic.fntdata"/><Relationship Id="rId16" Type="http://schemas.openxmlformats.org/officeDocument/2006/relationships/font" Target="fonts/IBMPlexSansLight-bold.fntdata"/><Relationship Id="rId19" Type="http://schemas.openxmlformats.org/officeDocument/2006/relationships/font" Target="fonts/IBMPlexSansThin-regular.fntdata"/><Relationship Id="rId18" Type="http://schemas.openxmlformats.org/officeDocument/2006/relationships/font" Target="fonts/IBMPlexSansLigh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Hola,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Voy a presentar la parte introductoria del curso de certificados digitales.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Como ya comentamos en la presentación del curso, este es eminentemente práctico y esta será la única sesión teórica.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objetivo es introducirt el certificado digital y como funciona.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a56ec368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2a56ec368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</a:pPr>
            <a:r>
              <a:rPr lang="en-US"/>
              <a:t>Regresiones </a:t>
            </a:r>
            <a:r>
              <a:rPr lang="en-US"/>
              <a:t>lineales</a:t>
            </a:r>
            <a:r>
              <a:rPr lang="en-US"/>
              <a:t> con Sklearn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 Noviembre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ÍNDICE</a:t>
            </a:r>
            <a:endParaRPr/>
          </a:p>
        </p:txBody>
      </p:sp>
      <p:sp>
        <p:nvSpPr>
          <p:cNvPr id="74" name="Google Shape;74;p2"/>
          <p:cNvSpPr txBox="1"/>
          <p:nvPr>
            <p:ph idx="2" type="body"/>
          </p:nvPr>
        </p:nvSpPr>
        <p:spPr>
          <a:xfrm>
            <a:off x="1046851" y="1317721"/>
            <a:ext cx="10089851" cy="353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1"/>
              <a:buNone/>
            </a:pPr>
            <a:r>
              <a:rPr lang="en-US" sz="8000"/>
              <a:t>• Regresiones lineales</a:t>
            </a:r>
            <a:endParaRPr sz="80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1"/>
              <a:buNone/>
            </a:pPr>
            <a:r>
              <a:rPr lang="en-US" sz="8000"/>
              <a:t>• Casos prácticos</a:t>
            </a:r>
            <a:endParaRPr sz="80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41"/>
              <a:buFont typeface="Arial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Regresiones lineales</a:t>
            </a:r>
            <a:endParaRPr/>
          </a:p>
        </p:txBody>
      </p:sp>
      <p:sp>
        <p:nvSpPr>
          <p:cNvPr id="80" name="Google Shape;80;p3"/>
          <p:cNvSpPr txBox="1"/>
          <p:nvPr>
            <p:ph idx="2" type="body"/>
          </p:nvPr>
        </p:nvSpPr>
        <p:spPr>
          <a:xfrm>
            <a:off x="1046850" y="1317757"/>
            <a:ext cx="10089900" cy="47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 trata de una recta de mejor ajuste para un conjunto de puntos.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Necesita un conjunto de variables independientes (x) y otro de dependientes (y).</a:t>
            </a:r>
            <a:endParaRPr sz="2200"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Tras entrenar el modelo es posible predecir valores de (y) con valores de (x).</a:t>
            </a:r>
            <a:endParaRPr sz="2200"/>
          </a:p>
        </p:txBody>
      </p:sp>
      <p:pic>
        <p:nvPicPr>
          <p:cNvPr id="81" name="Google Shape;8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738" y="3620000"/>
            <a:ext cx="4066826" cy="305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56ec36867_0_0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Casos prácticos</a:t>
            </a:r>
            <a:endParaRPr/>
          </a:p>
        </p:txBody>
      </p:sp>
      <p:pic>
        <p:nvPicPr>
          <p:cNvPr id="87" name="Google Shape;87;g2a56ec3686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438" y="1268416"/>
            <a:ext cx="6987464" cy="5361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</a:t>
            </a:r>
            <a:br>
              <a:rPr lang="en-US"/>
            </a:br>
            <a:r>
              <a:rPr lang="en-US"/>
              <a:t>martini@uji.es; castillo@uji.es; vtomas@uji.es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2023-10-05T21:22:24Z</dcterms:created>
  <dc:creator>Vicente Ramón Tomás López</dc:creator>
</cp:coreProperties>
</file>