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6858000" cx="12192000"/>
  <p:notesSz cx="6858000" cy="9144000"/>
  <p:embeddedFontLst>
    <p:embeddedFont>
      <p:font typeface="IBM Plex Sans"/>
      <p:regular r:id="rId12"/>
      <p:bold r:id="rId13"/>
      <p:italic r:id="rId14"/>
      <p:boldItalic r:id="rId15"/>
    </p:embeddedFont>
    <p:embeddedFont>
      <p:font typeface="IBM Plex Sans Light"/>
      <p:regular r:id="rId16"/>
      <p:bold r:id="rId17"/>
      <p:italic r:id="rId18"/>
      <p:boldItalic r:id="rId19"/>
    </p:embeddedFont>
    <p:embeddedFont>
      <p:font typeface="IBM Plex Sans Thin"/>
      <p:regular r:id="rId20"/>
      <p:bold r:id="rId21"/>
      <p:italic r:id="rId22"/>
      <p:boldItalic r:id="rId23"/>
    </p:embeddedFont>
    <p:embeddedFont>
      <p:font typeface="IBM Plex Sans SemiBold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640">
          <p15:clr>
            <a:srgbClr val="A4A3A4"/>
          </p15:clr>
        </p15:guide>
        <p15:guide id="2" pos="665">
          <p15:clr>
            <a:srgbClr val="A4A3A4"/>
          </p15:clr>
        </p15:guide>
        <p15:guide id="3" orient="horz" pos="799">
          <p15:clr>
            <a:srgbClr val="A4A3A4"/>
          </p15:clr>
        </p15:guide>
        <p15:guide id="4" pos="166">
          <p15:clr>
            <a:srgbClr val="A4A3A4"/>
          </p15:clr>
        </p15:guide>
        <p15:guide id="5" pos="347">
          <p15:clr>
            <a:srgbClr val="A4A3A4"/>
          </p15:clr>
        </p15:guide>
        <p15:guide id="6" orient="horz" pos="3793">
          <p15:clr>
            <a:srgbClr val="A4A3A4"/>
          </p15:clr>
        </p15:guide>
        <p15:guide id="7" pos="7514">
          <p15:clr>
            <a:srgbClr val="A4A3A4"/>
          </p15:clr>
        </p15:guide>
        <p15:guide id="8" pos="7333">
          <p15:clr>
            <a:srgbClr val="A4A3A4"/>
          </p15:clr>
        </p15:guide>
      </p15:sldGuideLst>
    </p:ext>
    <p:ext uri="GoogleSlidesCustomDataVersion2">
      <go:slidesCustomData xmlns:go="http://customooxmlschemas.google.com/" r:id="rId28" roundtripDataSignature="AMtx7mg17Ht8tF93yGkoCPhOUEYeQCDE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640" orient="horz"/>
        <p:guide pos="665"/>
        <p:guide pos="799" orient="horz"/>
        <p:guide pos="166"/>
        <p:guide pos="347"/>
        <p:guide pos="3793" orient="horz"/>
        <p:guide pos="7514"/>
        <p:guide pos="7333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IBMPlexSansThin-regular.fntdata"/><Relationship Id="rId22" Type="http://schemas.openxmlformats.org/officeDocument/2006/relationships/font" Target="fonts/IBMPlexSansThin-italic.fntdata"/><Relationship Id="rId21" Type="http://schemas.openxmlformats.org/officeDocument/2006/relationships/font" Target="fonts/IBMPlexSansThin-bold.fntdata"/><Relationship Id="rId24" Type="http://schemas.openxmlformats.org/officeDocument/2006/relationships/font" Target="fonts/IBMPlexSansSemiBold-regular.fntdata"/><Relationship Id="rId23" Type="http://schemas.openxmlformats.org/officeDocument/2006/relationships/font" Target="fonts/IBMPlexSansThin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IBMPlexSansSemiBold-italic.fntdata"/><Relationship Id="rId25" Type="http://schemas.openxmlformats.org/officeDocument/2006/relationships/font" Target="fonts/IBMPlexSansSemiBold-bold.fntdata"/><Relationship Id="rId28" Type="http://customschemas.google.com/relationships/presentationmetadata" Target="metadata"/><Relationship Id="rId27" Type="http://schemas.openxmlformats.org/officeDocument/2006/relationships/font" Target="fonts/IBMPlexSansSemiBold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IBMPlexSans-bold.fntdata"/><Relationship Id="rId12" Type="http://schemas.openxmlformats.org/officeDocument/2006/relationships/font" Target="fonts/IBMPlexSans-regular.fntdata"/><Relationship Id="rId15" Type="http://schemas.openxmlformats.org/officeDocument/2006/relationships/font" Target="fonts/IBMPlexSans-boldItalic.fntdata"/><Relationship Id="rId14" Type="http://schemas.openxmlformats.org/officeDocument/2006/relationships/font" Target="fonts/IBMPlexSans-italic.fntdata"/><Relationship Id="rId17" Type="http://schemas.openxmlformats.org/officeDocument/2006/relationships/font" Target="fonts/IBMPlexSansLight-bold.fntdata"/><Relationship Id="rId16" Type="http://schemas.openxmlformats.org/officeDocument/2006/relationships/font" Target="fonts/IBMPlexSansLight-regular.fntdata"/><Relationship Id="rId19" Type="http://schemas.openxmlformats.org/officeDocument/2006/relationships/font" Target="fonts/IBMPlexSansLight-boldItalic.fntdata"/><Relationship Id="rId18" Type="http://schemas.openxmlformats.org/officeDocument/2006/relationships/font" Target="fonts/IBMPlexSansLight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Hola,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Voy a presentar la parte introductoria del curso de certificados digitales.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Como ya comentamos en la presentación del curso, este es eminentemente práctico y esta será la única sesión teórica.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El objetivo es introducirt el certificado digital y como funciona.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5" name="Google Shape;65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1" name="Google Shape;7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7" name="Google Shape;7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a4012707ac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2" name="Google Shape;92;g2a4012707ac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a56ec36867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9" name="Google Shape;99;g2a56ec36867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6" name="Google Shape;106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hyperlink" Target="https://creativecommons.org/licenses/by-nc-sa/4.0/deed.ca" TargetMode="External"/><Relationship Id="rId4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">
  <p:cSld name="Portada">
    <p:bg>
      <p:bgPr>
        <a:solidFill>
          <a:srgbClr val="003864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8"/>
          <p:cNvSpPr txBox="1"/>
          <p:nvPr>
            <p:ph idx="1" type="body"/>
          </p:nvPr>
        </p:nvSpPr>
        <p:spPr>
          <a:xfrm>
            <a:off x="1057374" y="861938"/>
            <a:ext cx="10078939" cy="1958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b="1" sz="7200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8"/>
          <p:cNvSpPr txBox="1"/>
          <p:nvPr>
            <p:ph idx="2" type="body"/>
          </p:nvPr>
        </p:nvSpPr>
        <p:spPr>
          <a:xfrm>
            <a:off x="1057373" y="3000745"/>
            <a:ext cx="10078939" cy="10372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" name="Google Shape;15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63638" y="5996062"/>
            <a:ext cx="1520039" cy="31818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8"/>
          <p:cNvSpPr txBox="1"/>
          <p:nvPr/>
        </p:nvSpPr>
        <p:spPr>
          <a:xfrm>
            <a:off x="7448861" y="5975688"/>
            <a:ext cx="368745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#ProDigital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8"/>
          <p:cNvSpPr txBox="1"/>
          <p:nvPr/>
        </p:nvSpPr>
        <p:spPr>
          <a:xfrm>
            <a:off x="4652387" y="329585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omés imatge">
  <p:cSld name="Només imatge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7"/>
          <p:cNvSpPr txBox="1"/>
          <p:nvPr>
            <p:ph idx="1" type="body"/>
          </p:nvPr>
        </p:nvSpPr>
        <p:spPr>
          <a:xfrm>
            <a:off x="1163638" y="1253331"/>
            <a:ext cx="9969583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17"/>
          <p:cNvSpPr txBox="1"/>
          <p:nvPr>
            <p:ph idx="2" type="body"/>
          </p:nvPr>
        </p:nvSpPr>
        <p:spPr>
          <a:xfrm>
            <a:off x="1163555" y="5726720"/>
            <a:ext cx="9969583" cy="295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7373"/>
              </a:buClr>
              <a:buSzPts val="2400"/>
              <a:buNone/>
              <a:defRPr sz="2400">
                <a:solidFill>
                  <a:srgbClr val="737373"/>
                </a:solidFill>
                <a:latin typeface="IBM Plex Sans Thin"/>
                <a:ea typeface="IBM Plex Sans Thin"/>
                <a:cs typeface="IBM Plex Sans Thin"/>
                <a:sym typeface="IBM Plex Sans Thin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s imatges">
  <p:cSld name="Dues imatges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8"/>
          <p:cNvSpPr txBox="1"/>
          <p:nvPr>
            <p:ph idx="1" type="body"/>
          </p:nvPr>
        </p:nvSpPr>
        <p:spPr>
          <a:xfrm>
            <a:off x="6602654" y="1253331"/>
            <a:ext cx="4530567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18"/>
          <p:cNvSpPr txBox="1"/>
          <p:nvPr>
            <p:ph idx="2" type="body"/>
          </p:nvPr>
        </p:nvSpPr>
        <p:spPr>
          <a:xfrm>
            <a:off x="6602571" y="5726720"/>
            <a:ext cx="4530567" cy="295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7373"/>
              </a:buClr>
              <a:buSzPts val="2400"/>
              <a:buNone/>
              <a:defRPr sz="2400">
                <a:solidFill>
                  <a:srgbClr val="737373"/>
                </a:solidFill>
                <a:latin typeface="IBM Plex Sans Thin"/>
                <a:ea typeface="IBM Plex Sans Thin"/>
                <a:cs typeface="IBM Plex Sans Thin"/>
                <a:sym typeface="IBM Plex Sans Thin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18"/>
          <p:cNvSpPr txBox="1"/>
          <p:nvPr>
            <p:ph idx="3" type="body"/>
          </p:nvPr>
        </p:nvSpPr>
        <p:spPr>
          <a:xfrm>
            <a:off x="1163638" y="5726720"/>
            <a:ext cx="4530567" cy="295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7373"/>
              </a:buClr>
              <a:buSzPts val="2400"/>
              <a:buNone/>
              <a:defRPr sz="2400">
                <a:solidFill>
                  <a:srgbClr val="737373"/>
                </a:solidFill>
                <a:latin typeface="IBM Plex Sans Thin"/>
                <a:ea typeface="IBM Plex Sans Thin"/>
                <a:cs typeface="IBM Plex Sans Thin"/>
                <a:sym typeface="IBM Plex Sans Thin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18"/>
          <p:cNvSpPr txBox="1"/>
          <p:nvPr>
            <p:ph idx="4" type="body"/>
          </p:nvPr>
        </p:nvSpPr>
        <p:spPr>
          <a:xfrm>
            <a:off x="1163638" y="1253331"/>
            <a:ext cx="4530567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to">
  <p:cSld name="Foto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9"/>
          <p:cNvSpPr txBox="1"/>
          <p:nvPr>
            <p:ph idx="1" type="body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etències">
  <p:cSld name="Competèncie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9"/>
          <p:cNvSpPr txBox="1"/>
          <p:nvPr>
            <p:ph idx="1" type="body"/>
          </p:nvPr>
        </p:nvSpPr>
        <p:spPr>
          <a:xfrm>
            <a:off x="1038225" y="545466"/>
            <a:ext cx="10089851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BM Plex Sans"/>
              <a:buNone/>
              <a:defRPr b="1" sz="4400" cap="none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9"/>
          <p:cNvSpPr txBox="1"/>
          <p:nvPr>
            <p:ph idx="2" type="body"/>
          </p:nvPr>
        </p:nvSpPr>
        <p:spPr>
          <a:xfrm>
            <a:off x="1046851" y="1317721"/>
            <a:ext cx="10089851" cy="4748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i="0" sz="2800"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-3810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-3810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-3810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-3810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raportada">
  <p:cSld name="Contraportada">
    <p:bg>
      <p:bgPr>
        <a:solidFill>
          <a:srgbClr val="003864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 txBox="1"/>
          <p:nvPr>
            <p:ph idx="1" type="body"/>
          </p:nvPr>
        </p:nvSpPr>
        <p:spPr>
          <a:xfrm>
            <a:off x="1163638" y="2786784"/>
            <a:ext cx="9972675" cy="12844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3" name="Google Shape;23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63638" y="5996062"/>
            <a:ext cx="1520039" cy="31818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0"/>
          <p:cNvSpPr txBox="1"/>
          <p:nvPr/>
        </p:nvSpPr>
        <p:spPr>
          <a:xfrm>
            <a:off x="9616273" y="5975688"/>
            <a:ext cx="152003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#ProDigital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" name="Google Shape;25;p1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35980" y="5895792"/>
            <a:ext cx="1515484" cy="52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701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Índex">
  <p:cSld name="Índex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1"/>
          <p:cNvSpPr txBox="1"/>
          <p:nvPr>
            <p:ph idx="1" type="body"/>
          </p:nvPr>
        </p:nvSpPr>
        <p:spPr>
          <a:xfrm>
            <a:off x="1163638" y="2236187"/>
            <a:ext cx="3311525" cy="3154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ans"/>
              <a:buNone/>
              <a:defRPr b="1" sz="2800" cap="none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11"/>
          <p:cNvSpPr txBox="1"/>
          <p:nvPr>
            <p:ph idx="2" type="body"/>
          </p:nvPr>
        </p:nvSpPr>
        <p:spPr>
          <a:xfrm>
            <a:off x="1068699" y="896576"/>
            <a:ext cx="10089851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BM Plex Sans"/>
              <a:buNone/>
              <a:defRPr b="1" sz="4400" cap="none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11"/>
          <p:cNvSpPr txBox="1"/>
          <p:nvPr>
            <p:ph idx="3" type="body"/>
          </p:nvPr>
        </p:nvSpPr>
        <p:spPr>
          <a:xfrm>
            <a:off x="1062038" y="2609701"/>
            <a:ext cx="3413125" cy="2916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indent="-3810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indent="-3810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indent="-3810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indent="-3810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11"/>
          <p:cNvSpPr txBox="1"/>
          <p:nvPr>
            <p:ph idx="4" type="body"/>
          </p:nvPr>
        </p:nvSpPr>
        <p:spPr>
          <a:xfrm>
            <a:off x="4691063" y="2236187"/>
            <a:ext cx="3384550" cy="3154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ans"/>
              <a:buNone/>
              <a:defRPr b="1" sz="2800" cap="none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11"/>
          <p:cNvSpPr txBox="1"/>
          <p:nvPr>
            <p:ph idx="5" type="body"/>
          </p:nvPr>
        </p:nvSpPr>
        <p:spPr>
          <a:xfrm>
            <a:off x="4589463" y="2609701"/>
            <a:ext cx="3486150" cy="2916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indent="-3810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indent="-3810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indent="-3810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indent="-3810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1"/>
          <p:cNvSpPr txBox="1"/>
          <p:nvPr>
            <p:ph idx="6" type="body"/>
          </p:nvPr>
        </p:nvSpPr>
        <p:spPr>
          <a:xfrm>
            <a:off x="8328025" y="2236187"/>
            <a:ext cx="3384550" cy="3154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ans"/>
              <a:buNone/>
              <a:defRPr b="1" sz="2800" cap="none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1"/>
          <p:cNvSpPr txBox="1"/>
          <p:nvPr>
            <p:ph idx="7" type="body"/>
          </p:nvPr>
        </p:nvSpPr>
        <p:spPr>
          <a:xfrm>
            <a:off x="8226425" y="2609701"/>
            <a:ext cx="3486150" cy="2916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indent="-3810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indent="-3810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indent="-3810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indent="-3810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11"/>
          <p:cNvSpPr txBox="1"/>
          <p:nvPr>
            <p:ph idx="8" type="body"/>
          </p:nvPr>
        </p:nvSpPr>
        <p:spPr>
          <a:xfrm>
            <a:off x="1032196" y="5915730"/>
            <a:ext cx="3419068" cy="677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4400"/>
              <a:buFont typeface="IBM Plex Sans"/>
              <a:buNone/>
              <a:defRPr b="1" sz="4400">
                <a:solidFill>
                  <a:srgbClr val="BFBFB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idx="9" type="body"/>
          </p:nvPr>
        </p:nvSpPr>
        <p:spPr>
          <a:xfrm>
            <a:off x="4568330" y="5910324"/>
            <a:ext cx="3500526" cy="677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4400"/>
              <a:buFont typeface="IBM Plex Sans"/>
              <a:buNone/>
              <a:defRPr b="1" sz="4400">
                <a:solidFill>
                  <a:srgbClr val="BFBFB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1"/>
          <p:cNvSpPr txBox="1"/>
          <p:nvPr>
            <p:ph idx="13" type="body"/>
          </p:nvPr>
        </p:nvSpPr>
        <p:spPr>
          <a:xfrm>
            <a:off x="8226425" y="5910323"/>
            <a:ext cx="3486150" cy="677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4400"/>
              <a:buFont typeface="IBM Plex Sans"/>
              <a:buNone/>
              <a:defRPr b="1" sz="4400">
                <a:solidFill>
                  <a:srgbClr val="BFBFB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819">
          <p15:clr>
            <a:srgbClr val="FBAE40"/>
          </p15:clr>
        </p15:guide>
        <p15:guide id="2" pos="2955">
          <p15:clr>
            <a:srgbClr val="FBAE40"/>
          </p15:clr>
        </p15:guide>
        <p15:guide id="3" orient="horz" pos="1593">
          <p15:clr>
            <a:srgbClr val="FBAE40"/>
          </p15:clr>
        </p15:guide>
        <p15:guide id="4" orient="horz" pos="1933">
          <p15:clr>
            <a:srgbClr val="FBAE40"/>
          </p15:clr>
        </p15:guide>
        <p15:guide id="5" pos="5246">
          <p15:clr>
            <a:srgbClr val="FBAE40"/>
          </p15:clr>
        </p15:guide>
        <p15:guide id="6" pos="5087">
          <p15:clr>
            <a:srgbClr val="FBAE40"/>
          </p15:clr>
        </p15:guide>
        <p15:guide id="7" pos="7378">
          <p15:clr>
            <a:srgbClr val="FBAE40"/>
          </p15:clr>
        </p15:guide>
        <p15:guide id="8" orient="horz" pos="415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ció">
  <p:cSld name="Secció">
    <p:bg>
      <p:bgPr>
        <a:solidFill>
          <a:srgbClr val="73737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2"/>
          <p:cNvSpPr txBox="1"/>
          <p:nvPr>
            <p:ph idx="1" type="body"/>
          </p:nvPr>
        </p:nvSpPr>
        <p:spPr>
          <a:xfrm>
            <a:off x="1061665" y="878041"/>
            <a:ext cx="9999662" cy="17012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b="1" sz="6000" cap="none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12"/>
          <p:cNvSpPr txBox="1"/>
          <p:nvPr>
            <p:ph idx="2" type="body"/>
          </p:nvPr>
        </p:nvSpPr>
        <p:spPr>
          <a:xfrm>
            <a:off x="1061665" y="3171978"/>
            <a:ext cx="9999662" cy="3513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indent="-3810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indent="-3810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04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ol i text">
  <p:cSld name="Títol i 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/>
          <p:nvPr>
            <p:ph idx="1" type="body"/>
          </p:nvPr>
        </p:nvSpPr>
        <p:spPr>
          <a:xfrm>
            <a:off x="1038225" y="562884"/>
            <a:ext cx="10089851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BM Plex Sans"/>
              <a:buNone/>
              <a:defRPr b="1" sz="4400" cap="none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3"/>
          <p:cNvSpPr txBox="1"/>
          <p:nvPr>
            <p:ph idx="2" type="body"/>
          </p:nvPr>
        </p:nvSpPr>
        <p:spPr>
          <a:xfrm>
            <a:off x="1046851" y="1313498"/>
            <a:ext cx="10089851" cy="4748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-3810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-3810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-3810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-3810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66">
          <p15:clr>
            <a:srgbClr val="FBAE40"/>
          </p15:clr>
        </p15:guide>
        <p15:guide id="2" pos="32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omés títol">
  <p:cSld name="Només títol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4"/>
          <p:cNvSpPr txBox="1"/>
          <p:nvPr>
            <p:ph idx="1" type="body"/>
          </p:nvPr>
        </p:nvSpPr>
        <p:spPr>
          <a:xfrm>
            <a:off x="1038225" y="562884"/>
            <a:ext cx="10089851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BM Plex Sans"/>
              <a:buNone/>
              <a:defRPr b="1" sz="4400" cap="none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66">
          <p15:clr>
            <a:srgbClr val="FBAE40"/>
          </p15:clr>
        </p15:guide>
        <p15:guide id="2" pos="32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omés text">
  <p:cSld name="Només 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/>
          <p:nvPr>
            <p:ph idx="1" type="body"/>
          </p:nvPr>
        </p:nvSpPr>
        <p:spPr>
          <a:xfrm>
            <a:off x="1058779" y="1313713"/>
            <a:ext cx="10103802" cy="49921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-3810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-3810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-3810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-3810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15"/>
          <p:cNvSpPr txBox="1"/>
          <p:nvPr/>
        </p:nvSpPr>
        <p:spPr>
          <a:xfrm>
            <a:off x="5195455" y="166254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i imatge">
  <p:cSld name="Text i imatge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6"/>
          <p:cNvSpPr txBox="1"/>
          <p:nvPr>
            <p:ph idx="1" type="body"/>
          </p:nvPr>
        </p:nvSpPr>
        <p:spPr>
          <a:xfrm>
            <a:off x="7541623" y="1313713"/>
            <a:ext cx="3591598" cy="4483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16"/>
          <p:cNvSpPr txBox="1"/>
          <p:nvPr>
            <p:ph idx="2" type="body"/>
          </p:nvPr>
        </p:nvSpPr>
        <p:spPr>
          <a:xfrm>
            <a:off x="1058779" y="1313713"/>
            <a:ext cx="5756089" cy="4748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-3810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-3810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-3810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-3810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16"/>
          <p:cNvSpPr txBox="1"/>
          <p:nvPr>
            <p:ph idx="3" type="body"/>
          </p:nvPr>
        </p:nvSpPr>
        <p:spPr>
          <a:xfrm>
            <a:off x="7542213" y="5796951"/>
            <a:ext cx="3590925" cy="295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7373"/>
              </a:buClr>
              <a:buSzPts val="2400"/>
              <a:buNone/>
              <a:defRPr sz="2400">
                <a:solidFill>
                  <a:srgbClr val="737373"/>
                </a:solidFill>
                <a:latin typeface="IBM Plex Sans Thin"/>
                <a:ea typeface="IBM Plex Sans Thin"/>
                <a:cs typeface="IBM Plex Sans Thin"/>
                <a:sym typeface="IBM Plex Sans Thin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BM Plex Sans"/>
              <a:buNone/>
              <a:defRPr b="0" i="0" sz="4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733">
          <p15:clr>
            <a:srgbClr val="F26B43"/>
          </p15:clr>
        </p15:guide>
        <p15:guide id="2" orient="horz" pos="640">
          <p15:clr>
            <a:srgbClr val="F26B43"/>
          </p15:clr>
        </p15:guide>
        <p15:guide id="3" orient="horz" pos="9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"/>
          <p:cNvSpPr txBox="1"/>
          <p:nvPr>
            <p:ph idx="1" type="body"/>
          </p:nvPr>
        </p:nvSpPr>
        <p:spPr>
          <a:xfrm>
            <a:off x="1057374" y="861938"/>
            <a:ext cx="10078939" cy="1958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</a:pPr>
            <a:r>
              <a:rPr lang="en-US"/>
              <a:t>Tests estadísticos con SciPy</a:t>
            </a:r>
            <a:endParaRPr/>
          </a:p>
        </p:txBody>
      </p:sp>
      <p:sp>
        <p:nvSpPr>
          <p:cNvPr id="68" name="Google Shape;68;p1"/>
          <p:cNvSpPr txBox="1"/>
          <p:nvPr>
            <p:ph idx="2" type="body"/>
          </p:nvPr>
        </p:nvSpPr>
        <p:spPr>
          <a:xfrm>
            <a:off x="1057373" y="3000745"/>
            <a:ext cx="10078939" cy="10372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/>
              <a:t>Iker Martín, Maribel Castillo y Vicente R. Tomás Noviembre 2023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"/>
          <p:cNvSpPr txBox="1"/>
          <p:nvPr>
            <p:ph idx="1" type="body"/>
          </p:nvPr>
        </p:nvSpPr>
        <p:spPr>
          <a:xfrm>
            <a:off x="1038225" y="545466"/>
            <a:ext cx="10089851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BM Plex Sans"/>
              <a:buNone/>
            </a:pPr>
            <a:r>
              <a:rPr lang="en-US"/>
              <a:t>ÍNDICE</a:t>
            </a:r>
            <a:endParaRPr/>
          </a:p>
        </p:txBody>
      </p:sp>
      <p:sp>
        <p:nvSpPr>
          <p:cNvPr id="74" name="Google Shape;74;p2"/>
          <p:cNvSpPr txBox="1"/>
          <p:nvPr>
            <p:ph idx="2" type="body"/>
          </p:nvPr>
        </p:nvSpPr>
        <p:spPr>
          <a:xfrm>
            <a:off x="1046851" y="1317721"/>
            <a:ext cx="10089851" cy="35384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32500" lnSpcReduction="10000"/>
          </a:bodyPr>
          <a:lstStyle/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58"/>
              <a:buNone/>
            </a:pPr>
            <a:r>
              <a:rPr lang="en-US" sz="8000"/>
              <a:t>• Funciones estadísticas de Scipy.</a:t>
            </a:r>
            <a:endParaRPr sz="8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58"/>
              <a:buNone/>
            </a:pPr>
            <a:r>
              <a:rPr lang="en-US" sz="8000"/>
              <a:t>• Comprendiendo los resultados.</a:t>
            </a:r>
            <a:endParaRPr sz="8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58"/>
              <a:buNone/>
            </a:pPr>
            <a:r>
              <a:rPr lang="en-US" sz="8000"/>
              <a:t>• Casos prácticos.</a:t>
            </a:r>
            <a:endParaRPr sz="8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t/>
            </a:r>
            <a:endParaRPr sz="8000"/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8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8775" y="2059371"/>
            <a:ext cx="6219825" cy="134302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3"/>
          <p:cNvSpPr txBox="1"/>
          <p:nvPr>
            <p:ph idx="1" type="body"/>
          </p:nvPr>
        </p:nvSpPr>
        <p:spPr>
          <a:xfrm>
            <a:off x="1038225" y="545466"/>
            <a:ext cx="10089851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BM Plex Sans"/>
              <a:buNone/>
            </a:pPr>
            <a:r>
              <a:rPr lang="en-US"/>
              <a:t>Funciones estadísticas de Scipy</a:t>
            </a:r>
            <a:endParaRPr/>
          </a:p>
        </p:txBody>
      </p:sp>
      <p:sp>
        <p:nvSpPr>
          <p:cNvPr id="81" name="Google Shape;81;p3"/>
          <p:cNvSpPr txBox="1"/>
          <p:nvPr>
            <p:ph idx="2" type="body"/>
          </p:nvPr>
        </p:nvSpPr>
        <p:spPr>
          <a:xfrm>
            <a:off x="1046850" y="1317721"/>
            <a:ext cx="100899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2438" lvl="0" marL="541338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Veremos 4 tests diferentes</a:t>
            </a:r>
            <a:endParaRPr sz="2200"/>
          </a:p>
        </p:txBody>
      </p:sp>
      <p:pic>
        <p:nvPicPr>
          <p:cNvPr id="82" name="Google Shape;82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21513" y="3208425"/>
            <a:ext cx="4619625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3"/>
          <p:cNvSpPr/>
          <p:nvPr/>
        </p:nvSpPr>
        <p:spPr>
          <a:xfrm>
            <a:off x="3056500" y="1937259"/>
            <a:ext cx="5358400" cy="1587275"/>
          </a:xfrm>
          <a:custGeom>
            <a:rect b="b" l="l" r="r" t="t"/>
            <a:pathLst>
              <a:path extrusionOk="0" h="63491" w="214336">
                <a:moveTo>
                  <a:pt x="0" y="7328"/>
                </a:moveTo>
                <a:cubicBezTo>
                  <a:pt x="30756" y="6691"/>
                  <a:pt x="148812" y="-5853"/>
                  <a:pt x="184535" y="3507"/>
                </a:cubicBezTo>
                <a:cubicBezTo>
                  <a:pt x="220258" y="12868"/>
                  <a:pt x="209369" y="53494"/>
                  <a:pt x="214336" y="63491"/>
                </a:cubicBezTo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sp>
      <p:cxnSp>
        <p:nvCxnSpPr>
          <p:cNvPr id="84" name="Google Shape;84;p3"/>
          <p:cNvCxnSpPr/>
          <p:nvPr/>
        </p:nvCxnSpPr>
        <p:spPr>
          <a:xfrm rot="10800000">
            <a:off x="1251225" y="2483050"/>
            <a:ext cx="0" cy="363300"/>
          </a:xfrm>
          <a:prstGeom prst="straightConnector1">
            <a:avLst/>
          </a:prstGeom>
          <a:noFill/>
          <a:ln cap="flat" cmpd="sng" w="28575">
            <a:solidFill>
              <a:srgbClr val="00386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5" name="Google Shape;85;p3"/>
          <p:cNvCxnSpPr/>
          <p:nvPr/>
        </p:nvCxnSpPr>
        <p:spPr>
          <a:xfrm rot="10800000">
            <a:off x="1251225" y="3039100"/>
            <a:ext cx="0" cy="363300"/>
          </a:xfrm>
          <a:prstGeom prst="straightConnector1">
            <a:avLst/>
          </a:prstGeom>
          <a:noFill/>
          <a:ln cap="flat" cmpd="sng" w="28575">
            <a:solidFill>
              <a:srgbClr val="BFBFB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6" name="Google Shape;86;p3"/>
          <p:cNvSpPr/>
          <p:nvPr/>
        </p:nvSpPr>
        <p:spPr>
          <a:xfrm>
            <a:off x="458160" y="2636200"/>
            <a:ext cx="1411000" cy="1476125"/>
          </a:xfrm>
          <a:custGeom>
            <a:rect b="b" l="l" r="r" t="t"/>
            <a:pathLst>
              <a:path extrusionOk="0" h="59045" w="56440">
                <a:moveTo>
                  <a:pt x="30078" y="0"/>
                </a:moveTo>
                <a:cubicBezTo>
                  <a:pt x="27149" y="828"/>
                  <a:pt x="17470" y="573"/>
                  <a:pt x="12503" y="4967"/>
                </a:cubicBezTo>
                <a:cubicBezTo>
                  <a:pt x="7536" y="9361"/>
                  <a:pt x="-1506" y="17958"/>
                  <a:pt x="277" y="26363"/>
                </a:cubicBezTo>
                <a:cubicBezTo>
                  <a:pt x="2060" y="34768"/>
                  <a:pt x="13841" y="49987"/>
                  <a:pt x="23201" y="55399"/>
                </a:cubicBezTo>
                <a:cubicBezTo>
                  <a:pt x="32562" y="60812"/>
                  <a:pt x="50900" y="58265"/>
                  <a:pt x="56440" y="58838"/>
                </a:cubicBezTo>
              </a:path>
            </a:pathLst>
          </a:custGeom>
          <a:noFill/>
          <a:ln cap="flat" cmpd="sng" w="19050">
            <a:solidFill>
              <a:srgbClr val="003864"/>
            </a:solidFill>
            <a:prstDash val="solid"/>
            <a:round/>
            <a:headEnd len="med" w="med" type="none"/>
            <a:tailEnd len="med" w="med" type="stealth"/>
          </a:ln>
        </p:spPr>
      </p:sp>
      <p:sp>
        <p:nvSpPr>
          <p:cNvPr id="87" name="Google Shape;87;p3"/>
          <p:cNvSpPr/>
          <p:nvPr/>
        </p:nvSpPr>
        <p:spPr>
          <a:xfrm>
            <a:off x="458160" y="3208425"/>
            <a:ext cx="1411000" cy="1476125"/>
          </a:xfrm>
          <a:custGeom>
            <a:rect b="b" l="l" r="r" t="t"/>
            <a:pathLst>
              <a:path extrusionOk="0" h="59045" w="56440">
                <a:moveTo>
                  <a:pt x="30078" y="0"/>
                </a:moveTo>
                <a:cubicBezTo>
                  <a:pt x="27149" y="828"/>
                  <a:pt x="17470" y="573"/>
                  <a:pt x="12503" y="4967"/>
                </a:cubicBezTo>
                <a:cubicBezTo>
                  <a:pt x="7536" y="9361"/>
                  <a:pt x="-1506" y="17958"/>
                  <a:pt x="277" y="26363"/>
                </a:cubicBezTo>
                <a:cubicBezTo>
                  <a:pt x="2060" y="34768"/>
                  <a:pt x="13841" y="49987"/>
                  <a:pt x="23201" y="55399"/>
                </a:cubicBezTo>
                <a:cubicBezTo>
                  <a:pt x="32562" y="60812"/>
                  <a:pt x="50900" y="58265"/>
                  <a:pt x="56440" y="58838"/>
                </a:cubicBezTo>
              </a:path>
            </a:pathLst>
          </a:custGeom>
          <a:noFill/>
          <a:ln cap="flat" cmpd="sng" w="19050">
            <a:solidFill>
              <a:srgbClr val="BFBFBF"/>
            </a:solidFill>
            <a:prstDash val="solid"/>
            <a:round/>
            <a:headEnd len="med" w="med" type="none"/>
            <a:tailEnd len="med" w="med" type="stealth"/>
          </a:ln>
        </p:spPr>
      </p:sp>
      <p:sp>
        <p:nvSpPr>
          <p:cNvPr id="88" name="Google Shape;88;p3"/>
          <p:cNvSpPr txBox="1"/>
          <p:nvPr>
            <p:ph idx="2" type="body"/>
          </p:nvPr>
        </p:nvSpPr>
        <p:spPr>
          <a:xfrm>
            <a:off x="1792950" y="3899221"/>
            <a:ext cx="100899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/>
              <a:t> Tests para distribuciones normales</a:t>
            </a:r>
            <a:endParaRPr sz="2200"/>
          </a:p>
        </p:txBody>
      </p:sp>
      <p:sp>
        <p:nvSpPr>
          <p:cNvPr id="89" name="Google Shape;89;p3"/>
          <p:cNvSpPr txBox="1"/>
          <p:nvPr>
            <p:ph idx="2" type="body"/>
          </p:nvPr>
        </p:nvSpPr>
        <p:spPr>
          <a:xfrm>
            <a:off x="1786125" y="4423021"/>
            <a:ext cx="100899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/>
              <a:t> Tests para distribuciones no normales</a:t>
            </a:r>
            <a:endParaRPr sz="2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a4012707ac_1_0"/>
          <p:cNvSpPr txBox="1"/>
          <p:nvPr>
            <p:ph idx="1" type="body"/>
          </p:nvPr>
        </p:nvSpPr>
        <p:spPr>
          <a:xfrm>
            <a:off x="1038225" y="545466"/>
            <a:ext cx="100899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BM Plex Sans"/>
              <a:buNone/>
            </a:pPr>
            <a:r>
              <a:rPr lang="en-US"/>
              <a:t>Comprendiendo los resultados</a:t>
            </a:r>
            <a:endParaRPr/>
          </a:p>
        </p:txBody>
      </p:sp>
      <p:sp>
        <p:nvSpPr>
          <p:cNvPr id="95" name="Google Shape;95;g2a4012707ac_1_0"/>
          <p:cNvSpPr txBox="1"/>
          <p:nvPr>
            <p:ph idx="2" type="body"/>
          </p:nvPr>
        </p:nvSpPr>
        <p:spPr>
          <a:xfrm>
            <a:off x="1046851" y="1317721"/>
            <a:ext cx="10089900" cy="47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2437" lvl="0" marL="541337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Los anteriores tests estadísticos devuelven un valor P para comprobar que decisión tomar.</a:t>
            </a:r>
            <a:endParaRPr sz="2200"/>
          </a:p>
          <a:p>
            <a:pPr indent="-452437" lvl="0" marL="541337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Además es necesario elegir un valor de significancia (α). Usualmente 0,05.</a:t>
            </a:r>
            <a:endParaRPr sz="2200"/>
          </a:p>
          <a:p>
            <a:pPr indent="-452437" lvl="0" marL="541337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S</a:t>
            </a:r>
            <a:r>
              <a:rPr lang="en-US" sz="2200"/>
              <a:t>i P &gt; α:  se acepta la hipótesis nula (H0). En caso contrario se rechaza y se usa la hipótesis alternativa (H1).</a:t>
            </a:r>
            <a:endParaRPr sz="2200"/>
          </a:p>
        </p:txBody>
      </p:sp>
      <p:sp>
        <p:nvSpPr>
          <p:cNvPr id="96" name="Google Shape;96;g2a4012707ac_1_0"/>
          <p:cNvSpPr txBox="1"/>
          <p:nvPr/>
        </p:nvSpPr>
        <p:spPr>
          <a:xfrm>
            <a:off x="1163650" y="4088050"/>
            <a:ext cx="9973200" cy="25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Ejemplo:</a:t>
            </a:r>
            <a:endParaRPr sz="26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P_x = 0.092</a:t>
            </a:r>
            <a:endParaRPr sz="26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P_x &gt; </a:t>
            </a:r>
            <a:r>
              <a:rPr lang="en-US" sz="2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α → Aceptar H0 → En Shapiro indica que la distribución es normal.</a:t>
            </a:r>
            <a:endParaRPr sz="22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P_y = 0.026</a:t>
            </a:r>
            <a:endParaRPr sz="26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P_y &gt; </a:t>
            </a:r>
            <a:r>
              <a:rPr lang="en-US" sz="2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α → Rechazar H0 → En Shapiro indica que la distribución </a:t>
            </a:r>
            <a:r>
              <a:rPr b="1" lang="en-US" sz="2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no</a:t>
            </a:r>
            <a:r>
              <a:rPr lang="en-US" sz="2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 es normal.</a:t>
            </a:r>
            <a:endParaRPr sz="22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a56ec36867_0_0"/>
          <p:cNvSpPr txBox="1"/>
          <p:nvPr>
            <p:ph idx="1" type="body"/>
          </p:nvPr>
        </p:nvSpPr>
        <p:spPr>
          <a:xfrm>
            <a:off x="1038225" y="545466"/>
            <a:ext cx="100899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BM Plex Sans"/>
              <a:buNone/>
            </a:pPr>
            <a:r>
              <a:rPr lang="en-US"/>
              <a:t>Casos prácticos</a:t>
            </a:r>
            <a:endParaRPr/>
          </a:p>
        </p:txBody>
      </p:sp>
      <p:pic>
        <p:nvPicPr>
          <p:cNvPr id="102" name="Google Shape;102;g2a56ec36867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6312" y="1268416"/>
            <a:ext cx="5185425" cy="53615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"/>
          <p:cNvSpPr txBox="1"/>
          <p:nvPr>
            <p:ph idx="1" type="body"/>
          </p:nvPr>
        </p:nvSpPr>
        <p:spPr>
          <a:xfrm>
            <a:off x="1163638" y="2786784"/>
            <a:ext cx="9972675" cy="12844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/>
              <a:t>Iker Martín, Maribel Castillo y Vicente R. Tomás</a:t>
            </a:r>
            <a:br>
              <a:rPr lang="en-US"/>
            </a:br>
            <a:r>
              <a:rPr lang="en-US"/>
              <a:t>martini@uji.es; castillo@uji.es; vtomas@uji.es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2023-10-05T21:22:24Z</dcterms:created>
  <dc:creator>Vicente Ramón Tomás López</dc:creator>
</cp:coreProperties>
</file>