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12192000"/>
  <p:notesSz cx="6858000" cy="9144000"/>
  <p:embeddedFontLst>
    <p:embeddedFont>
      <p:font typeface="IBM Plex Sans"/>
      <p:regular r:id="rId13"/>
      <p:bold r:id="rId14"/>
      <p:italic r:id="rId15"/>
      <p:boldItalic r:id="rId16"/>
    </p:embeddedFont>
    <p:embeddedFont>
      <p:font typeface="IBM Plex Sans Light"/>
      <p:regular r:id="rId17"/>
      <p:bold r:id="rId18"/>
      <p:italic r:id="rId19"/>
      <p:boldItalic r:id="rId20"/>
    </p:embeddedFont>
    <p:embeddedFont>
      <p:font typeface="IBM Plex Sans Thin"/>
      <p:regular r:id="rId21"/>
      <p:bold r:id="rId22"/>
      <p:italic r:id="rId23"/>
      <p:boldItalic r:id="rId24"/>
    </p:embeddedFont>
    <p:embeddedFont>
      <p:font typeface="IBM Plex Sans SemiBold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40">
          <p15:clr>
            <a:srgbClr val="A4A3A4"/>
          </p15:clr>
        </p15:guide>
        <p15:guide id="2" pos="665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pos="166">
          <p15:clr>
            <a:srgbClr val="A4A3A4"/>
          </p15:clr>
        </p15:guide>
        <p15:guide id="5" pos="347">
          <p15:clr>
            <a:srgbClr val="A4A3A4"/>
          </p15:clr>
        </p15:guide>
        <p15:guide id="6" orient="horz" pos="3793">
          <p15:clr>
            <a:srgbClr val="A4A3A4"/>
          </p15:clr>
        </p15:guide>
        <p15:guide id="7" pos="7514">
          <p15:clr>
            <a:srgbClr val="A4A3A4"/>
          </p15:clr>
        </p15:guide>
        <p15:guide id="8" pos="7333">
          <p15:clr>
            <a:srgbClr val="A4A3A4"/>
          </p15:clr>
        </p15:guide>
      </p15:sldGuideLst>
    </p:ext>
    <p:ext uri="GoogleSlidesCustomDataVersion2">
      <go:slidesCustomData xmlns:go="http://customooxmlschemas.google.com/" r:id="rId29" roundtripDataSignature="AMtx7mjDgSh+MTipNMxYostY2JMTR2OP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40" orient="horz"/>
        <p:guide pos="665"/>
        <p:guide pos="799" orient="horz"/>
        <p:guide pos="166"/>
        <p:guide pos="347"/>
        <p:guide pos="3793" orient="horz"/>
        <p:guide pos="7514"/>
        <p:guide pos="733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IBMPlexSansLight-boldItalic.fntdata"/><Relationship Id="rId22" Type="http://schemas.openxmlformats.org/officeDocument/2006/relationships/font" Target="fonts/IBMPlexSansThin-bold.fntdata"/><Relationship Id="rId21" Type="http://schemas.openxmlformats.org/officeDocument/2006/relationships/font" Target="fonts/IBMPlexSansThin-regular.fntdata"/><Relationship Id="rId24" Type="http://schemas.openxmlformats.org/officeDocument/2006/relationships/font" Target="fonts/IBMPlexSansThin-boldItalic.fntdata"/><Relationship Id="rId23" Type="http://schemas.openxmlformats.org/officeDocument/2006/relationships/font" Target="fonts/IBMPlexSansThin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IBMPlexSansSemiBold-bold.fntdata"/><Relationship Id="rId25" Type="http://schemas.openxmlformats.org/officeDocument/2006/relationships/font" Target="fonts/IBMPlexSansSemiBold-regular.fntdata"/><Relationship Id="rId28" Type="http://schemas.openxmlformats.org/officeDocument/2006/relationships/font" Target="fonts/IBMPlexSansSemiBold-boldItalic.fntdata"/><Relationship Id="rId27" Type="http://schemas.openxmlformats.org/officeDocument/2006/relationships/font" Target="fonts/IBMPlexSansSemiBold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IBMPlexSans-regular.fntdata"/><Relationship Id="rId12" Type="http://schemas.openxmlformats.org/officeDocument/2006/relationships/slide" Target="slides/slide7.xml"/><Relationship Id="rId15" Type="http://schemas.openxmlformats.org/officeDocument/2006/relationships/font" Target="fonts/IBMPlexSans-italic.fntdata"/><Relationship Id="rId14" Type="http://schemas.openxmlformats.org/officeDocument/2006/relationships/font" Target="fonts/IBMPlexSans-bold.fntdata"/><Relationship Id="rId17" Type="http://schemas.openxmlformats.org/officeDocument/2006/relationships/font" Target="fonts/IBMPlexSansLight-regular.fntdata"/><Relationship Id="rId16" Type="http://schemas.openxmlformats.org/officeDocument/2006/relationships/font" Target="fonts/IBMPlexSans-boldItalic.fntdata"/><Relationship Id="rId19" Type="http://schemas.openxmlformats.org/officeDocument/2006/relationships/font" Target="fonts/IBMPlexSansLight-italic.fntdata"/><Relationship Id="rId18" Type="http://schemas.openxmlformats.org/officeDocument/2006/relationships/font" Target="fonts/IBMPlexSans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Hola,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Voy a presentar la parte introductoria del curso de certificados digitales.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Como ya comentamos en la presentación del curso, este es eminentemente práctico y esta será la única sesión teórica.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El objetivo es introducirt el certificado digital y como funciona.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1" name="Google Shape;7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7" name="Google Shape;7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a3e0608f8f_0_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3" name="Google Shape;83;g2a3e0608f8f_0_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a3e0608f8f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5" name="Google Shape;95;g2a3e0608f8f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a4012707ac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5" name="Google Shape;105;g2a4012707ac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3" name="Google Shape;11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s://creativecommons.org/licenses/by-nc-sa/4.0/deed.ca" TargetMode="External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Portada">
    <p:bg>
      <p:bgPr>
        <a:solidFill>
          <a:srgbClr val="003864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7200"/>
              <a:buNone/>
              <a:defRPr b="1" sz="7200" cap="none">
                <a:solidFill>
                  <a:schemeClr val="lt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5" name="Google Shape;15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8"/>
          <p:cNvSpPr txBox="1"/>
          <p:nvPr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8"/>
          <p:cNvSpPr txBox="1"/>
          <p:nvPr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imatge">
  <p:cSld name="Només imatge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/>
          <p:nvPr>
            <p:ph idx="1" type="body"/>
          </p:nvPr>
        </p:nvSpPr>
        <p:spPr>
          <a:xfrm>
            <a:off x="1163638" y="1253331"/>
            <a:ext cx="9969583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2" type="body"/>
          </p:nvPr>
        </p:nvSpPr>
        <p:spPr>
          <a:xfrm>
            <a:off x="1163555" y="5726720"/>
            <a:ext cx="9969583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ues imatges">
  <p:cSld name="Dues imatges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idx="1" type="body"/>
          </p:nvPr>
        </p:nvSpPr>
        <p:spPr>
          <a:xfrm>
            <a:off x="6602654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2" type="body"/>
          </p:nvPr>
        </p:nvSpPr>
        <p:spPr>
          <a:xfrm>
            <a:off x="6602571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3" type="body"/>
          </p:nvPr>
        </p:nvSpPr>
        <p:spPr>
          <a:xfrm>
            <a:off x="1163638" y="5726720"/>
            <a:ext cx="4530567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4" type="body"/>
          </p:nvPr>
        </p:nvSpPr>
        <p:spPr>
          <a:xfrm>
            <a:off x="1163638" y="1253331"/>
            <a:ext cx="4530567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to">
  <p:cSld name="Foto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/>
          <p:nvPr>
            <p:ph idx="1" type="body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etències">
  <p:cSld name="Competències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i="0"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raportada">
  <p:cSld name="Contraportada">
    <p:bg>
      <p:bgPr>
        <a:solidFill>
          <a:srgbClr val="003864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3" name="Google Shape;2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163638" y="5996062"/>
            <a:ext cx="1520039" cy="31818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0"/>
          <p:cNvSpPr txBox="1"/>
          <p:nvPr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chemeClr val="lt1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rPr>
              <a:t>#ProDigital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5980" y="5895792"/>
            <a:ext cx="1515484" cy="5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701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Índex">
  <p:cSld name="Índex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/>
          <p:nvPr>
            <p:ph idx="1" type="body"/>
          </p:nvPr>
        </p:nvSpPr>
        <p:spPr>
          <a:xfrm>
            <a:off x="1163638" y="2236187"/>
            <a:ext cx="3311525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2" type="body"/>
          </p:nvPr>
        </p:nvSpPr>
        <p:spPr>
          <a:xfrm>
            <a:off x="1068699" y="89657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3" type="body"/>
          </p:nvPr>
        </p:nvSpPr>
        <p:spPr>
          <a:xfrm>
            <a:off x="1062038" y="2609701"/>
            <a:ext cx="3413125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4" type="body"/>
          </p:nvPr>
        </p:nvSpPr>
        <p:spPr>
          <a:xfrm>
            <a:off x="4691063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5" type="body"/>
          </p:nvPr>
        </p:nvSpPr>
        <p:spPr>
          <a:xfrm>
            <a:off x="4589463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6" type="body"/>
          </p:nvPr>
        </p:nvSpPr>
        <p:spPr>
          <a:xfrm>
            <a:off x="8328025" y="2236187"/>
            <a:ext cx="3384550" cy="3154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BM Plex Sans"/>
              <a:buNone/>
              <a:defRPr b="1" sz="28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1"/>
          <p:cNvSpPr txBox="1"/>
          <p:nvPr>
            <p:ph idx="7" type="body"/>
          </p:nvPr>
        </p:nvSpPr>
        <p:spPr>
          <a:xfrm>
            <a:off x="8226425" y="2609701"/>
            <a:ext cx="3486150" cy="2916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1"/>
          <p:cNvSpPr txBox="1"/>
          <p:nvPr>
            <p:ph idx="8" type="body"/>
          </p:nvPr>
        </p:nvSpPr>
        <p:spPr>
          <a:xfrm>
            <a:off x="1032196" y="5915730"/>
            <a:ext cx="3419068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1"/>
          <p:cNvSpPr txBox="1"/>
          <p:nvPr>
            <p:ph idx="9" type="body"/>
          </p:nvPr>
        </p:nvSpPr>
        <p:spPr>
          <a:xfrm>
            <a:off x="4568330" y="5910324"/>
            <a:ext cx="3500526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1"/>
          <p:cNvSpPr txBox="1"/>
          <p:nvPr>
            <p:ph idx="13" type="body"/>
          </p:nvPr>
        </p:nvSpPr>
        <p:spPr>
          <a:xfrm>
            <a:off x="8226425" y="5910323"/>
            <a:ext cx="3486150" cy="67728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FBFBF"/>
              </a:buClr>
              <a:buSzPts val="4400"/>
              <a:buFont typeface="IBM Plex Sans"/>
              <a:buNone/>
              <a:defRPr b="1" sz="4400">
                <a:solidFill>
                  <a:srgbClr val="BFBFBF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">
  <p:cSld name="Secció">
    <p:bg>
      <p:bgPr>
        <a:solidFill>
          <a:srgbClr val="737373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1061665" y="878041"/>
            <a:ext cx="9999662" cy="17012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1" sz="6000" cap="none"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1061665" y="3171978"/>
            <a:ext cx="9999662" cy="3513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3pPr>
            <a:lvl4pPr indent="-3810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4pPr>
            <a:lvl5pPr indent="-3810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>
                <a:solidFill>
                  <a:schemeClr val="lt1"/>
                </a:solidFill>
                <a:latin typeface="IBM Plex Sans Light"/>
                <a:ea typeface="IBM Plex Sans Light"/>
                <a:cs typeface="IBM Plex Sans Light"/>
                <a:sym typeface="IBM Plex Sans Light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204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ol i text">
  <p:cSld name="Títol i 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2" type="body"/>
          </p:nvPr>
        </p:nvSpPr>
        <p:spPr>
          <a:xfrm>
            <a:off x="1046851" y="1313498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ítol">
  <p:cSld name="Només títol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/>
          <p:nvPr>
            <p:ph idx="1" type="body"/>
          </p:nvPr>
        </p:nvSpPr>
        <p:spPr>
          <a:xfrm>
            <a:off x="1038225" y="562884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1" sz="4400" cap="none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66">
          <p15:clr>
            <a:srgbClr val="FBAE40"/>
          </p15:clr>
        </p15:guide>
        <p15:guide id="2" pos="32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més text">
  <p:cSld name="Només 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/>
          <p:nvPr>
            <p:ph idx="1" type="body"/>
          </p:nvPr>
        </p:nvSpPr>
        <p:spPr>
          <a:xfrm>
            <a:off x="1058779" y="1313713"/>
            <a:ext cx="10103802" cy="49921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5"/>
          <p:cNvSpPr txBox="1"/>
          <p:nvPr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i imatge">
  <p:cSld name="Text i imatge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6"/>
          <p:cNvSpPr txBox="1"/>
          <p:nvPr>
            <p:ph idx="1" type="body"/>
          </p:nvPr>
        </p:nvSpPr>
        <p:spPr>
          <a:xfrm>
            <a:off x="7541623" y="1313713"/>
            <a:ext cx="3591598" cy="44832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2" type="body"/>
          </p:nvPr>
        </p:nvSpPr>
        <p:spPr>
          <a:xfrm>
            <a:off x="1058779" y="1313713"/>
            <a:ext cx="5756089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2pPr>
            <a:lvl3pPr indent="-381000" lvl="2" marL="13716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3pPr>
            <a:lvl4pPr indent="-381000" lvl="3" marL="18288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4pPr>
            <a:lvl5pPr indent="-381000" lvl="4" marL="2286000" algn="l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>
                <a:latin typeface="IBM Plex Sans"/>
                <a:ea typeface="IBM Plex Sans"/>
                <a:cs typeface="IBM Plex Sans"/>
                <a:sym typeface="IBM Plex Sans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3" type="body"/>
          </p:nvPr>
        </p:nvSpPr>
        <p:spPr>
          <a:xfrm>
            <a:off x="7542213" y="5796951"/>
            <a:ext cx="3590925" cy="2952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37373"/>
              </a:buClr>
              <a:buSzPts val="2400"/>
              <a:buNone/>
              <a:defRPr sz="2400">
                <a:solidFill>
                  <a:srgbClr val="737373"/>
                </a:solidFill>
                <a:latin typeface="IBM Plex Sans Thin"/>
                <a:ea typeface="IBM Plex Sans Thin"/>
                <a:cs typeface="IBM Plex Sans Thin"/>
                <a:sym typeface="IBM Plex Sans Thin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  <a:defRPr b="0" i="0" sz="44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33">
          <p15:clr>
            <a:srgbClr val="F26B43"/>
          </p15:clr>
        </p15:guide>
        <p15:guide id="2" orient="horz" pos="640">
          <p15:clr>
            <a:srgbClr val="F26B43"/>
          </p15:clr>
        </p15:guide>
        <p15:guide id="3" orient="horz" pos="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>
            <p:ph idx="1" type="body"/>
          </p:nvPr>
        </p:nvSpPr>
        <p:spPr>
          <a:xfrm>
            <a:off x="1057374" y="861938"/>
            <a:ext cx="10078939" cy="1958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/>
              <a:t>Instalación de los módulos Scipy y Sklearn</a:t>
            </a:r>
            <a:endParaRPr/>
          </a:p>
        </p:txBody>
      </p:sp>
      <p:sp>
        <p:nvSpPr>
          <p:cNvPr id="68" name="Google Shape;68;p1"/>
          <p:cNvSpPr txBox="1"/>
          <p:nvPr>
            <p:ph idx="2" type="body"/>
          </p:nvPr>
        </p:nvSpPr>
        <p:spPr>
          <a:xfrm>
            <a:off x="1057373" y="3000745"/>
            <a:ext cx="10078939" cy="10372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Iker Martín, Maribel Castillo y Vicente R. Tomás Noviembre 2023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ÍNDICE</a:t>
            </a:r>
            <a:endParaRPr/>
          </a:p>
        </p:txBody>
      </p:sp>
      <p:sp>
        <p:nvSpPr>
          <p:cNvPr id="74" name="Google Shape;74;p2"/>
          <p:cNvSpPr txBox="1"/>
          <p:nvPr>
            <p:ph idx="2" type="body"/>
          </p:nvPr>
        </p:nvSpPr>
        <p:spPr>
          <a:xfrm>
            <a:off x="1046851" y="1317721"/>
            <a:ext cx="10089851" cy="35384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32500" lnSpcReduction="10000"/>
          </a:bodyPr>
          <a:lstStyle/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n-US" sz="8000"/>
              <a:t>• Para </a:t>
            </a:r>
            <a:r>
              <a:rPr lang="en-US" sz="8000"/>
              <a:t>qué</a:t>
            </a:r>
            <a:r>
              <a:rPr lang="en-US" sz="8000"/>
              <a:t> sirven los módulos Scipy y Sklearn.</a:t>
            </a:r>
            <a:endParaRPr sz="8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n-US" sz="8000"/>
              <a:t>• Instalación desde la consola de comandos.</a:t>
            </a:r>
            <a:endParaRPr sz="8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8"/>
              <a:buNone/>
            </a:pPr>
            <a:r>
              <a:rPr lang="en-US" sz="8000"/>
              <a:t>• </a:t>
            </a:r>
            <a:r>
              <a:rPr lang="en-US" sz="8000"/>
              <a:t>Instalación desde el navegador de Anaconda.</a:t>
            </a:r>
            <a:endParaRPr sz="80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58"/>
              <a:buFont typeface="Arial"/>
              <a:buNone/>
            </a:pPr>
            <a:r>
              <a:t/>
            </a:r>
            <a:endParaRPr sz="8000"/>
          </a:p>
          <a:p>
            <a:pPr indent="0" lvl="0" marL="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/>
          <p:nvPr>
            <p:ph idx="1" type="body"/>
          </p:nvPr>
        </p:nvSpPr>
        <p:spPr>
          <a:xfrm>
            <a:off x="1038225" y="545466"/>
            <a:ext cx="10089851" cy="646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M</a:t>
            </a:r>
            <a:r>
              <a:rPr lang="en-US"/>
              <a:t>ódulo Scipy</a:t>
            </a:r>
            <a:endParaRPr/>
          </a:p>
        </p:txBody>
      </p:sp>
      <p:sp>
        <p:nvSpPr>
          <p:cNvPr id="80" name="Google Shape;80;p3"/>
          <p:cNvSpPr txBox="1"/>
          <p:nvPr>
            <p:ph idx="2" type="body"/>
          </p:nvPr>
        </p:nvSpPr>
        <p:spPr>
          <a:xfrm>
            <a:off x="1046851" y="1317721"/>
            <a:ext cx="10089851" cy="4748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Módulo para la resolución de ecuaciones algebraicas, ecuaciones diferenciales o pruebas estadísticas entre otros.</a:t>
            </a:r>
            <a:endParaRPr sz="2200"/>
          </a:p>
          <a:p>
            <a:pPr indent="-452437" lvl="0" marL="54133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La mayoría de funciones llama a funciones escritas en lenguajes como C para una mejor optimización.</a:t>
            </a:r>
            <a:endParaRPr sz="2200"/>
          </a:p>
          <a:p>
            <a:pPr indent="-452438" lvl="0" marL="541338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Se usará en este curso por sus pruebas estadísticas.</a:t>
            </a:r>
            <a:endParaRPr sz="2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a3e0608f8f_0_3"/>
          <p:cNvSpPr txBox="1"/>
          <p:nvPr>
            <p:ph idx="1" type="body"/>
          </p:nvPr>
        </p:nvSpPr>
        <p:spPr>
          <a:xfrm>
            <a:off x="1038225" y="545466"/>
            <a:ext cx="10089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IBM Plex Sans"/>
              <a:buNone/>
            </a:pPr>
            <a:r>
              <a:rPr lang="en-US"/>
              <a:t>Módulo Sklearn</a:t>
            </a:r>
            <a:endParaRPr/>
          </a:p>
        </p:txBody>
      </p:sp>
      <p:sp>
        <p:nvSpPr>
          <p:cNvPr id="86" name="Google Shape;86;g2a3e0608f8f_0_3"/>
          <p:cNvSpPr txBox="1"/>
          <p:nvPr>
            <p:ph idx="2" type="body"/>
          </p:nvPr>
        </p:nvSpPr>
        <p:spPr>
          <a:xfrm>
            <a:off x="1046851" y="1317721"/>
            <a:ext cx="10089900" cy="47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Módulo para análisis de datos predictivo. Permite realizar modelos de clasificación, regresión y </a:t>
            </a:r>
            <a:r>
              <a:rPr i="1" lang="en-US" sz="2200"/>
              <a:t>clustering</a:t>
            </a:r>
            <a:r>
              <a:rPr lang="en-US" sz="2200"/>
              <a:t>.</a:t>
            </a:r>
            <a:endParaRPr sz="2200"/>
          </a:p>
          <a:p>
            <a:pPr indent="-452437" lvl="0" marL="54133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Construido sobre los módulos de matplotlib, NumPy y SciPy.</a:t>
            </a:r>
            <a:endParaRPr sz="2200"/>
          </a:p>
          <a:p>
            <a:pPr indent="-452437" lvl="0" marL="541337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Se usará en este curso por sus regresiones lineales.</a:t>
            </a:r>
            <a:endParaRPr sz="2200"/>
          </a:p>
        </p:txBody>
      </p:sp>
      <p:pic>
        <p:nvPicPr>
          <p:cNvPr id="87" name="Google Shape;87;g2a3e0608f8f_0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4525" y="4183575"/>
            <a:ext cx="3023900" cy="211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2a3e0608f8f_0_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8675" y="4280067"/>
            <a:ext cx="3023900" cy="1923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2a3e0608f8f_0_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86125" y="4408550"/>
            <a:ext cx="2822306" cy="21167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g2a3e0608f8f_0_3"/>
          <p:cNvSpPr txBox="1"/>
          <p:nvPr/>
        </p:nvSpPr>
        <p:spPr>
          <a:xfrm>
            <a:off x="1238625" y="3763275"/>
            <a:ext cx="30240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Clasificación</a:t>
            </a:r>
            <a:endParaRPr sz="2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1" name="Google Shape;91;g2a3e0608f8f_0_3"/>
          <p:cNvSpPr txBox="1"/>
          <p:nvPr/>
        </p:nvSpPr>
        <p:spPr>
          <a:xfrm>
            <a:off x="4494475" y="3763275"/>
            <a:ext cx="30240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Regresión lineal</a:t>
            </a:r>
            <a:endParaRPr sz="2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2" name="Google Shape;92;g2a3e0608f8f_0_3"/>
          <p:cNvSpPr txBox="1"/>
          <p:nvPr/>
        </p:nvSpPr>
        <p:spPr>
          <a:xfrm>
            <a:off x="7885275" y="3763275"/>
            <a:ext cx="3024000" cy="4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2200">
                <a:solidFill>
                  <a:schemeClr val="dk1"/>
                </a:solidFill>
                <a:latin typeface="IBM Plex Sans"/>
                <a:ea typeface="IBM Plex Sans"/>
                <a:cs typeface="IBM Plex Sans"/>
                <a:sym typeface="IBM Plex Sans"/>
              </a:rPr>
              <a:t>Clustering</a:t>
            </a:r>
            <a:endParaRPr sz="22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a3e0608f8f_0_15"/>
          <p:cNvSpPr txBox="1"/>
          <p:nvPr>
            <p:ph idx="1" type="body"/>
          </p:nvPr>
        </p:nvSpPr>
        <p:spPr>
          <a:xfrm>
            <a:off x="1038225" y="545466"/>
            <a:ext cx="10089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IBM Plex Sans"/>
              <a:buNone/>
            </a:pPr>
            <a:r>
              <a:rPr lang="en-US"/>
              <a:t>Instalación desde la consola de comandos</a:t>
            </a:r>
            <a:endParaRPr/>
          </a:p>
        </p:txBody>
      </p:sp>
      <p:pic>
        <p:nvPicPr>
          <p:cNvPr id="98" name="Google Shape;98;g2a3e0608f8f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5700" y="1602400"/>
            <a:ext cx="8058150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g2a3e0608f8f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55700" y="3926500"/>
            <a:ext cx="6724650" cy="230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g2a3e0608f8f_0_15"/>
          <p:cNvSpPr/>
          <p:nvPr/>
        </p:nvSpPr>
        <p:spPr>
          <a:xfrm>
            <a:off x="5761425" y="1588675"/>
            <a:ext cx="3352500" cy="2358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1" name="Google Shape;101;g2a3e0608f8f_0_15"/>
          <p:cNvSpPr/>
          <p:nvPr/>
        </p:nvSpPr>
        <p:spPr>
          <a:xfrm>
            <a:off x="1038225" y="5953300"/>
            <a:ext cx="1693500" cy="2358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102" name="Google Shape;102;g2a3e0608f8f_0_15"/>
          <p:cNvSpPr/>
          <p:nvPr/>
        </p:nvSpPr>
        <p:spPr>
          <a:xfrm>
            <a:off x="1209725" y="3880200"/>
            <a:ext cx="872400" cy="2358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g2a4012707a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3650" y="1191666"/>
            <a:ext cx="8578454" cy="536153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g2a4012707ac_0_0"/>
          <p:cNvSpPr txBox="1"/>
          <p:nvPr>
            <p:ph idx="1" type="body"/>
          </p:nvPr>
        </p:nvSpPr>
        <p:spPr>
          <a:xfrm>
            <a:off x="1038225" y="545466"/>
            <a:ext cx="10089900" cy="6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IBM Plex Sans"/>
              <a:buNone/>
            </a:pPr>
            <a:r>
              <a:rPr lang="en-US"/>
              <a:t>Instalación desde el navegador de Anaconda</a:t>
            </a:r>
            <a:endParaRPr/>
          </a:p>
        </p:txBody>
      </p:sp>
      <p:sp>
        <p:nvSpPr>
          <p:cNvPr id="109" name="Google Shape;109;g2a4012707ac_0_0"/>
          <p:cNvSpPr/>
          <p:nvPr/>
        </p:nvSpPr>
        <p:spPr>
          <a:xfrm>
            <a:off x="1163650" y="2097275"/>
            <a:ext cx="861000" cy="235800"/>
          </a:xfrm>
          <a:prstGeom prst="rect">
            <a:avLst/>
          </a:prstGeom>
          <a:noFill/>
          <a:ln cap="flat" cmpd="sng" w="38100">
            <a:solidFill>
              <a:srgbClr val="99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IBM Plex Sans"/>
              <a:ea typeface="IBM Plex Sans"/>
              <a:cs typeface="IBM Plex Sans"/>
              <a:sym typeface="IBM Plex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"/>
          <p:cNvSpPr txBox="1"/>
          <p:nvPr>
            <p:ph idx="1" type="body"/>
          </p:nvPr>
        </p:nvSpPr>
        <p:spPr>
          <a:xfrm>
            <a:off x="1163638" y="2786784"/>
            <a:ext cx="9972675" cy="1284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</a:pPr>
            <a:r>
              <a:rPr lang="en-US"/>
              <a:t>Iker Martín, Maribel Castillo y Vicente R. Tomás</a:t>
            </a:r>
            <a:br>
              <a:rPr lang="en-US"/>
            </a:br>
            <a:r>
              <a:rPr lang="en-US"/>
              <a:t>martini@uji.es; castillo@uji.es; vtomas@uji.es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2023-10-05T21:22:24Z</dcterms:created>
  <dc:creator>Vicente Ramón Tomás López</dc:creator>
</cp:coreProperties>
</file>