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  <p:italic r:id="rId16"/>
      <p:boldItalic r:id="rId17"/>
    </p:embeddedFont>
    <p:embeddedFont>
      <p:font typeface="IBM Plex Sans Light" panose="020F0302020204030204" pitchFamily="34" charset="0"/>
      <p:regular r:id="rId18"/>
      <p:bold r:id="rId19"/>
      <p:italic r:id="rId20"/>
      <p:boldItalic r:id="rId21"/>
    </p:embeddedFont>
    <p:embeddedFont>
      <p:font typeface="IBM Plex Sans SemiBold" panose="020F0502020204030204" pitchFamily="34" charset="0"/>
      <p:regular r:id="rId22"/>
      <p:bold r:id="rId23"/>
      <p:italic r:id="rId24"/>
      <p:boldItalic r:id="rId25"/>
    </p:embeddedFont>
    <p:embeddedFont>
      <p:font typeface="IBM Plex Sans Thin" panose="020F03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geFDuCQv12G5KSFEcN14pewV+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/>
    <p:restoredTop sz="94694"/>
  </p:normalViewPr>
  <p:slideViewPr>
    <p:cSldViewPr snapToGrid="0">
      <p:cViewPr varScale="1">
        <p:scale>
          <a:sx n="117" d="100"/>
          <a:sy n="117" d="100"/>
        </p:scale>
        <p:origin x="240" y="168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551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638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bg>
      <p:bgPr>
        <a:solidFill>
          <a:srgbClr val="0038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>
            <a:spLocks noGrp="1"/>
          </p:cNvSpPr>
          <p:nvPr>
            <p:ph type="body" idx="1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imatge">
  <p:cSld name="Només imatg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s imatges">
  <p:cSld name="Dues imatge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2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3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4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">
  <p:cSld name="Títol i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2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bg>
      <p:bgPr>
        <a:solidFill>
          <a:srgbClr val="003864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1" name="Google Shape;2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ències">
  <p:cSld name="Competènci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i="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Índex">
  <p:cSld name="Índe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4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5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6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sz="28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7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8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9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3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sz="4400" b="1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">
  <p:cSld name="Secció">
    <p:bg>
      <p:bgPr>
        <a:solidFill>
          <a:srgbClr val="73737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>
  <p:cSld name="Només títo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ext">
  <p:cSld name="Només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 imatge">
  <p:cSld name="Text i imat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3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sz="44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body" idx="1"/>
          </p:nvPr>
        </p:nvSpPr>
        <p:spPr>
          <a:xfrm>
            <a:off x="1057374" y="555171"/>
            <a:ext cx="10361740" cy="244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-ES" sz="7200" dirty="0"/>
              <a:t>Análisis avanzado de datos con Python. </a:t>
            </a:r>
            <a:r>
              <a:rPr lang="es-ES" sz="4800" dirty="0"/>
              <a:t>Ejemplo de carga de datos</a:t>
            </a:r>
          </a:p>
        </p:txBody>
      </p:sp>
      <p:sp>
        <p:nvSpPr>
          <p:cNvPr id="63" name="Google Shape;63;p1"/>
          <p:cNvSpPr txBox="1">
            <a:spLocks noGrp="1"/>
          </p:cNvSpPr>
          <p:nvPr>
            <p:ph type="body" idx="2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dirty="0"/>
              <a:t>Iker Martín, Maribel Castillo y Vicente R. Tomás</a:t>
            </a:r>
          </a:p>
          <a:p>
            <a:r>
              <a:rPr lang="es-ES" dirty="0"/>
              <a:t>Noviembre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21FB80-6102-012A-884F-745BD9E69D58}"/>
              </a:ext>
            </a:extLst>
          </p:cNvPr>
          <p:cNvSpPr txBox="1"/>
          <p:nvPr/>
        </p:nvSpPr>
        <p:spPr>
          <a:xfrm>
            <a:off x="13087350" y="90439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734F3-7AB1-48B4-AF8E-80C849B0820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0853" y="1313498"/>
            <a:ext cx="5692603" cy="2702917"/>
          </a:xfrm>
        </p:spPr>
        <p:txBody>
          <a:bodyPr>
            <a:normAutofit/>
          </a:bodyPr>
          <a:lstStyle/>
          <a:p>
            <a:pPr marL="687388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dirty="0"/>
              <a:t>Directorio </a:t>
            </a:r>
            <a:r>
              <a:rPr lang="es-ES_tradnl" b="1" i="1" dirty="0"/>
              <a:t>datos</a:t>
            </a:r>
            <a:r>
              <a:rPr lang="es-ES_tradnl" dirty="0"/>
              <a:t> que contiene 3 carpetas:</a:t>
            </a:r>
          </a:p>
          <a:p>
            <a:pPr marL="103028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000" dirty="0"/>
              <a:t>Completo, normal y simple</a:t>
            </a:r>
          </a:p>
          <a:p>
            <a:pPr marL="103028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_tradnl" sz="2000" dirty="0"/>
              <a:t>Múltiples ficheros por carpeta</a:t>
            </a:r>
          </a:p>
          <a:p>
            <a:pPr marL="1030288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_tradn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7AB6DA-B36C-5D60-F0E1-87090684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96" y="681241"/>
            <a:ext cx="5040453" cy="20796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F64CF9-50D5-A542-ACDB-E3FF91C4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44"/>
          <a:stretch/>
        </p:blipFill>
        <p:spPr>
          <a:xfrm>
            <a:off x="6620796" y="2879225"/>
            <a:ext cx="5040453" cy="34925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A76E2B3-4552-C2A2-7589-24E842FA8671}"/>
              </a:ext>
            </a:extLst>
          </p:cNvPr>
          <p:cNvSpPr/>
          <p:nvPr/>
        </p:nvSpPr>
        <p:spPr>
          <a:xfrm>
            <a:off x="8418496" y="4239866"/>
            <a:ext cx="370587" cy="287856"/>
          </a:xfrm>
          <a:prstGeom prst="rect">
            <a:avLst/>
          </a:prstGeom>
          <a:solidFill>
            <a:srgbClr val="4472C4">
              <a:alpha val="31765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EAF401-457E-2A1E-B61B-B7E4F6431490}"/>
              </a:ext>
            </a:extLst>
          </p:cNvPr>
          <p:cNvSpPr txBox="1"/>
          <p:nvPr/>
        </p:nvSpPr>
        <p:spPr>
          <a:xfrm>
            <a:off x="966336" y="3986515"/>
            <a:ext cx="3706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IBM Plex Sans" panose="020B0503050203000203" pitchFamily="34" charset="0"/>
              </a:rPr>
              <a:t>% del tipo de vehículos: 10,50 y 99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F79FB6-D4E3-7AED-C510-4D221400A2A4}"/>
              </a:ext>
            </a:extLst>
          </p:cNvPr>
          <p:cNvSpPr txBox="1"/>
          <p:nvPr/>
        </p:nvSpPr>
        <p:spPr>
          <a:xfrm>
            <a:off x="966336" y="4527722"/>
            <a:ext cx="3260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IBM Plex Sans" panose="020B0503050203000203" pitchFamily="34" charset="0"/>
              </a:rPr>
              <a:t>Acc</a:t>
            </a:r>
            <a:r>
              <a:rPr lang="es-ES_tradnl" sz="1600" dirty="0">
                <a:latin typeface="IBM Plex Sans" panose="020B0503050203000203" pitchFamily="34" charset="0"/>
              </a:rPr>
              <a:t>. Simulación con accidente</a:t>
            </a:r>
          </a:p>
        </p:txBody>
      </p:sp>
      <p:cxnSp>
        <p:nvCxnSpPr>
          <p:cNvPr id="10" name="Conector curvado 9">
            <a:extLst>
              <a:ext uri="{FF2B5EF4-FFF2-40B4-BE49-F238E27FC236}">
                <a16:creationId xmlns:a16="http://schemas.microsoft.com/office/drawing/2014/main" id="{9D93BFBF-CA2C-9D1F-FB1D-E577DE33FCC1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rot="10800000">
            <a:off x="2819568" y="3986516"/>
            <a:ext cx="5598928" cy="397279"/>
          </a:xfrm>
          <a:prstGeom prst="curvedConnector4">
            <a:avLst>
              <a:gd name="adj1" fmla="val 33450"/>
              <a:gd name="adj2" fmla="val 15754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BDEC71E-C658-7246-E932-68594731A19E}"/>
              </a:ext>
            </a:extLst>
          </p:cNvPr>
          <p:cNvGrpSpPr/>
          <p:nvPr/>
        </p:nvGrpSpPr>
        <p:grpSpPr>
          <a:xfrm>
            <a:off x="4227165" y="4697000"/>
            <a:ext cx="4886503" cy="338554"/>
            <a:chOff x="4326407" y="4532166"/>
            <a:chExt cx="4886503" cy="338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EE8F8F7-95D6-1391-F4E5-DBF298C30D9A}"/>
                </a:ext>
              </a:extLst>
            </p:cNvPr>
            <p:cNvSpPr/>
            <p:nvPr/>
          </p:nvSpPr>
          <p:spPr>
            <a:xfrm>
              <a:off x="8914691" y="4582864"/>
              <a:ext cx="298219" cy="287856"/>
            </a:xfrm>
            <a:prstGeom prst="rect">
              <a:avLst/>
            </a:prstGeom>
            <a:solidFill>
              <a:srgbClr val="4472C4">
                <a:alpha val="31765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20" name="Conector curvado 19">
              <a:extLst>
                <a:ext uri="{FF2B5EF4-FFF2-40B4-BE49-F238E27FC236}">
                  <a16:creationId xmlns:a16="http://schemas.microsoft.com/office/drawing/2014/main" id="{7C0DE5E5-A0D3-D731-2F29-DA8138BD486D}"/>
                </a:ext>
              </a:extLst>
            </p:cNvPr>
            <p:cNvCxnSpPr>
              <a:cxnSpLocks/>
              <a:stCxn id="12" idx="1"/>
              <a:endCxn id="9" idx="3"/>
            </p:cNvCxnSpPr>
            <p:nvPr/>
          </p:nvCxnSpPr>
          <p:spPr>
            <a:xfrm rot="10800000">
              <a:off x="4326407" y="4532166"/>
              <a:ext cx="4588284" cy="194627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D6E3FE5-FBE7-29B0-AA7D-D5C56FBF2CEB}"/>
              </a:ext>
            </a:extLst>
          </p:cNvPr>
          <p:cNvGrpSpPr/>
          <p:nvPr/>
        </p:nvGrpSpPr>
        <p:grpSpPr>
          <a:xfrm>
            <a:off x="4321743" y="5321811"/>
            <a:ext cx="5230429" cy="738678"/>
            <a:chOff x="4041133" y="4132042"/>
            <a:chExt cx="5230429" cy="738678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477B2E6-9B84-96EF-B311-E445A27B7B1A}"/>
                </a:ext>
              </a:extLst>
            </p:cNvPr>
            <p:cNvSpPr/>
            <p:nvPr/>
          </p:nvSpPr>
          <p:spPr>
            <a:xfrm>
              <a:off x="8914691" y="4582864"/>
              <a:ext cx="356871" cy="287856"/>
            </a:xfrm>
            <a:prstGeom prst="rect">
              <a:avLst/>
            </a:prstGeom>
            <a:solidFill>
              <a:srgbClr val="4472C4">
                <a:alpha val="31765"/>
              </a:srgb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cxnSp>
          <p:nvCxnSpPr>
            <p:cNvPr id="23" name="Conector curvado 22">
              <a:extLst>
                <a:ext uri="{FF2B5EF4-FFF2-40B4-BE49-F238E27FC236}">
                  <a16:creationId xmlns:a16="http://schemas.microsoft.com/office/drawing/2014/main" id="{5F84788F-D8D2-D005-5FDB-C7C83DDEE699}"/>
                </a:ext>
              </a:extLst>
            </p:cNvPr>
            <p:cNvCxnSpPr>
              <a:cxnSpLocks/>
              <a:stCxn id="22" idx="1"/>
              <a:endCxn id="24" idx="3"/>
            </p:cNvCxnSpPr>
            <p:nvPr/>
          </p:nvCxnSpPr>
          <p:spPr>
            <a:xfrm rot="10800000">
              <a:off x="4041133" y="4132042"/>
              <a:ext cx="4873559" cy="594751"/>
            </a:xfrm>
            <a:prstGeom prst="curved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50B408B-6939-4F56-F5DA-19EE31CF342D}"/>
              </a:ext>
            </a:extLst>
          </p:cNvPr>
          <p:cNvSpPr txBox="1"/>
          <p:nvPr/>
        </p:nvSpPr>
        <p:spPr>
          <a:xfrm>
            <a:off x="966336" y="5152533"/>
            <a:ext cx="3355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>
                <a:latin typeface="IBM Plex Sans" panose="020B0503050203000203" pitchFamily="34" charset="0"/>
              </a:rPr>
              <a:t>Indicación de segmentos o vías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6EBA0AE-363E-4B4D-DFAF-62581816651C}"/>
              </a:ext>
            </a:extLst>
          </p:cNvPr>
          <p:cNvSpPr txBox="1"/>
          <p:nvPr/>
        </p:nvSpPr>
        <p:spPr>
          <a:xfrm>
            <a:off x="163220" y="3399447"/>
            <a:ext cx="6457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0">
              <a:lnSpc>
                <a:spcPct val="100000"/>
              </a:lnSpc>
            </a:pPr>
            <a:r>
              <a:rPr lang="es-ES_tradnl" sz="1600" b="1" dirty="0"/>
              <a:t>El nombre del fichero sirve para identificar el contenido del mismo.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D92D1D-C14D-5309-6C51-8D5AFA8E2551}"/>
              </a:ext>
            </a:extLst>
          </p:cNvPr>
          <p:cNvSpPr txBox="1"/>
          <p:nvPr/>
        </p:nvSpPr>
        <p:spPr>
          <a:xfrm>
            <a:off x="13087350" y="9029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26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98C8826-BF08-B1D5-81C7-3A5E45B6E9BE}"/>
              </a:ext>
            </a:extLst>
          </p:cNvPr>
          <p:cNvSpPr txBox="1"/>
          <p:nvPr/>
        </p:nvSpPr>
        <p:spPr>
          <a:xfrm>
            <a:off x="1254513" y="2113595"/>
            <a:ext cx="403988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>
                <a:latin typeface="IBM Plex Sans" panose="020B0503050203000203" pitchFamily="34" charset="0"/>
              </a:rPr>
              <a:t>Por cada directorio, tenemos 4 listas:</a:t>
            </a:r>
          </a:p>
          <a:p>
            <a:endParaRPr lang="es-ES_tradnl" sz="1800" dirty="0"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sg_accFiles_com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sg_noaccFiles_com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sg_accData_com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sg_noaccData_com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sg_accFiles_nor</a:t>
            </a:r>
            <a:r>
              <a:rPr lang="es-ES_tradnl" sz="1800" dirty="0">
                <a:latin typeface="IBM Plex Sans" panose="020B050305020300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sg_noaccFiles</a:t>
            </a:r>
            <a:r>
              <a:rPr lang="es-ES_tradnl" sz="1800" dirty="0">
                <a:latin typeface="IBM Plex Sans" panose="020B0503050203000203" pitchFamily="34" charset="0"/>
              </a:rPr>
              <a:t>_ </a:t>
            </a:r>
            <a:r>
              <a:rPr lang="es-ES_tradnl" sz="1800" dirty="0" err="1">
                <a:latin typeface="IBM Plex Sans" panose="020B0503050203000203" pitchFamily="34" charset="0"/>
              </a:rPr>
              <a:t>nor</a:t>
            </a:r>
            <a:r>
              <a:rPr lang="es-ES_tradnl" sz="1800" dirty="0">
                <a:latin typeface="IBM Plex Sans" panose="020B0503050203000203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sg_accData</a:t>
            </a:r>
            <a:r>
              <a:rPr lang="es-ES_tradnl" sz="1800" dirty="0">
                <a:latin typeface="IBM Plex Sans" panose="020B0503050203000203" pitchFamily="34" charset="0"/>
              </a:rPr>
              <a:t>_ </a:t>
            </a:r>
            <a:r>
              <a:rPr lang="es-ES_tradnl" sz="1800" dirty="0" err="1">
                <a:latin typeface="IBM Plex Sans" panose="020B0503050203000203" pitchFamily="34" charset="0"/>
              </a:rPr>
              <a:t>nor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sg_noaccData</a:t>
            </a:r>
            <a:r>
              <a:rPr lang="es-ES_tradnl" sz="1800" dirty="0">
                <a:latin typeface="IBM Plex Sans" panose="020B0503050203000203" pitchFamily="34" charset="0"/>
              </a:rPr>
              <a:t>_ </a:t>
            </a:r>
            <a:r>
              <a:rPr lang="es-ES_tradnl" sz="1800" dirty="0" err="1">
                <a:latin typeface="IBM Plex Sans" panose="020B0503050203000203" pitchFamily="34" charset="0"/>
              </a:rPr>
              <a:t>nor</a:t>
            </a:r>
            <a:endParaRPr lang="es-ES_tradnl" sz="1800" dirty="0"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sg_accFiles</a:t>
            </a:r>
            <a:r>
              <a:rPr lang="es-ES_tradnl" sz="1800" dirty="0">
                <a:latin typeface="IBM Plex Sans" panose="020B0503050203000203" pitchFamily="34" charset="0"/>
              </a:rPr>
              <a:t>_ sim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sg_noaccFilessim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sg_accData_sim</a:t>
            </a:r>
            <a:endParaRPr lang="es-ES_tradnl" sz="1800" dirty="0">
              <a:latin typeface="IBM Plex Sans" panose="020B050305020300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800" dirty="0" err="1">
                <a:latin typeface="IBM Plex Sans" panose="020B0503050203000203" pitchFamily="34" charset="0"/>
              </a:rPr>
              <a:t>sg_noaccData_sim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82121A0-E953-E89B-B2C6-B9D3651845D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/>
              <a:t>1.- Estructuras de datos: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4646EC-657B-C0EC-FCEB-624FE8A9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00" y="1294184"/>
            <a:ext cx="3532760" cy="16111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5C76B79-8BF2-0332-0369-F86F69CDF478}"/>
              </a:ext>
            </a:extLst>
          </p:cNvPr>
          <p:cNvSpPr/>
          <p:nvPr/>
        </p:nvSpPr>
        <p:spPr>
          <a:xfrm>
            <a:off x="3810991" y="3534792"/>
            <a:ext cx="358237" cy="23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A544E45-3217-735E-AF02-52B596C6BBC0}"/>
              </a:ext>
            </a:extLst>
          </p:cNvPr>
          <p:cNvSpPr/>
          <p:nvPr/>
        </p:nvSpPr>
        <p:spPr>
          <a:xfrm>
            <a:off x="3810991" y="4394509"/>
            <a:ext cx="358237" cy="23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41D04A96-BC49-7638-6CFD-6E16C7B5A33D}"/>
              </a:ext>
            </a:extLst>
          </p:cNvPr>
          <p:cNvGrpSpPr/>
          <p:nvPr/>
        </p:nvGrpSpPr>
        <p:grpSpPr>
          <a:xfrm>
            <a:off x="1254513" y="3693920"/>
            <a:ext cx="9702690" cy="912314"/>
            <a:chOff x="1254513" y="3693920"/>
            <a:chExt cx="9702690" cy="912314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910E3CB0-315F-7CA9-17DF-03A9E75BCE06}"/>
                </a:ext>
              </a:extLst>
            </p:cNvPr>
            <p:cNvSpPr/>
            <p:nvPr/>
          </p:nvSpPr>
          <p:spPr>
            <a:xfrm>
              <a:off x="1254513" y="4083014"/>
              <a:ext cx="2556478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7C101AA-7C20-0457-BC4E-171EFD5381E5}"/>
                </a:ext>
              </a:extLst>
            </p:cNvPr>
            <p:cNvSpPr txBox="1"/>
            <p:nvPr/>
          </p:nvSpPr>
          <p:spPr>
            <a:xfrm>
              <a:off x="5253088" y="3693920"/>
              <a:ext cx="570411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_tradnl" sz="1400" dirty="0">
                  <a:latin typeface="IBM Plex Sans" panose="020B0503050203000203" pitchFamily="34" charset="0"/>
                </a:rPr>
                <a:t>Contiene, de forma ordenada, el nombre de los ficheros. Una para los ficheros con accidente o otra para los que no tienen. 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2E3FA413-57C9-73D8-EFD8-2F86426D4427}"/>
                </a:ext>
              </a:extLst>
            </p:cNvPr>
            <p:cNvCxnSpPr>
              <a:cxnSpLocks/>
              <a:stCxn id="34" idx="3"/>
              <a:endCxn id="10" idx="1"/>
            </p:cNvCxnSpPr>
            <p:nvPr/>
          </p:nvCxnSpPr>
          <p:spPr>
            <a:xfrm flipV="1">
              <a:off x="3810991" y="3955530"/>
              <a:ext cx="1442097" cy="38909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9B8FA68-EBB6-DDBC-325F-E9B04EA22C86}"/>
              </a:ext>
            </a:extLst>
          </p:cNvPr>
          <p:cNvGrpSpPr/>
          <p:nvPr/>
        </p:nvGrpSpPr>
        <p:grpSpPr>
          <a:xfrm>
            <a:off x="1254513" y="4653360"/>
            <a:ext cx="9682974" cy="910456"/>
            <a:chOff x="1254513" y="4653360"/>
            <a:chExt cx="9682974" cy="91045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D08ABBE-53E8-9A4F-B3F6-B861FD05861A}"/>
                </a:ext>
              </a:extLst>
            </p:cNvPr>
            <p:cNvSpPr txBox="1"/>
            <p:nvPr/>
          </p:nvSpPr>
          <p:spPr>
            <a:xfrm>
              <a:off x="5233372" y="5040596"/>
              <a:ext cx="5704115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_tradnl" sz="1400" dirty="0">
                  <a:latin typeface="IBM Plex Sans" panose="020B0503050203000203" pitchFamily="34" charset="0"/>
                </a:rPr>
                <a:t>Contiene, de forma ordenada, los </a:t>
              </a:r>
              <a:r>
                <a:rPr lang="es-ES_tradnl" sz="1400" dirty="0" err="1">
                  <a:latin typeface="IBM Plex Sans" panose="020B0503050203000203" pitchFamily="34" charset="0"/>
                </a:rPr>
                <a:t>dataframes</a:t>
              </a:r>
              <a:r>
                <a:rPr lang="es-ES_tradnl" sz="1400" dirty="0">
                  <a:latin typeface="IBM Plex Sans" panose="020B0503050203000203" pitchFamily="34" charset="0"/>
                </a:rPr>
                <a:t> resultantes de cargar los ficheros </a:t>
              </a:r>
              <a:r>
                <a:rPr lang="es-ES_tradnl" sz="1400" dirty="0" err="1">
                  <a:latin typeface="IBM Plex Sans" panose="020B0503050203000203" pitchFamily="34" charset="0"/>
                </a:rPr>
                <a:t>csv</a:t>
              </a:r>
              <a:r>
                <a:rPr lang="es-ES_tradnl" sz="1400" dirty="0">
                  <a:latin typeface="IBM Plex Sans" panose="020B0503050203000203" pitchFamily="34" charset="0"/>
                </a:rPr>
                <a:t>.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FA340B2B-70CA-5DB6-6973-48D4B6B4DE70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3810991" y="4914970"/>
              <a:ext cx="1422381" cy="36611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EDFB287C-3288-4033-80AD-A69CE7220C32}"/>
                </a:ext>
              </a:extLst>
            </p:cNvPr>
            <p:cNvSpPr/>
            <p:nvPr/>
          </p:nvSpPr>
          <p:spPr>
            <a:xfrm>
              <a:off x="1254513" y="4653360"/>
              <a:ext cx="2556478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426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82121A0-E953-E89B-B2C6-B9D3651845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851" y="1313498"/>
            <a:ext cx="10089851" cy="838193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Ejemplo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C65B7E-BCF0-D9B2-CD64-DBBFB453A78F}"/>
              </a:ext>
            </a:extLst>
          </p:cNvPr>
          <p:cNvSpPr txBox="1"/>
          <p:nvPr/>
        </p:nvSpPr>
        <p:spPr>
          <a:xfrm>
            <a:off x="1268276" y="2232533"/>
            <a:ext cx="213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 err="1">
                <a:latin typeface="IBM Plex Sans" panose="020B0503050203000203" pitchFamily="34" charset="0"/>
              </a:rPr>
              <a:t>sg_accFiles_com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066602-2A22-CED7-A75E-8EA984E1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444" y="403437"/>
            <a:ext cx="3532760" cy="16111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211620E-5CF1-6ABA-2007-D10C1A2C6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745" y="2191631"/>
            <a:ext cx="7772400" cy="4501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FBABC5C-2D56-D9F7-7AE2-FAD34150513E}"/>
              </a:ext>
            </a:extLst>
          </p:cNvPr>
          <p:cNvSpPr txBox="1"/>
          <p:nvPr/>
        </p:nvSpPr>
        <p:spPr>
          <a:xfrm>
            <a:off x="1268276" y="3015607"/>
            <a:ext cx="213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 err="1">
                <a:latin typeface="IBM Plex Sans" panose="020B0503050203000203" pitchFamily="34" charset="0"/>
              </a:rPr>
              <a:t>sg_accdata_com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7E9F6B3-115A-4067-2BA5-52839B80C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745" y="3009303"/>
            <a:ext cx="7772400" cy="452313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DC611D70-DD6D-5627-2E85-4DF55F23A003}"/>
              </a:ext>
            </a:extLst>
          </p:cNvPr>
          <p:cNvGrpSpPr/>
          <p:nvPr/>
        </p:nvGrpSpPr>
        <p:grpSpPr>
          <a:xfrm>
            <a:off x="361052" y="3255818"/>
            <a:ext cx="5885044" cy="2363674"/>
            <a:chOff x="361052" y="3255818"/>
            <a:chExt cx="5885044" cy="2363674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30DF3D1-99BD-FF30-EDED-10F85087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052" y="4256136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571597DF-A8F6-C0DF-6CD3-E578FDA35F1B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3303574" y="3255818"/>
              <a:ext cx="1268426" cy="100031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FF38B71-0082-649D-2F98-C1F270B4001C}"/>
              </a:ext>
            </a:extLst>
          </p:cNvPr>
          <p:cNvGrpSpPr/>
          <p:nvPr/>
        </p:nvGrpSpPr>
        <p:grpSpPr>
          <a:xfrm>
            <a:off x="3398745" y="3255818"/>
            <a:ext cx="5885044" cy="2853788"/>
            <a:chOff x="3398745" y="3255818"/>
            <a:chExt cx="5885044" cy="2853788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6E9546E-0B75-AD6A-7903-8130D8F0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8745" y="4746250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3AF8BFFA-FB67-D666-ADD7-E8C178CD225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6341267" y="3255818"/>
              <a:ext cx="943678" cy="14904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7C16293-2EEE-1960-532D-DDCC8FAF96B0}"/>
              </a:ext>
            </a:extLst>
          </p:cNvPr>
          <p:cNvGrpSpPr/>
          <p:nvPr/>
        </p:nvGrpSpPr>
        <p:grpSpPr>
          <a:xfrm>
            <a:off x="5945904" y="3255818"/>
            <a:ext cx="5885044" cy="3343902"/>
            <a:chOff x="5945904" y="3255818"/>
            <a:chExt cx="5885044" cy="3343902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F8DB304-A926-0006-7A2C-34E473598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5904" y="5236364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A5910A1D-9C66-EF4D-8E4F-DCFF342CB431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8888426" y="3255818"/>
              <a:ext cx="1100701" cy="198054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60EDA4C-B2E9-34E2-E3D1-765BBE836AE9}"/>
              </a:ext>
            </a:extLst>
          </p:cNvPr>
          <p:cNvGrpSpPr/>
          <p:nvPr/>
        </p:nvGrpSpPr>
        <p:grpSpPr>
          <a:xfrm>
            <a:off x="5945905" y="4708486"/>
            <a:ext cx="5910300" cy="1891233"/>
            <a:chOff x="5945905" y="4708486"/>
            <a:chExt cx="5910300" cy="1891233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AE4A292-DA36-A102-8BF6-B4AAAE116C6F}"/>
                </a:ext>
              </a:extLst>
            </p:cNvPr>
            <p:cNvSpPr/>
            <p:nvPr/>
          </p:nvSpPr>
          <p:spPr>
            <a:xfrm>
              <a:off x="9378960" y="4708486"/>
              <a:ext cx="2477244" cy="527875"/>
            </a:xfrm>
            <a:prstGeom prst="rect">
              <a:avLst/>
            </a:prstGeom>
            <a:solidFill>
              <a:srgbClr val="00008E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75D6BB96-A7D4-10FC-FC02-C62FAB70C0FB}"/>
                </a:ext>
              </a:extLst>
            </p:cNvPr>
            <p:cNvSpPr txBox="1"/>
            <p:nvPr/>
          </p:nvSpPr>
          <p:spPr>
            <a:xfrm>
              <a:off x="9404217" y="4787757"/>
              <a:ext cx="2451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_tradnl" sz="1800" b="1" dirty="0" err="1">
                  <a:latin typeface="IBM Plex Sans" panose="020B0503050203000203" pitchFamily="34" charset="0"/>
                </a:rPr>
                <a:t>sg_dataFiles_com</a:t>
              </a:r>
              <a:r>
                <a:rPr lang="es-ES_tradnl" sz="1800" b="1" dirty="0">
                  <a:latin typeface="IBM Plex Sans" panose="020B0503050203000203" pitchFamily="34" charset="0"/>
                </a:rPr>
                <a:t>[2] </a:t>
              </a: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CEC424C-9546-DD50-F9D6-6E5501A82AC2}"/>
                </a:ext>
              </a:extLst>
            </p:cNvPr>
            <p:cNvSpPr/>
            <p:nvPr/>
          </p:nvSpPr>
          <p:spPr>
            <a:xfrm>
              <a:off x="5945905" y="5236362"/>
              <a:ext cx="5910300" cy="1363357"/>
            </a:xfrm>
            <a:prstGeom prst="rect">
              <a:avLst/>
            </a:prstGeom>
            <a:solidFill>
              <a:srgbClr val="00008E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4282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98C8826-BF08-B1D5-81C7-3A5E45B6E9BE}"/>
              </a:ext>
            </a:extLst>
          </p:cNvPr>
          <p:cNvSpPr txBox="1"/>
          <p:nvPr/>
        </p:nvSpPr>
        <p:spPr>
          <a:xfrm>
            <a:off x="1254513" y="2194820"/>
            <a:ext cx="49423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>
                <a:latin typeface="IBM Plex Sans" panose="020B0503050203000203" pitchFamily="34" charset="0"/>
              </a:rPr>
              <a:t>2 diccionarios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s-ES_tradnl" sz="1800" dirty="0">
                <a:latin typeface="IBM Plex Sans" panose="020B0503050203000203" pitchFamily="34" charset="0"/>
              </a:rPr>
              <a:t>1.- lista con los nombres de los ficheros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s-ES_tradnl" sz="1800" dirty="0">
                <a:latin typeface="IBM Plex Sans" panose="020B0503050203000203" pitchFamily="34" charset="0"/>
              </a:rPr>
              <a:t>2.- lista con el contenido de los </a:t>
            </a:r>
            <a:r>
              <a:rPr lang="es-ES_tradnl" sz="1800" dirty="0" err="1">
                <a:latin typeface="IBM Plex Sans" panose="020B0503050203000203" pitchFamily="34" charset="0"/>
              </a:rPr>
              <a:t>dataframes</a:t>
            </a:r>
            <a:endParaRPr lang="es-ES_tradnl" sz="1800" dirty="0">
              <a:latin typeface="IBM Plex Sans" panose="020B0503050203000203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  <a:p>
            <a:pPr marL="285750" lvl="6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  <a:p>
            <a:endParaRPr lang="es-ES_tradnl" sz="1800" dirty="0">
              <a:latin typeface="IBM Plex Sans" panose="020B0503050203000203" pitchFamily="34" charset="0"/>
            </a:endParaRPr>
          </a:p>
          <a:p>
            <a:endParaRPr lang="es-ES_tradnl" sz="1800" dirty="0">
              <a:latin typeface="IBM Plex Sans" panose="020B0503050203000203" pitchFamily="34" charset="0"/>
            </a:endParaRPr>
          </a:p>
          <a:p>
            <a:r>
              <a:rPr lang="es-ES_tradnl" sz="1800" dirty="0" err="1">
                <a:latin typeface="IBM Plex Sans" panose="020B0503050203000203" pitchFamily="34" charset="0"/>
              </a:rPr>
              <a:t>Dict_sg_accFiles</a:t>
            </a:r>
            <a:r>
              <a:rPr lang="es-ES_tradnl" sz="1800" dirty="0">
                <a:latin typeface="IBM Plex Sans" panose="020B0503050203000203" pitchFamily="34" charset="0"/>
              </a:rPr>
              <a:t>:</a:t>
            </a:r>
          </a:p>
          <a:p>
            <a:r>
              <a:rPr lang="es-ES_tradnl" sz="1800" dirty="0" err="1">
                <a:latin typeface="IBM Plex Sans" panose="020B0503050203000203" pitchFamily="34" charset="0"/>
              </a:rPr>
              <a:t>Dict_sg_accData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800" dirty="0">
              <a:latin typeface="IBM Plex Sans" panose="020B0503050203000203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82121A0-E953-E89B-B2C6-B9D3651845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851" y="1313498"/>
            <a:ext cx="10089851" cy="822736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2.- Estructuras de datos: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4646EC-657B-C0EC-FCEB-624FE8A9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00" y="1294184"/>
            <a:ext cx="3532760" cy="16111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C5C76B79-8BF2-0332-0369-F86F69CDF478}"/>
              </a:ext>
            </a:extLst>
          </p:cNvPr>
          <p:cNvSpPr/>
          <p:nvPr/>
        </p:nvSpPr>
        <p:spPr>
          <a:xfrm>
            <a:off x="3810991" y="3534792"/>
            <a:ext cx="358237" cy="23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A544E45-3217-735E-AF02-52B596C6BBC0}"/>
              </a:ext>
            </a:extLst>
          </p:cNvPr>
          <p:cNvSpPr/>
          <p:nvPr/>
        </p:nvSpPr>
        <p:spPr>
          <a:xfrm>
            <a:off x="3810991" y="4394509"/>
            <a:ext cx="358237" cy="23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41D04A96-BC49-7638-6CFD-6E16C7B5A33D}"/>
              </a:ext>
            </a:extLst>
          </p:cNvPr>
          <p:cNvGrpSpPr/>
          <p:nvPr/>
        </p:nvGrpSpPr>
        <p:grpSpPr>
          <a:xfrm>
            <a:off x="1231805" y="3485633"/>
            <a:ext cx="9572267" cy="934228"/>
            <a:chOff x="1254513" y="2316830"/>
            <a:chExt cx="9572267" cy="934228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910E3CB0-315F-7CA9-17DF-03A9E75BCE06}"/>
                </a:ext>
              </a:extLst>
            </p:cNvPr>
            <p:cNvSpPr/>
            <p:nvPr/>
          </p:nvSpPr>
          <p:spPr>
            <a:xfrm>
              <a:off x="1254513" y="3011572"/>
              <a:ext cx="2556478" cy="2394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7C101AA-7C20-0457-BC4E-171EFD5381E5}"/>
                </a:ext>
              </a:extLst>
            </p:cNvPr>
            <p:cNvSpPr txBox="1"/>
            <p:nvPr/>
          </p:nvSpPr>
          <p:spPr>
            <a:xfrm>
              <a:off x="5122665" y="2316830"/>
              <a:ext cx="5704115" cy="73866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_tradnl" sz="1400" dirty="0">
                  <a:latin typeface="IBM Plex Sans" panose="020B0503050203000203" pitchFamily="34" charset="0"/>
                </a:rPr>
                <a:t>Contiene el diccionario con la </a:t>
              </a:r>
              <a:r>
                <a:rPr lang="es-ES_tradnl" sz="1400" b="1" dirty="0">
                  <a:latin typeface="IBM Plex Sans" panose="020B0503050203000203" pitchFamily="34" charset="0"/>
                </a:rPr>
                <a:t>clave</a:t>
              </a:r>
              <a:r>
                <a:rPr lang="es-ES_tradnl" sz="1400" dirty="0">
                  <a:latin typeface="IBM Plex Sans" panose="020B0503050203000203" pitchFamily="34" charset="0"/>
                </a:rPr>
                <a:t> y su </a:t>
              </a:r>
              <a:r>
                <a:rPr lang="es-ES_tradnl" sz="1400" b="1" dirty="0">
                  <a:latin typeface="IBM Plex Sans" panose="020B0503050203000203" pitchFamily="34" charset="0"/>
                </a:rPr>
                <a:t>valor</a:t>
              </a:r>
              <a:r>
                <a:rPr lang="es-ES_tradnl" sz="1400" dirty="0">
                  <a:latin typeface="IBM Plex Sans" panose="020B0503050203000203" pitchFamily="34" charset="0"/>
                </a:rPr>
                <a:t>.</a:t>
              </a:r>
            </a:p>
            <a:p>
              <a:r>
                <a:rPr lang="es-ES_tradnl" dirty="0">
                  <a:latin typeface="IBM Plex Sans" panose="020B0503050203000203" pitchFamily="34" charset="0"/>
                </a:rPr>
                <a:t>La clave permite identificar el fichero al que nos referimos</a:t>
              </a:r>
            </a:p>
            <a:p>
              <a:r>
                <a:rPr lang="es-ES_tradnl" sz="1400" dirty="0">
                  <a:latin typeface="IBM Plex Sans" panose="020B0503050203000203" pitchFamily="34" charset="0"/>
                </a:rPr>
                <a:t>El valor es el </a:t>
              </a:r>
              <a:r>
                <a:rPr lang="es-ES_tradnl" sz="1400" u="sng" dirty="0">
                  <a:latin typeface="IBM Plex Sans" panose="020B0503050203000203" pitchFamily="34" charset="0"/>
                </a:rPr>
                <a:t>nombre del fichero</a:t>
              </a:r>
              <a:r>
                <a:rPr lang="es-ES_tradnl" sz="1400" dirty="0">
                  <a:latin typeface="IBM Plex Sans" panose="020B0503050203000203" pitchFamily="34" charset="0"/>
                </a:rPr>
                <a:t> </a:t>
              </a:r>
              <a:r>
                <a:rPr lang="es-ES_tradnl" sz="1400" dirty="0" err="1">
                  <a:latin typeface="IBM Plex Sans" panose="020B0503050203000203" pitchFamily="34" charset="0"/>
                </a:rPr>
                <a:t>csv</a:t>
              </a:r>
              <a:r>
                <a:rPr lang="es-ES_tradnl" sz="1400" dirty="0">
                  <a:latin typeface="IBM Plex Sans" panose="020B0503050203000203" pitchFamily="34" charset="0"/>
                </a:rPr>
                <a:t>.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2E3FA413-57C9-73D8-EFD8-2F86426D4427}"/>
                </a:ext>
              </a:extLst>
            </p:cNvPr>
            <p:cNvCxnSpPr>
              <a:cxnSpLocks/>
              <a:stCxn id="34" idx="3"/>
              <a:endCxn id="10" idx="1"/>
            </p:cNvCxnSpPr>
            <p:nvPr/>
          </p:nvCxnSpPr>
          <p:spPr>
            <a:xfrm flipV="1">
              <a:off x="3810991" y="2686162"/>
              <a:ext cx="1311674" cy="44515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8CCD0FC4-95E8-FEF8-0CE5-D79CD7C6D913}"/>
              </a:ext>
            </a:extLst>
          </p:cNvPr>
          <p:cNvGrpSpPr/>
          <p:nvPr/>
        </p:nvGrpSpPr>
        <p:grpSpPr>
          <a:xfrm>
            <a:off x="1231805" y="4473886"/>
            <a:ext cx="9501509" cy="1291542"/>
            <a:chOff x="1254513" y="3011572"/>
            <a:chExt cx="9501509" cy="129154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29849B5-7306-24B9-FB0C-15CDC36B01F1}"/>
                </a:ext>
              </a:extLst>
            </p:cNvPr>
            <p:cNvSpPr/>
            <p:nvPr/>
          </p:nvSpPr>
          <p:spPr>
            <a:xfrm>
              <a:off x="1254513" y="3011572"/>
              <a:ext cx="2556478" cy="23948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AA85EDF-E527-2F79-43DB-50547A927656}"/>
                </a:ext>
              </a:extLst>
            </p:cNvPr>
            <p:cNvSpPr txBox="1"/>
            <p:nvPr/>
          </p:nvSpPr>
          <p:spPr>
            <a:xfrm>
              <a:off x="5193424" y="3564450"/>
              <a:ext cx="5562598" cy="73866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_tradnl" sz="1400" dirty="0">
                  <a:latin typeface="IBM Plex Sans" panose="020B0503050203000203" pitchFamily="34" charset="0"/>
                </a:rPr>
                <a:t>Contiene el diccionario con la </a:t>
              </a:r>
              <a:r>
                <a:rPr lang="es-ES_tradnl" sz="1400" b="1" dirty="0">
                  <a:latin typeface="IBM Plex Sans" panose="020B0503050203000203" pitchFamily="34" charset="0"/>
                </a:rPr>
                <a:t>clave</a:t>
              </a:r>
              <a:r>
                <a:rPr lang="es-ES_tradnl" sz="1400" dirty="0">
                  <a:latin typeface="IBM Plex Sans" panose="020B0503050203000203" pitchFamily="34" charset="0"/>
                </a:rPr>
                <a:t> y su </a:t>
              </a:r>
              <a:r>
                <a:rPr lang="es-ES_tradnl" sz="1400" b="1" dirty="0">
                  <a:latin typeface="IBM Plex Sans" panose="020B0503050203000203" pitchFamily="34" charset="0"/>
                </a:rPr>
                <a:t>valor</a:t>
              </a:r>
              <a:r>
                <a:rPr lang="es-ES_tradnl" sz="1400" dirty="0">
                  <a:latin typeface="IBM Plex Sans" panose="020B0503050203000203" pitchFamily="34" charset="0"/>
                </a:rPr>
                <a:t>.</a:t>
              </a:r>
            </a:p>
            <a:p>
              <a:r>
                <a:rPr lang="es-ES_tradnl" dirty="0">
                  <a:latin typeface="IBM Plex Sans" panose="020B0503050203000203" pitchFamily="34" charset="0"/>
                </a:rPr>
                <a:t>La clave permite identificar el fichero al que nos referimos</a:t>
              </a:r>
            </a:p>
            <a:p>
              <a:r>
                <a:rPr lang="es-ES_tradnl" sz="1400" dirty="0">
                  <a:latin typeface="IBM Plex Sans" panose="020B0503050203000203" pitchFamily="34" charset="0"/>
                </a:rPr>
                <a:t>El valor es el </a:t>
              </a:r>
              <a:r>
                <a:rPr lang="es-ES_tradnl" sz="1400" u="sng" dirty="0" err="1">
                  <a:latin typeface="IBM Plex Sans" panose="020B0503050203000203" pitchFamily="34" charset="0"/>
                </a:rPr>
                <a:t>dataframe</a:t>
              </a:r>
              <a:r>
                <a:rPr lang="es-ES_tradnl" sz="1400" dirty="0">
                  <a:latin typeface="IBM Plex Sans" panose="020B0503050203000203" pitchFamily="34" charset="0"/>
                </a:rPr>
                <a:t>.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85466707-721F-39A1-10F5-3F9882502535}"/>
                </a:ext>
              </a:extLst>
            </p:cNvPr>
            <p:cNvCxnSpPr>
              <a:cxnSpLocks/>
              <a:stCxn id="11" idx="3"/>
              <a:endCxn id="12" idx="1"/>
            </p:cNvCxnSpPr>
            <p:nvPr/>
          </p:nvCxnSpPr>
          <p:spPr>
            <a:xfrm>
              <a:off x="3810991" y="3131315"/>
              <a:ext cx="1382433" cy="80246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6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4CFCF9F-C1E9-7F92-6F47-5BDFA4ECD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Ficheros de datos</a:t>
            </a:r>
          </a:p>
          <a:p>
            <a:endParaRPr lang="es-ES_tradn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82121A0-E953-E89B-B2C6-B9D3651845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6851" y="1313498"/>
            <a:ext cx="10089851" cy="838193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Ejemplo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CC65B7E-BCF0-D9B2-CD64-DBBFB453A78F}"/>
              </a:ext>
            </a:extLst>
          </p:cNvPr>
          <p:cNvSpPr txBox="1"/>
          <p:nvPr/>
        </p:nvSpPr>
        <p:spPr>
          <a:xfrm>
            <a:off x="1747796" y="2271749"/>
            <a:ext cx="2377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 err="1">
                <a:latin typeface="IBM Plex Sans" panose="020B0503050203000203" pitchFamily="34" charset="0"/>
              </a:rPr>
              <a:t>Dicc_sg_Files</a:t>
            </a:r>
            <a:r>
              <a:rPr lang="es-ES_tradnl" sz="1800" dirty="0">
                <a:latin typeface="IBM Plex Sans" panose="020B0503050203000203" pitchFamily="34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066602-2A22-CED7-A75E-8EA984E1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469" y="157824"/>
            <a:ext cx="3532760" cy="16111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FBABC5C-2D56-D9F7-7AE2-FAD34150513E}"/>
              </a:ext>
            </a:extLst>
          </p:cNvPr>
          <p:cNvSpPr txBox="1"/>
          <p:nvPr/>
        </p:nvSpPr>
        <p:spPr>
          <a:xfrm>
            <a:off x="1747796" y="3178133"/>
            <a:ext cx="213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dirty="0" err="1">
                <a:latin typeface="IBM Plex Sans" panose="020B0503050203000203" pitchFamily="34" charset="0"/>
              </a:rPr>
              <a:t>Dicc_sg_data</a:t>
            </a:r>
            <a:endParaRPr lang="es-ES_tradnl" sz="1800" dirty="0">
              <a:latin typeface="IBM Plex Sans" panose="020B0503050203000203" pitchFamily="34" charset="0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47F8492-95C3-A2FB-F63E-D4FCF4E69EF1}"/>
              </a:ext>
            </a:extLst>
          </p:cNvPr>
          <p:cNvGrpSpPr/>
          <p:nvPr/>
        </p:nvGrpSpPr>
        <p:grpSpPr>
          <a:xfrm>
            <a:off x="2936741" y="-1045285"/>
            <a:ext cx="8425657" cy="294302"/>
            <a:chOff x="3398745" y="2136448"/>
            <a:chExt cx="8425657" cy="29430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CDC0FED-6932-82D5-7DE9-A271689C5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8745" y="2136448"/>
              <a:ext cx="5081226" cy="29430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EC1ABD8-2F5E-D896-61A3-5BB7CEC74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3176" y="2136448"/>
              <a:ext cx="5081226" cy="294302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6334604-DE1F-CBA4-D5F1-31318CAD94B3}"/>
                </a:ext>
              </a:extLst>
            </p:cNvPr>
            <p:cNvSpPr txBox="1"/>
            <p:nvPr/>
          </p:nvSpPr>
          <p:spPr>
            <a:xfrm>
              <a:off x="8479971" y="2177897"/>
              <a:ext cx="159747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900" b="1" dirty="0">
                  <a:latin typeface="IBM Plex Sans" panose="020B0503050203000203" pitchFamily="34" charset="0"/>
                </a:rPr>
                <a:t>E9000S50-Segments.csv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3445CB0-99EF-5F38-BCD6-737AAF6965B2}"/>
                </a:ext>
              </a:extLst>
            </p:cNvPr>
            <p:cNvSpPr txBox="1"/>
            <p:nvPr/>
          </p:nvSpPr>
          <p:spPr>
            <a:xfrm>
              <a:off x="10130920" y="2183721"/>
              <a:ext cx="159747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900" b="1" dirty="0">
                  <a:latin typeface="IBM Plex Sans" panose="020B0503050203000203" pitchFamily="34" charset="0"/>
                </a:rPr>
                <a:t>…..</a:t>
              </a:r>
            </a:p>
          </p:txBody>
        </p:sp>
      </p:grp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0B59F34-6432-E363-0FE3-0BECA13B4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73985"/>
              </p:ext>
            </p:extLst>
          </p:nvPr>
        </p:nvGraphicFramePr>
        <p:xfrm>
          <a:off x="3398745" y="2976106"/>
          <a:ext cx="84155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00">
                  <a:extLst>
                    <a:ext uri="{9D8B030D-6E8A-4147-A177-3AD203B41FA5}">
                      <a16:colId xmlns:a16="http://schemas.microsoft.com/office/drawing/2014/main" val="1643814653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828921241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3462008682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2288017271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37222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Completa_S10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Completa_S50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Completa_S99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Completa_S10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noacc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000" dirty="0">
                          <a:latin typeface="IBM Plex Sans" panose="020B0503050203000203" pitchFamily="34" charset="0"/>
                        </a:rPr>
                        <a:t>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18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44270"/>
                  </a:ext>
                </a:extLst>
              </a:tr>
            </a:tbl>
          </a:graphicData>
        </a:graphic>
      </p:graphicFrame>
      <p:grpSp>
        <p:nvGrpSpPr>
          <p:cNvPr id="39" name="Grupo 38">
            <a:extLst>
              <a:ext uri="{FF2B5EF4-FFF2-40B4-BE49-F238E27FC236}">
                <a16:creationId xmlns:a16="http://schemas.microsoft.com/office/drawing/2014/main" id="{DC611D70-DD6D-5627-2E85-4DF55F23A003}"/>
              </a:ext>
            </a:extLst>
          </p:cNvPr>
          <p:cNvGrpSpPr/>
          <p:nvPr/>
        </p:nvGrpSpPr>
        <p:grpSpPr>
          <a:xfrm>
            <a:off x="361052" y="3496685"/>
            <a:ext cx="5885044" cy="2179959"/>
            <a:chOff x="361052" y="3439533"/>
            <a:chExt cx="5885044" cy="2179959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30DF3D1-99BD-FF30-EDED-10F85087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052" y="4256136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571597DF-A8F6-C0DF-6CD3-E578FDA35F1B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flipH="1">
              <a:off x="3303574" y="3439533"/>
              <a:ext cx="1010573" cy="81660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DFF38B71-0082-649D-2F98-C1F270B4001C}"/>
              </a:ext>
            </a:extLst>
          </p:cNvPr>
          <p:cNvGrpSpPr/>
          <p:nvPr/>
        </p:nvGrpSpPr>
        <p:grpSpPr>
          <a:xfrm>
            <a:off x="1927484" y="3517267"/>
            <a:ext cx="5885044" cy="2574719"/>
            <a:chOff x="3398745" y="3534887"/>
            <a:chExt cx="5885044" cy="2574719"/>
          </a:xfrm>
        </p:grpSpPr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3AF8BFFA-FB67-D666-ADD7-E8C178CD225B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6341267" y="3534887"/>
              <a:ext cx="1047428" cy="121136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76E9546E-0B75-AD6A-7903-8130D8F05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8745" y="4746250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7C16293-2EEE-1960-532D-DDCC8FAF96B0}"/>
              </a:ext>
            </a:extLst>
          </p:cNvPr>
          <p:cNvGrpSpPr/>
          <p:nvPr/>
        </p:nvGrpSpPr>
        <p:grpSpPr>
          <a:xfrm>
            <a:off x="3878265" y="3480940"/>
            <a:ext cx="5885044" cy="2949587"/>
            <a:chOff x="4581137" y="3655796"/>
            <a:chExt cx="5885044" cy="2949587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F8DB304-A926-0006-7A2C-34E473598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1137" y="5242027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A5910A1D-9C66-EF4D-8E4F-DCFF342CB431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7523659" y="3655796"/>
              <a:ext cx="713812" cy="15862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3E1ABE8-6C9F-E4BD-99D5-01670B0A8184}"/>
              </a:ext>
            </a:extLst>
          </p:cNvPr>
          <p:cNvGrpSpPr/>
          <p:nvPr/>
        </p:nvGrpSpPr>
        <p:grpSpPr>
          <a:xfrm>
            <a:off x="5157352" y="3517267"/>
            <a:ext cx="5885044" cy="3307582"/>
            <a:chOff x="4581137" y="3297801"/>
            <a:chExt cx="5885044" cy="3307582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FCA5623-DFB6-9CFD-145D-2C7C94C1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1137" y="5242027"/>
              <a:ext cx="5885044" cy="1363356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6BF90ED5-60B7-A272-BE86-16DBDA87A75C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flipH="1">
              <a:off x="7523659" y="3297801"/>
              <a:ext cx="1148317" cy="1944226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5AECEE1-DA8C-DBA4-52E3-D359C2DE457F}"/>
              </a:ext>
            </a:extLst>
          </p:cNvPr>
          <p:cNvGrpSpPr/>
          <p:nvPr/>
        </p:nvGrpSpPr>
        <p:grpSpPr>
          <a:xfrm>
            <a:off x="5144724" y="4936310"/>
            <a:ext cx="6327587" cy="1883155"/>
            <a:chOff x="5144724" y="4879158"/>
            <a:chExt cx="6327587" cy="1883155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E2F4E0D-D4B0-CE3B-4750-F95D5EFF1A7F}"/>
                </a:ext>
              </a:extLst>
            </p:cNvPr>
            <p:cNvSpPr/>
            <p:nvPr/>
          </p:nvSpPr>
          <p:spPr>
            <a:xfrm>
              <a:off x="5144724" y="5398956"/>
              <a:ext cx="5910300" cy="1363357"/>
            </a:xfrm>
            <a:prstGeom prst="rect">
              <a:avLst/>
            </a:prstGeom>
            <a:solidFill>
              <a:srgbClr val="00008E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2E8AE00C-E68C-7DF9-B314-8362ECE01D2E}"/>
                </a:ext>
              </a:extLst>
            </p:cNvPr>
            <p:cNvGrpSpPr/>
            <p:nvPr/>
          </p:nvGrpSpPr>
          <p:grpSpPr>
            <a:xfrm>
              <a:off x="7593107" y="4879158"/>
              <a:ext cx="3879204" cy="527875"/>
              <a:chOff x="7849195" y="4149285"/>
              <a:chExt cx="3879204" cy="527875"/>
            </a:xfrm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92BB46C1-6ED1-6749-9DFD-8FB68853B949}"/>
                  </a:ext>
                </a:extLst>
              </p:cNvPr>
              <p:cNvSpPr/>
              <p:nvPr/>
            </p:nvSpPr>
            <p:spPr>
              <a:xfrm>
                <a:off x="7849195" y="4153752"/>
                <a:ext cx="3468985" cy="517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58F8DEE0-AE3E-CFCC-99E5-137D5DC60D3E}"/>
                  </a:ext>
                </a:extLst>
              </p:cNvPr>
              <p:cNvSpPr/>
              <p:nvPr/>
            </p:nvSpPr>
            <p:spPr>
              <a:xfrm>
                <a:off x="7849196" y="4149285"/>
                <a:ext cx="3468985" cy="527875"/>
              </a:xfrm>
              <a:prstGeom prst="rect">
                <a:avLst/>
              </a:prstGeom>
              <a:solidFill>
                <a:srgbClr val="00008E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4598B9D4-70A1-0E45-AD6A-7C486464BD28}"/>
                  </a:ext>
                </a:extLst>
              </p:cNvPr>
              <p:cNvSpPr txBox="1"/>
              <p:nvPr/>
            </p:nvSpPr>
            <p:spPr>
              <a:xfrm>
                <a:off x="7908293" y="4234912"/>
                <a:ext cx="38201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_tradnl" b="1" dirty="0" err="1">
                    <a:latin typeface="IBM Plex Sans" panose="020B0503050203000203" pitchFamily="34" charset="0"/>
                  </a:rPr>
                  <a:t>Dicc_sg_data</a:t>
                </a:r>
                <a:r>
                  <a:rPr lang="es-ES_tradnl" b="1" dirty="0">
                    <a:latin typeface="IBM Plex Sans" panose="020B0503050203000203" pitchFamily="34" charset="0"/>
                  </a:rPr>
                  <a:t>[completa_s10_noacc] </a:t>
                </a:r>
              </a:p>
            </p:txBody>
          </p:sp>
        </p:grpSp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4B80839-7F95-1F44-1656-4DF2C8FC8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53715"/>
              </p:ext>
            </p:extLst>
          </p:nvPr>
        </p:nvGraphicFramePr>
        <p:xfrm>
          <a:off x="3398745" y="2009764"/>
          <a:ext cx="84155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100">
                  <a:extLst>
                    <a:ext uri="{9D8B030D-6E8A-4147-A177-3AD203B41FA5}">
                      <a16:colId xmlns:a16="http://schemas.microsoft.com/office/drawing/2014/main" val="1643814653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828921241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3462008682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2288017271"/>
                    </a:ext>
                  </a:extLst>
                </a:gridCol>
                <a:gridCol w="1683100">
                  <a:extLst>
                    <a:ext uri="{9D8B030D-6E8A-4147-A177-3AD203B41FA5}">
                      <a16:colId xmlns:a16="http://schemas.microsoft.com/office/drawing/2014/main" val="3722208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Completa_S10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Completa_S50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Completa_S99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Completa_S10</a:t>
                      </a:r>
                      <a:r>
                        <a:rPr lang="es-ES_tradnl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lt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noacc</a:t>
                      </a:r>
                      <a:endParaRPr lang="es-ES" sz="1000" b="1" i="0" u="none" strike="noStrike" cap="none" dirty="0">
                        <a:solidFill>
                          <a:schemeClr val="lt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000" dirty="0">
                          <a:latin typeface="IBM Plex Sans" panose="020B0503050203000203" pitchFamily="34" charset="0"/>
                        </a:rPr>
                        <a:t>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18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Completa_S10</a:t>
                      </a:r>
                      <a:r>
                        <a:rPr lang="es-ES_tradnl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acc.csv</a:t>
                      </a:r>
                      <a:endParaRPr lang="es-ES" sz="1000" b="1" i="0" u="none" strike="noStrike" cap="none" dirty="0">
                        <a:solidFill>
                          <a:schemeClr val="tx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s-ES_tradn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Completa_S50</a:t>
                      </a:r>
                      <a:r>
                        <a:rPr lang="es-ES_tradnl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acc.csv</a:t>
                      </a:r>
                      <a:endParaRPr lang="es-ES" sz="1000" b="1" i="0" u="none" strike="noStrike" cap="none" dirty="0">
                        <a:solidFill>
                          <a:schemeClr val="tx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s-ES_tradn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Completa_S99</a:t>
                      </a:r>
                      <a:r>
                        <a:rPr lang="es-ES_tradnl" sz="10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_</a:t>
                      </a:r>
                      <a:r>
                        <a:rPr lang="es-ES_tradnl" sz="10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IBM Plex Sans" panose="020B0503050203000203" pitchFamily="34" charset="0"/>
                          <a:ea typeface="+mn-ea"/>
                          <a:cs typeface="+mn-cs"/>
                          <a:sym typeface="Arial"/>
                        </a:rPr>
                        <a:t>acc.csv</a:t>
                      </a:r>
                      <a:endParaRPr lang="es-ES" sz="1000" b="1" i="0" u="none" strike="noStrike" cap="none" dirty="0">
                        <a:solidFill>
                          <a:schemeClr val="tx1"/>
                        </a:solidFill>
                        <a:effectLst/>
                        <a:latin typeface="IBM Plex Sans" panose="020B0503050203000203" pitchFamily="34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s-ES_tradn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4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03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s-ES" dirty="0"/>
              <a:t>Iker Martín, Maribel Castillo y Vicente R. Tomás</a:t>
            </a:r>
            <a:br>
              <a:rPr lang="es-ES" dirty="0"/>
            </a:br>
            <a:r>
              <a:rPr lang="es-ES" dirty="0" err="1"/>
              <a:t>martini@uji.es</a:t>
            </a:r>
            <a:r>
              <a:rPr lang="es-ES" dirty="0"/>
              <a:t>; </a:t>
            </a:r>
            <a:r>
              <a:rPr lang="es-ES" dirty="0" err="1"/>
              <a:t>castillo@uji.es</a:t>
            </a:r>
            <a:r>
              <a:rPr lang="es-ES" dirty="0"/>
              <a:t>; </a:t>
            </a:r>
            <a:r>
              <a:rPr lang="es-ES" dirty="0" err="1"/>
              <a:t>vtomas@uji.es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431</Words>
  <Application>Microsoft Macintosh PowerPoint</Application>
  <PresentationFormat>Panorámica</PresentationFormat>
  <Paragraphs>74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IBM Plex Sans Light</vt:lpstr>
      <vt:lpstr>IBM Plex Sans SemiBold</vt:lpstr>
      <vt:lpstr>IBM Plex Sans</vt:lpstr>
      <vt:lpstr>Calibri</vt:lpstr>
      <vt:lpstr>IBM Plex Sans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Garcia Robles</dc:creator>
  <cp:lastModifiedBy>Vicente Ramón Tomás López</cp:lastModifiedBy>
  <cp:revision>24</cp:revision>
  <dcterms:created xsi:type="dcterms:W3CDTF">2022-01-28T10:46:38Z</dcterms:created>
  <dcterms:modified xsi:type="dcterms:W3CDTF">2023-12-12T08:18:11Z</dcterms:modified>
</cp:coreProperties>
</file>