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0" r:id="rId5"/>
    <p:sldId id="261" r:id="rId6"/>
    <p:sldId id="263" r:id="rId7"/>
    <p:sldId id="25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BM Plex Sans" panose="020B0503050203000203" pitchFamily="34" charset="0"/>
      <p:regular r:id="rId14"/>
      <p:bold r:id="rId15"/>
      <p:italic r:id="rId16"/>
      <p:boldItalic r:id="rId17"/>
    </p:embeddedFont>
    <p:embeddedFont>
      <p:font typeface="IBM Plex Sans Light" panose="020F0302020204030204" pitchFamily="34" charset="0"/>
      <p:regular r:id="rId18"/>
      <p:bold r:id="rId19"/>
      <p:italic r:id="rId20"/>
      <p:boldItalic r:id="rId21"/>
    </p:embeddedFont>
    <p:embeddedFont>
      <p:font typeface="IBM Plex Sans SemiBold" panose="020F0502020204030204" pitchFamily="34" charset="0"/>
      <p:regular r:id="rId22"/>
      <p:bold r:id="rId23"/>
      <p:italic r:id="rId24"/>
      <p:boldItalic r:id="rId25"/>
    </p:embeddedFont>
    <p:embeddedFont>
      <p:font typeface="IBM Plex Sans Thin" panose="020F03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geFDuCQv12G5KSFEcN14pewV+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/>
    <p:restoredTop sz="94694"/>
  </p:normalViewPr>
  <p:slideViewPr>
    <p:cSldViewPr snapToGrid="0">
      <p:cViewPr varScale="1">
        <p:scale>
          <a:sx n="117" d="100"/>
          <a:sy n="117" d="100"/>
        </p:scale>
        <p:origin x="704" y="168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24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510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3278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rgbClr val="0038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>
            <a:spLocks noGrp="1"/>
          </p:cNvSpPr>
          <p:nvPr>
            <p:ph type="body" idx="1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5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imatge">
  <p:cSld name="Només imatg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s imatges">
  <p:cSld name="Dues imatge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2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3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4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>
  <p:cSld name="Títol i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bg>
      <p:bgPr>
        <a:solidFill>
          <a:srgbClr val="00386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ències">
  <p:cSld name="Competènci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ex">
  <p:cSld name="Índex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3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4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5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6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7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8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9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3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>
  <p:cSld name="Secció">
    <p:bg>
      <p:bgPr>
        <a:solidFill>
          <a:srgbClr val="73737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>
  <p:cSld name="Només títo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ext">
  <p:cSld name="Només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imatge">
  <p:cSld name="Text i imat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3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body" idx="1"/>
          </p:nvPr>
        </p:nvSpPr>
        <p:spPr>
          <a:xfrm>
            <a:off x="1057374" y="861937"/>
            <a:ext cx="10742740" cy="169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s-ES" sz="6400" dirty="0"/>
              <a:t>Análisis avanzado de datos con Python. </a:t>
            </a:r>
            <a:r>
              <a:rPr lang="es-ES" sz="4200" dirty="0"/>
              <a:t>Descripción del </a:t>
            </a:r>
            <a:r>
              <a:rPr lang="es-ES" sz="4200" dirty="0" err="1"/>
              <a:t>dataframe</a:t>
            </a:r>
            <a:endParaRPr sz="4200"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dirty="0"/>
              <a:t>Iker Martín, Maribel Castillo y Vicente R. Tomás</a:t>
            </a:r>
          </a:p>
          <a:p>
            <a:r>
              <a:rPr lang="es-ES" dirty="0"/>
              <a:t>Noviembre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 dirty="0" err="1"/>
              <a:t>Dataframe</a:t>
            </a:r>
            <a:r>
              <a:rPr lang="es-ES" dirty="0"/>
              <a:t> de ejemplo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/>
              <a:t>Datos que devuelve un simulador de tráfico de una red de carreteras</a:t>
            </a:r>
            <a:endParaRPr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4E554F5-7DFA-C584-5EB6-89EA6AE439A8}"/>
              </a:ext>
            </a:extLst>
          </p:cNvPr>
          <p:cNvGrpSpPr/>
          <p:nvPr/>
        </p:nvGrpSpPr>
        <p:grpSpPr>
          <a:xfrm>
            <a:off x="1424457" y="2278123"/>
            <a:ext cx="8897650" cy="1712060"/>
            <a:chOff x="-43339" y="2716668"/>
            <a:chExt cx="6877539" cy="185533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686AB0F-F616-3570-11B8-24779A663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3800" y="2718796"/>
              <a:ext cx="6858000" cy="1853204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21AA325-514F-2E29-1F02-B248FA0926B2}"/>
                </a:ext>
              </a:extLst>
            </p:cNvPr>
            <p:cNvSpPr/>
            <p:nvPr/>
          </p:nvSpPr>
          <p:spPr>
            <a:xfrm>
              <a:off x="-43339" y="2716668"/>
              <a:ext cx="6877539" cy="18531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C9A32B7-1FD6-9F86-A1FE-8F8A487E6511}"/>
              </a:ext>
            </a:extLst>
          </p:cNvPr>
          <p:cNvGrpSpPr/>
          <p:nvPr/>
        </p:nvGrpSpPr>
        <p:grpSpPr>
          <a:xfrm>
            <a:off x="1424457" y="2663106"/>
            <a:ext cx="8872372" cy="1003095"/>
            <a:chOff x="1523779" y="2935248"/>
            <a:chExt cx="8872372" cy="1003095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871A96D0-B3FB-6AB3-3B2C-99074FFAF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3779" y="3714843"/>
              <a:ext cx="3871412" cy="2235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EA60D698-7C0A-D5B0-9CBA-B9A48CB6EF6F}"/>
                </a:ext>
              </a:extLst>
            </p:cNvPr>
            <p:cNvCxnSpPr>
              <a:cxnSpLocks/>
            </p:cNvCxnSpPr>
            <p:nvPr/>
          </p:nvCxnSpPr>
          <p:spPr>
            <a:xfrm>
              <a:off x="5395191" y="3712838"/>
              <a:ext cx="2020217" cy="13054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E197D1C-D10C-2BF3-8C6D-3CA7BABB6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0469" y="3519814"/>
              <a:ext cx="855071" cy="19101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96365B22-381D-62D3-24B9-2810F1DBB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0794" y="3429982"/>
              <a:ext cx="1174614" cy="9550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7951D45E-9659-2110-C01C-0921E04426BC}"/>
                </a:ext>
              </a:extLst>
            </p:cNvPr>
            <p:cNvCxnSpPr>
              <a:cxnSpLocks/>
            </p:cNvCxnSpPr>
            <p:nvPr/>
          </p:nvCxnSpPr>
          <p:spPr>
            <a:xfrm>
              <a:off x="7363722" y="3427977"/>
              <a:ext cx="3032429" cy="17784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F2E2E034-E0B0-F5A4-995F-3C0F92B18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408" y="3605820"/>
              <a:ext cx="1365580" cy="23756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5C78A4F-B2AC-FD4F-8C8D-ED10F9992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5974" y="2935248"/>
              <a:ext cx="970609" cy="68770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AACCC6D-EF3B-362C-7712-872D9AFCF9DE}"/>
              </a:ext>
            </a:extLst>
          </p:cNvPr>
          <p:cNvSpPr txBox="1"/>
          <p:nvPr/>
        </p:nvSpPr>
        <p:spPr>
          <a:xfrm>
            <a:off x="415303" y="4027714"/>
            <a:ext cx="11273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IBM Plex Sans" panose="020B0503050203000203" pitchFamily="34" charset="0"/>
              </a:rPr>
              <a:t>‘</a:t>
            </a:r>
            <a:r>
              <a:rPr lang="es-ES" sz="1800" b="1" dirty="0" err="1">
                <a:latin typeface="IBM Plex Sans" panose="020B0503050203000203" pitchFamily="34" charset="0"/>
              </a:rPr>
              <a:t>Name</a:t>
            </a:r>
            <a:r>
              <a:rPr lang="es-ES" sz="1800" b="1" dirty="0">
                <a:latin typeface="IBM Plex Sans" panose="020B0503050203000203" pitchFamily="34" charset="0"/>
              </a:rPr>
              <a:t>', 'Time', '</a:t>
            </a:r>
            <a:r>
              <a:rPr lang="es-ES" sz="1800" b="1" dirty="0" err="1">
                <a:latin typeface="IBM Plex Sans" panose="020B0503050203000203" pitchFamily="34" charset="0"/>
              </a:rPr>
              <a:t>CurrentSpeed</a:t>
            </a:r>
            <a:r>
              <a:rPr lang="es-ES" sz="1800" b="1" dirty="0">
                <a:latin typeface="IBM Plex Sans" panose="020B0503050203000203" pitchFamily="34" charset="0"/>
              </a:rPr>
              <a:t>', 'car-</a:t>
            </a:r>
            <a:r>
              <a:rPr lang="es-ES" sz="1800" b="1" dirty="0" err="1">
                <a:latin typeface="IBM Plex Sans" panose="020B0503050203000203" pitchFamily="34" charset="0"/>
              </a:rPr>
              <a:t>intensity</a:t>
            </a:r>
            <a:r>
              <a:rPr lang="es-ES" sz="1800" b="1" dirty="0">
                <a:latin typeface="IBM Plex Sans" panose="020B0503050203000203" pitchFamily="34" charset="0"/>
              </a:rPr>
              <a:t>', '</a:t>
            </a:r>
            <a:r>
              <a:rPr lang="es-ES" sz="1800" b="1" dirty="0" err="1">
                <a:latin typeface="IBM Plex Sans" panose="020B0503050203000203" pitchFamily="34" charset="0"/>
              </a:rPr>
              <a:t>truck-intensity</a:t>
            </a:r>
            <a:r>
              <a:rPr lang="es-ES" sz="1800" b="1" dirty="0">
                <a:latin typeface="IBM Plex Sans" panose="020B0503050203000203" pitchFamily="34" charset="0"/>
              </a:rPr>
              <a:t>', '</a:t>
            </a:r>
            <a:r>
              <a:rPr lang="es-ES" sz="1800" b="1" dirty="0" err="1">
                <a:latin typeface="IBM Plex Sans" panose="020B0503050203000203" pitchFamily="34" charset="0"/>
              </a:rPr>
              <a:t>eq-intensity</a:t>
            </a:r>
            <a:r>
              <a:rPr lang="es-ES" sz="1800" b="1" dirty="0">
                <a:latin typeface="IBM Plex Sans" panose="020B0503050203000203" pitchFamily="34" charset="0"/>
              </a:rPr>
              <a:t>', '</a:t>
            </a:r>
            <a:r>
              <a:rPr lang="es-ES" sz="1800" b="1" dirty="0" err="1">
                <a:latin typeface="IBM Plex Sans" panose="020B0503050203000203" pitchFamily="34" charset="0"/>
              </a:rPr>
              <a:t>NoxS</a:t>
            </a:r>
            <a:r>
              <a:rPr lang="es-ES" sz="1800" b="1" dirty="0">
                <a:latin typeface="IBM Plex Sans" panose="020B0503050203000203" pitchFamily="34" charset="0"/>
              </a:rPr>
              <a:t>', 'CO2S', 'PPMS’</a:t>
            </a:r>
            <a:endParaRPr lang="es-ES_tradnl" sz="1800" b="1" dirty="0">
              <a:latin typeface="IBM Plex Sans" panose="020B050305020300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 dirty="0" err="1"/>
              <a:t>Dataframe</a:t>
            </a:r>
            <a:r>
              <a:rPr lang="es-ES" dirty="0"/>
              <a:t> de ejemplo</a:t>
            </a:r>
            <a:endParaRPr dirty="0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/>
              <a:t>Datos que devuelve un simulador de tráfico de una red de carreteras</a:t>
            </a:r>
            <a:endParaRPr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4E554F5-7DFA-C584-5EB6-89EA6AE439A8}"/>
              </a:ext>
            </a:extLst>
          </p:cNvPr>
          <p:cNvGrpSpPr/>
          <p:nvPr/>
        </p:nvGrpSpPr>
        <p:grpSpPr>
          <a:xfrm>
            <a:off x="1424457" y="2278123"/>
            <a:ext cx="8897650" cy="1712060"/>
            <a:chOff x="-43339" y="2716668"/>
            <a:chExt cx="6877539" cy="185533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686AB0F-F616-3570-11B8-24779A663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3800" y="2718796"/>
              <a:ext cx="6858000" cy="1853204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21AA325-514F-2E29-1F02-B248FA0926B2}"/>
                </a:ext>
              </a:extLst>
            </p:cNvPr>
            <p:cNvSpPr/>
            <p:nvPr/>
          </p:nvSpPr>
          <p:spPr>
            <a:xfrm>
              <a:off x="-43339" y="2716668"/>
              <a:ext cx="6877539" cy="1853159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C9A32B7-1FD6-9F86-A1FE-8F8A487E6511}"/>
              </a:ext>
            </a:extLst>
          </p:cNvPr>
          <p:cNvGrpSpPr/>
          <p:nvPr/>
        </p:nvGrpSpPr>
        <p:grpSpPr>
          <a:xfrm>
            <a:off x="1424457" y="2663106"/>
            <a:ext cx="8872372" cy="1003095"/>
            <a:chOff x="1523779" y="2935248"/>
            <a:chExt cx="8872372" cy="1003095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871A96D0-B3FB-6AB3-3B2C-99074FFAF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3779" y="3714843"/>
              <a:ext cx="3871412" cy="2235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EA60D698-7C0A-D5B0-9CBA-B9A48CB6EF6F}"/>
                </a:ext>
              </a:extLst>
            </p:cNvPr>
            <p:cNvCxnSpPr>
              <a:cxnSpLocks/>
            </p:cNvCxnSpPr>
            <p:nvPr/>
          </p:nvCxnSpPr>
          <p:spPr>
            <a:xfrm>
              <a:off x="5395191" y="3712838"/>
              <a:ext cx="2020217" cy="13054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E197D1C-D10C-2BF3-8C6D-3CA7BABB6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0469" y="3519814"/>
              <a:ext cx="855071" cy="19101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96365B22-381D-62D3-24B9-2810F1DBB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0794" y="3429982"/>
              <a:ext cx="1174614" cy="9550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7951D45E-9659-2110-C01C-0921E04426BC}"/>
                </a:ext>
              </a:extLst>
            </p:cNvPr>
            <p:cNvCxnSpPr>
              <a:cxnSpLocks/>
            </p:cNvCxnSpPr>
            <p:nvPr/>
          </p:nvCxnSpPr>
          <p:spPr>
            <a:xfrm>
              <a:off x="7363722" y="3427977"/>
              <a:ext cx="3032429" cy="17784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F2E2E034-E0B0-F5A4-995F-3C0F92B18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408" y="3605820"/>
              <a:ext cx="1365580" cy="23756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5C78A4F-B2AC-FD4F-8C8D-ED10F9992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5974" y="2935248"/>
              <a:ext cx="970609" cy="68770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2883BC33-6528-B963-19B5-EA754BADD7C6}"/>
              </a:ext>
            </a:extLst>
          </p:cNvPr>
          <p:cNvGrpSpPr/>
          <p:nvPr/>
        </p:nvGrpSpPr>
        <p:grpSpPr>
          <a:xfrm>
            <a:off x="787078" y="4329712"/>
            <a:ext cx="10617844" cy="2402629"/>
            <a:chOff x="787078" y="4329712"/>
            <a:chExt cx="10617844" cy="2402629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84C56E71-AF18-65CE-D585-CC4CA2C1A912}"/>
                </a:ext>
              </a:extLst>
            </p:cNvPr>
            <p:cNvSpPr/>
            <p:nvPr/>
          </p:nvSpPr>
          <p:spPr>
            <a:xfrm>
              <a:off x="6052174" y="4329712"/>
              <a:ext cx="5352748" cy="23955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8F19CAE6-1CF8-ABCE-DE18-D431EFF9B3D4}"/>
                </a:ext>
              </a:extLst>
            </p:cNvPr>
            <p:cNvSpPr/>
            <p:nvPr/>
          </p:nvSpPr>
          <p:spPr>
            <a:xfrm>
              <a:off x="787078" y="4329713"/>
              <a:ext cx="4311038" cy="24026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A89248C-6D81-3066-641D-C9A11176DD4B}"/>
                </a:ext>
              </a:extLst>
            </p:cNvPr>
            <p:cNvSpPr txBox="1"/>
            <p:nvPr/>
          </p:nvSpPr>
          <p:spPr>
            <a:xfrm>
              <a:off x="1526012" y="4673785"/>
              <a:ext cx="3427106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dirty="0" err="1">
                  <a:latin typeface="IBM Plex Sans" panose="020B0503050203000203" pitchFamily="34" charset="0"/>
                </a:rPr>
                <a:t>Name</a:t>
              </a:r>
              <a:r>
                <a:rPr lang="es-ES" sz="1400" dirty="0">
                  <a:latin typeface="IBM Plex Sans" panose="020B0503050203000203" pitchFamily="34" charset="0"/>
                </a:rPr>
                <a:t>: 		</a:t>
              </a:r>
              <a:r>
                <a:rPr lang="es-ES" sz="1400" b="1" dirty="0">
                  <a:latin typeface="IBM Plex Sans" panose="020B0503050203000203" pitchFamily="34" charset="0"/>
                </a:rPr>
                <a:t>S1-A-23</a:t>
              </a:r>
            </a:p>
            <a:p>
              <a:r>
                <a:rPr lang="es-ES" sz="1400" dirty="0">
                  <a:latin typeface="IBM Plex Sans" panose="020B0503050203000203" pitchFamily="34" charset="0"/>
                </a:rPr>
                <a:t>Time: 		08:30</a:t>
              </a:r>
            </a:p>
            <a:p>
              <a:r>
                <a:rPr lang="es-ES" dirty="0" err="1">
                  <a:latin typeface="IBM Plex Sans" panose="020B0503050203000203" pitchFamily="34" charset="0"/>
                </a:rPr>
                <a:t>C</a:t>
              </a:r>
              <a:r>
                <a:rPr lang="es-ES" sz="1400" dirty="0" err="1">
                  <a:latin typeface="IBM Plex Sans" panose="020B0503050203000203" pitchFamily="34" charset="0"/>
                </a:rPr>
                <a:t>urrentSpeed</a:t>
              </a:r>
              <a:r>
                <a:rPr lang="es-ES" sz="1400" dirty="0">
                  <a:latin typeface="IBM Plex Sans" panose="020B0503050203000203" pitchFamily="34" charset="0"/>
                </a:rPr>
                <a:t>: 	120</a:t>
              </a:r>
            </a:p>
            <a:p>
              <a:r>
                <a:rPr lang="es-ES" sz="1400" dirty="0">
                  <a:latin typeface="IBM Plex Sans" panose="020B0503050203000203" pitchFamily="34" charset="0"/>
                </a:rPr>
                <a:t>car-</a:t>
              </a:r>
              <a:r>
                <a:rPr lang="es-ES" sz="1400" dirty="0" err="1">
                  <a:latin typeface="IBM Plex Sans" panose="020B0503050203000203" pitchFamily="34" charset="0"/>
                </a:rPr>
                <a:t>intensity</a:t>
              </a:r>
              <a:r>
                <a:rPr lang="es-ES" sz="1400" dirty="0">
                  <a:latin typeface="IBM Plex Sans" panose="020B0503050203000203" pitchFamily="34" charset="0"/>
                </a:rPr>
                <a:t>:	1.320</a:t>
              </a:r>
            </a:p>
            <a:p>
              <a:r>
                <a:rPr lang="es-ES" sz="1400" dirty="0" err="1">
                  <a:latin typeface="IBM Plex Sans" panose="020B0503050203000203" pitchFamily="34" charset="0"/>
                </a:rPr>
                <a:t>truck-intensity</a:t>
              </a:r>
              <a:r>
                <a:rPr lang="es-ES" sz="1400" dirty="0">
                  <a:latin typeface="IBM Plex Sans" panose="020B0503050203000203" pitchFamily="34" charset="0"/>
                </a:rPr>
                <a:t>	100</a:t>
              </a:r>
            </a:p>
            <a:p>
              <a:r>
                <a:rPr lang="es-ES" sz="1400" dirty="0" err="1">
                  <a:latin typeface="IBM Plex Sans" panose="020B0503050203000203" pitchFamily="34" charset="0"/>
                </a:rPr>
                <a:t>eq-intensity</a:t>
              </a:r>
              <a:r>
                <a:rPr lang="es-ES" sz="1400" dirty="0">
                  <a:latin typeface="IBM Plex Sans" panose="020B0503050203000203" pitchFamily="34" charset="0"/>
                </a:rPr>
                <a:t>	1.500</a:t>
              </a:r>
            </a:p>
            <a:p>
              <a:r>
                <a:rPr lang="es-ES" sz="1400" dirty="0" err="1">
                  <a:latin typeface="IBM Plex Sans" panose="020B0503050203000203" pitchFamily="34" charset="0"/>
                </a:rPr>
                <a:t>NoxS</a:t>
              </a:r>
              <a:r>
                <a:rPr lang="es-ES" sz="1400" dirty="0">
                  <a:latin typeface="IBM Plex Sans" panose="020B0503050203000203" pitchFamily="34" charset="0"/>
                </a:rPr>
                <a:t>		12</a:t>
              </a:r>
            </a:p>
            <a:p>
              <a:r>
                <a:rPr lang="es-ES" sz="1400" dirty="0">
                  <a:latin typeface="IBM Plex Sans" panose="020B0503050203000203" pitchFamily="34" charset="0"/>
                </a:rPr>
                <a:t>CO2S		1200</a:t>
              </a:r>
            </a:p>
            <a:p>
              <a:r>
                <a:rPr lang="es-ES" sz="1400" dirty="0">
                  <a:latin typeface="IBM Plex Sans" panose="020B0503050203000203" pitchFamily="34" charset="0"/>
                </a:rPr>
                <a:t>PPMS		1258</a:t>
              </a:r>
              <a:endParaRPr lang="es-ES_tradnl" sz="1400" dirty="0">
                <a:latin typeface="IBM Plex Sans" panose="020B0503050203000203" pitchFamily="34" charset="0"/>
              </a:endParaRPr>
            </a:p>
          </p:txBody>
        </p: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E417C28F-B32D-D101-EABA-1113230A0170}"/>
                </a:ext>
              </a:extLst>
            </p:cNvPr>
            <p:cNvGrpSpPr/>
            <p:nvPr/>
          </p:nvGrpSpPr>
          <p:grpSpPr>
            <a:xfrm>
              <a:off x="6186298" y="4407858"/>
              <a:ext cx="4975682" cy="2219980"/>
              <a:chOff x="6186298" y="4407858"/>
              <a:chExt cx="4975682" cy="2219980"/>
            </a:xfrm>
          </p:grpSpPr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28F76E9D-033C-2C84-AF66-5829F4253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6298" y="4499695"/>
                <a:ext cx="855071" cy="19101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>
                <a:extLst>
                  <a:ext uri="{FF2B5EF4-FFF2-40B4-BE49-F238E27FC236}">
                    <a16:creationId xmlns:a16="http://schemas.microsoft.com/office/drawing/2014/main" id="{47DA1BAE-F802-6676-11A4-FF089E0157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6623" y="4414977"/>
                <a:ext cx="1122928" cy="9039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>
                <a:extLst>
                  <a:ext uri="{FF2B5EF4-FFF2-40B4-BE49-F238E27FC236}">
                    <a16:creationId xmlns:a16="http://schemas.microsoft.com/office/drawing/2014/main" id="{F094D037-4165-A581-A94B-D4D1F65FD7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9551" y="4407858"/>
                <a:ext cx="3032429" cy="17784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9C3C6EDF-6C31-460C-B9A4-412AF2E06958}"/>
                  </a:ext>
                </a:extLst>
              </p:cNvPr>
              <p:cNvSpPr txBox="1"/>
              <p:nvPr/>
            </p:nvSpPr>
            <p:spPr>
              <a:xfrm>
                <a:off x="7238882" y="4596513"/>
                <a:ext cx="3871412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400" dirty="0" err="1">
                    <a:latin typeface="IBM Plex Sans" panose="020B0503050203000203" pitchFamily="34" charset="0"/>
                  </a:rPr>
                  <a:t>Name</a:t>
                </a:r>
                <a:r>
                  <a:rPr lang="es-ES" sz="1400" dirty="0">
                    <a:latin typeface="IBM Plex Sans" panose="020B0503050203000203" pitchFamily="34" charset="0"/>
                  </a:rPr>
                  <a:t>: 		</a:t>
                </a:r>
                <a:r>
                  <a:rPr lang="es-ES" sz="1400" b="1" dirty="0">
                    <a:latin typeface="IBM Plex Sans" panose="020B0503050203000203" pitchFamily="34" charset="0"/>
                  </a:rPr>
                  <a:t>S2-A-23</a:t>
                </a:r>
              </a:p>
              <a:p>
                <a:r>
                  <a:rPr lang="es-ES" sz="1400" dirty="0">
                    <a:latin typeface="IBM Plex Sans" panose="020B0503050203000203" pitchFamily="34" charset="0"/>
                  </a:rPr>
                  <a:t>Time: 		08:30</a:t>
                </a:r>
              </a:p>
              <a:p>
                <a:r>
                  <a:rPr lang="es-ES" dirty="0" err="1">
                    <a:latin typeface="IBM Plex Sans" panose="020B0503050203000203" pitchFamily="34" charset="0"/>
                  </a:rPr>
                  <a:t>C</a:t>
                </a:r>
                <a:r>
                  <a:rPr lang="es-ES" sz="1400" dirty="0" err="1">
                    <a:latin typeface="IBM Plex Sans" panose="020B0503050203000203" pitchFamily="34" charset="0"/>
                  </a:rPr>
                  <a:t>urrentSpeed</a:t>
                </a:r>
                <a:r>
                  <a:rPr lang="es-ES" sz="1400" dirty="0">
                    <a:latin typeface="IBM Plex Sans" panose="020B0503050203000203" pitchFamily="34" charset="0"/>
                  </a:rPr>
                  <a:t>: 	120</a:t>
                </a:r>
              </a:p>
              <a:p>
                <a:r>
                  <a:rPr lang="es-ES" sz="1400" dirty="0">
                    <a:latin typeface="IBM Plex Sans" panose="020B0503050203000203" pitchFamily="34" charset="0"/>
                  </a:rPr>
                  <a:t>car-</a:t>
                </a:r>
                <a:r>
                  <a:rPr lang="es-ES" sz="1400" dirty="0" err="1">
                    <a:latin typeface="IBM Plex Sans" panose="020B0503050203000203" pitchFamily="34" charset="0"/>
                  </a:rPr>
                  <a:t>intensity</a:t>
                </a:r>
                <a:r>
                  <a:rPr lang="es-ES" sz="1400" dirty="0">
                    <a:latin typeface="IBM Plex Sans" panose="020B0503050203000203" pitchFamily="34" charset="0"/>
                  </a:rPr>
                  <a:t>:	1.100</a:t>
                </a:r>
              </a:p>
              <a:p>
                <a:r>
                  <a:rPr lang="es-ES" sz="1400" dirty="0" err="1">
                    <a:latin typeface="IBM Plex Sans" panose="020B0503050203000203" pitchFamily="34" charset="0"/>
                  </a:rPr>
                  <a:t>truck-intensity</a:t>
                </a:r>
                <a:r>
                  <a:rPr lang="es-ES" sz="1400" dirty="0">
                    <a:latin typeface="IBM Plex Sans" panose="020B0503050203000203" pitchFamily="34" charset="0"/>
                  </a:rPr>
                  <a:t>	80</a:t>
                </a:r>
              </a:p>
              <a:p>
                <a:r>
                  <a:rPr lang="es-ES" sz="1400" dirty="0" err="1">
                    <a:latin typeface="IBM Plex Sans" panose="020B0503050203000203" pitchFamily="34" charset="0"/>
                  </a:rPr>
                  <a:t>eq-intensity</a:t>
                </a:r>
                <a:r>
                  <a:rPr lang="es-ES" sz="1400" dirty="0">
                    <a:latin typeface="IBM Plex Sans" panose="020B0503050203000203" pitchFamily="34" charset="0"/>
                  </a:rPr>
                  <a:t>	1.300</a:t>
                </a:r>
              </a:p>
              <a:p>
                <a:r>
                  <a:rPr lang="es-ES" sz="1400" dirty="0" err="1">
                    <a:latin typeface="IBM Plex Sans" panose="020B0503050203000203" pitchFamily="34" charset="0"/>
                  </a:rPr>
                  <a:t>NoxS</a:t>
                </a:r>
                <a:r>
                  <a:rPr lang="es-ES" sz="1400" dirty="0">
                    <a:latin typeface="IBM Plex Sans" panose="020B0503050203000203" pitchFamily="34" charset="0"/>
                  </a:rPr>
                  <a:t>		11</a:t>
                </a:r>
              </a:p>
              <a:p>
                <a:r>
                  <a:rPr lang="es-ES" sz="1400" dirty="0">
                    <a:latin typeface="IBM Plex Sans" panose="020B0503050203000203" pitchFamily="34" charset="0"/>
                  </a:rPr>
                  <a:t>CO2S		1100</a:t>
                </a:r>
              </a:p>
              <a:p>
                <a:r>
                  <a:rPr lang="es-ES" sz="1400" dirty="0">
                    <a:latin typeface="IBM Plex Sans" panose="020B0503050203000203" pitchFamily="34" charset="0"/>
                  </a:rPr>
                  <a:t>PPMS		1218</a:t>
                </a:r>
                <a:endParaRPr lang="es-ES_tradnl" sz="1400" dirty="0">
                  <a:latin typeface="IBM Plex Sans" panose="020B0503050203000203" pitchFamily="34" charset="0"/>
                </a:endParaRPr>
              </a:p>
            </p:txBody>
          </p:sp>
        </p:grp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66103A68-D5CF-F6E5-ACB3-209FA7BD6F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2580" y="4476930"/>
              <a:ext cx="3871412" cy="2235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2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FCF9F-C1E9-7F92-6F47-5BDFA4EC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Ficheros de datos</a:t>
            </a:r>
          </a:p>
          <a:p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8734F3-7AB1-48B4-AF8E-80C849B0820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46851" y="1313498"/>
            <a:ext cx="10089851" cy="2702917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Los resultados varían en función de: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dirty="0"/>
              <a:t>Tipo de vehículos: 10%, 50%, 99% 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dirty="0"/>
              <a:t>Tráfico Normal o con un incidente.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dirty="0" err="1"/>
              <a:t>Nº</a:t>
            </a:r>
            <a:r>
              <a:rPr lang="es-ES_tradnl" dirty="0"/>
              <a:t> de itinerarios alternativos: simple, normal o completo.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dirty="0"/>
              <a:t>Tipo de carretera: Segmentos o vía</a:t>
            </a:r>
          </a:p>
        </p:txBody>
      </p:sp>
    </p:spTree>
    <p:extLst>
      <p:ext uri="{BB962C8B-B14F-4D97-AF65-F5344CB8AC3E}">
        <p14:creationId xmlns:p14="http://schemas.microsoft.com/office/powerpoint/2010/main" val="109115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FCF9F-C1E9-7F92-6F47-5BDFA4EC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Ficheros de datos</a:t>
            </a:r>
          </a:p>
          <a:p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8734F3-7AB1-48B4-AF8E-80C849B0820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0854" y="1313498"/>
            <a:ext cx="5237224" cy="2702917"/>
          </a:xfrm>
        </p:spPr>
        <p:txBody>
          <a:bodyPr/>
          <a:lstStyle/>
          <a:p>
            <a:pPr marL="230188" indent="0">
              <a:lnSpc>
                <a:spcPct val="100000"/>
              </a:lnSpc>
            </a:pPr>
            <a:r>
              <a:rPr lang="es-ES_tradnl" dirty="0"/>
              <a:t>Los ficheros se encuentran en una carpeta </a:t>
            </a:r>
            <a:r>
              <a:rPr lang="es-ES_tradnl" b="1" i="1" dirty="0"/>
              <a:t>datos</a:t>
            </a:r>
            <a:r>
              <a:rPr lang="es-ES_tradnl" dirty="0"/>
              <a:t> que contiene 3 carpetas:</a:t>
            </a:r>
          </a:p>
          <a:p>
            <a:pPr marL="573088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2400" dirty="0"/>
              <a:t>Completo, normal y simple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7AB6DA-B36C-5D60-F0E1-87090684C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96" y="689774"/>
            <a:ext cx="5040453" cy="207962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A2364B71-639A-7E75-C549-7FCC22FE2CDA}"/>
              </a:ext>
            </a:extLst>
          </p:cNvPr>
          <p:cNvSpPr txBox="1">
            <a:spLocks/>
          </p:cNvSpPr>
          <p:nvPr/>
        </p:nvSpPr>
        <p:spPr>
          <a:xfrm>
            <a:off x="893852" y="4606772"/>
            <a:ext cx="5441633" cy="81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7388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dirty="0"/>
              <a:t>Cada carpeta contiene múltiples ficheros</a:t>
            </a:r>
          </a:p>
          <a:p>
            <a:pPr marL="230188" indent="0">
              <a:lnSpc>
                <a:spcPct val="100000"/>
              </a:lnSpc>
            </a:pPr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64A994-F7F7-4513-9534-D92C7AF72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44"/>
          <a:stretch/>
        </p:blipFill>
        <p:spPr>
          <a:xfrm>
            <a:off x="6620796" y="2921739"/>
            <a:ext cx="5040453" cy="34925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61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E5E9B4A-E1B0-1316-F5C8-6F9231C58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4"/>
          <a:stretch/>
        </p:blipFill>
        <p:spPr>
          <a:xfrm>
            <a:off x="6692684" y="2374667"/>
            <a:ext cx="5040453" cy="34925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FCF9F-C1E9-7F92-6F47-5BDFA4EC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Ficheros de datos</a:t>
            </a:r>
          </a:p>
          <a:p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8734F3-7AB1-48B4-AF8E-80C849B0820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0853" y="1313498"/>
            <a:ext cx="10926427" cy="2702917"/>
          </a:xfrm>
        </p:spPr>
        <p:txBody>
          <a:bodyPr>
            <a:normAutofit/>
          </a:bodyPr>
          <a:lstStyle/>
          <a:p>
            <a:pPr marL="230188" indent="0">
              <a:lnSpc>
                <a:spcPct val="100000"/>
              </a:lnSpc>
            </a:pPr>
            <a:r>
              <a:rPr lang="es-ES_tradnl" dirty="0"/>
              <a:t>El nombre del fichero sirve para identificar el contenido del mismo.</a:t>
            </a:r>
          </a:p>
          <a:p>
            <a:pPr marL="230188" indent="0">
              <a:lnSpc>
                <a:spcPct val="100000"/>
              </a:lnSpc>
            </a:pPr>
            <a:r>
              <a:rPr lang="es-ES_tradnl" sz="2400" dirty="0"/>
              <a:t>La codificación es la siguiente: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E58430-B2C0-A522-36AB-D67C09E66C6E}"/>
              </a:ext>
            </a:extLst>
          </p:cNvPr>
          <p:cNvSpPr/>
          <p:nvPr/>
        </p:nvSpPr>
        <p:spPr>
          <a:xfrm>
            <a:off x="8490384" y="3735308"/>
            <a:ext cx="370587" cy="287856"/>
          </a:xfrm>
          <a:prstGeom prst="rect">
            <a:avLst/>
          </a:prstGeom>
          <a:solidFill>
            <a:srgbClr val="4472C4">
              <a:alpha val="31765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4B57D6-D326-4F56-E181-5B8CA4E55BFF}"/>
              </a:ext>
            </a:extLst>
          </p:cNvPr>
          <p:cNvSpPr txBox="1"/>
          <p:nvPr/>
        </p:nvSpPr>
        <p:spPr>
          <a:xfrm>
            <a:off x="1038224" y="3481957"/>
            <a:ext cx="3706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IBM Plex Sans" panose="020B0503050203000203" pitchFamily="34" charset="0"/>
              </a:rPr>
              <a:t>% del tipo de vehículos: 10,50 y 99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C9A062-4A96-C065-D40E-012E51FDDE60}"/>
              </a:ext>
            </a:extLst>
          </p:cNvPr>
          <p:cNvSpPr txBox="1"/>
          <p:nvPr/>
        </p:nvSpPr>
        <p:spPr>
          <a:xfrm>
            <a:off x="1038224" y="4023164"/>
            <a:ext cx="3260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IBM Plex Sans" panose="020B0503050203000203" pitchFamily="34" charset="0"/>
              </a:rPr>
              <a:t>Acc</a:t>
            </a:r>
            <a:r>
              <a:rPr lang="es-ES_tradnl" sz="1600" dirty="0">
                <a:latin typeface="IBM Plex Sans" panose="020B0503050203000203" pitchFamily="34" charset="0"/>
              </a:rPr>
              <a:t>. Simulación con accidente</a:t>
            </a:r>
          </a:p>
        </p:txBody>
      </p:sp>
      <p:cxnSp>
        <p:nvCxnSpPr>
          <p:cNvPr id="15" name="Conector curvado 14">
            <a:extLst>
              <a:ext uri="{FF2B5EF4-FFF2-40B4-BE49-F238E27FC236}">
                <a16:creationId xmlns:a16="http://schemas.microsoft.com/office/drawing/2014/main" id="{E330870D-672F-5A2B-2EB8-6F9C0BCD6ED4}"/>
              </a:ext>
            </a:extLst>
          </p:cNvPr>
          <p:cNvCxnSpPr>
            <a:cxnSpLocks/>
            <a:stCxn id="6" idx="1"/>
            <a:endCxn id="11" idx="0"/>
          </p:cNvCxnSpPr>
          <p:nvPr/>
        </p:nvCxnSpPr>
        <p:spPr>
          <a:xfrm rot="10800000">
            <a:off x="2891456" y="3481958"/>
            <a:ext cx="5598928" cy="397279"/>
          </a:xfrm>
          <a:prstGeom prst="curvedConnector4">
            <a:avLst>
              <a:gd name="adj1" fmla="val 33450"/>
              <a:gd name="adj2" fmla="val 15754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D48261-65EF-0422-8D4A-E0C4B083B2CB}"/>
              </a:ext>
            </a:extLst>
          </p:cNvPr>
          <p:cNvGrpSpPr/>
          <p:nvPr/>
        </p:nvGrpSpPr>
        <p:grpSpPr>
          <a:xfrm>
            <a:off x="4299053" y="4192442"/>
            <a:ext cx="4913857" cy="678278"/>
            <a:chOff x="4299053" y="4192442"/>
            <a:chExt cx="4913857" cy="67827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FFA9BDC-4D6C-8BF5-DF0F-387BE52FCBBB}"/>
                </a:ext>
              </a:extLst>
            </p:cNvPr>
            <p:cNvSpPr/>
            <p:nvPr/>
          </p:nvSpPr>
          <p:spPr>
            <a:xfrm>
              <a:off x="8914691" y="4582864"/>
              <a:ext cx="298219" cy="287856"/>
            </a:xfrm>
            <a:prstGeom prst="rect">
              <a:avLst/>
            </a:prstGeom>
            <a:solidFill>
              <a:srgbClr val="4472C4">
                <a:alpha val="31765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17" name="Conector curvado 16">
              <a:extLst>
                <a:ext uri="{FF2B5EF4-FFF2-40B4-BE49-F238E27FC236}">
                  <a16:creationId xmlns:a16="http://schemas.microsoft.com/office/drawing/2014/main" id="{FF4267E9-E87D-368F-E664-C26CDBF5F14F}"/>
                </a:ext>
              </a:extLst>
            </p:cNvPr>
            <p:cNvCxnSpPr>
              <a:cxnSpLocks/>
              <a:stCxn id="7" idx="1"/>
              <a:endCxn id="12" idx="3"/>
            </p:cNvCxnSpPr>
            <p:nvPr/>
          </p:nvCxnSpPr>
          <p:spPr>
            <a:xfrm rot="10800000">
              <a:off x="4299053" y="4192442"/>
              <a:ext cx="4615638" cy="534351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3F9F03A-EB9F-923A-545D-515C39333CC7}"/>
              </a:ext>
            </a:extLst>
          </p:cNvPr>
          <p:cNvGrpSpPr/>
          <p:nvPr/>
        </p:nvGrpSpPr>
        <p:grpSpPr>
          <a:xfrm>
            <a:off x="4393631" y="4817253"/>
            <a:ext cx="5230429" cy="738678"/>
            <a:chOff x="4041133" y="4132042"/>
            <a:chExt cx="5230429" cy="738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9E5FEFC-3D84-6ABC-284F-B7DADE2D6A3A}"/>
                </a:ext>
              </a:extLst>
            </p:cNvPr>
            <p:cNvSpPr/>
            <p:nvPr/>
          </p:nvSpPr>
          <p:spPr>
            <a:xfrm>
              <a:off x="8914691" y="4582864"/>
              <a:ext cx="356871" cy="287856"/>
            </a:xfrm>
            <a:prstGeom prst="rect">
              <a:avLst/>
            </a:prstGeom>
            <a:solidFill>
              <a:srgbClr val="4472C4">
                <a:alpha val="31765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cxnSp>
          <p:nvCxnSpPr>
            <p:cNvPr id="18" name="Conector curvado 17">
              <a:extLst>
                <a:ext uri="{FF2B5EF4-FFF2-40B4-BE49-F238E27FC236}">
                  <a16:creationId xmlns:a16="http://schemas.microsoft.com/office/drawing/2014/main" id="{1246CE05-F5E7-3F5F-84DA-3A4958A84BBB}"/>
                </a:ext>
              </a:extLst>
            </p:cNvPr>
            <p:cNvCxnSpPr>
              <a:cxnSpLocks/>
              <a:stCxn id="16" idx="1"/>
              <a:endCxn id="19" idx="3"/>
            </p:cNvCxnSpPr>
            <p:nvPr/>
          </p:nvCxnSpPr>
          <p:spPr>
            <a:xfrm rot="10800000">
              <a:off x="4041133" y="4132042"/>
              <a:ext cx="4873559" cy="594751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840F92-75D1-27B1-AF14-BD516160A6B0}"/>
              </a:ext>
            </a:extLst>
          </p:cNvPr>
          <p:cNvSpPr txBox="1"/>
          <p:nvPr/>
        </p:nvSpPr>
        <p:spPr>
          <a:xfrm>
            <a:off x="1038224" y="4647975"/>
            <a:ext cx="3355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IBM Plex Sans" panose="020B0503050203000203" pitchFamily="34" charset="0"/>
              </a:rPr>
              <a:t>Indicación de segmentos o vías</a:t>
            </a:r>
          </a:p>
        </p:txBody>
      </p:sp>
    </p:spTree>
    <p:extLst>
      <p:ext uri="{BB962C8B-B14F-4D97-AF65-F5344CB8AC3E}">
        <p14:creationId xmlns:p14="http://schemas.microsoft.com/office/powerpoint/2010/main" val="19503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s-ES" dirty="0"/>
              <a:t>Iker Martín, Maribel Castillo y Vicente R. Tomás</a:t>
            </a:r>
            <a:br>
              <a:rPr lang="es-ES" dirty="0"/>
            </a:br>
            <a:r>
              <a:rPr lang="es-ES" dirty="0" err="1"/>
              <a:t>martini@uji.es</a:t>
            </a:r>
            <a:r>
              <a:rPr lang="es-ES" dirty="0"/>
              <a:t>; </a:t>
            </a:r>
            <a:r>
              <a:rPr lang="es-ES" dirty="0" err="1"/>
              <a:t>castillo@uji.es</a:t>
            </a:r>
            <a:r>
              <a:rPr lang="es-ES" dirty="0"/>
              <a:t>; </a:t>
            </a:r>
            <a:r>
              <a:rPr lang="es-ES"/>
              <a:t>vtomas@uji.es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282</Words>
  <Application>Microsoft Macintosh PowerPoint</Application>
  <PresentationFormat>Panorámica</PresentationFormat>
  <Paragraphs>43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IBM Plex Sans SemiBold</vt:lpstr>
      <vt:lpstr>IBM Plex Sans</vt:lpstr>
      <vt:lpstr>Calibri</vt:lpstr>
      <vt:lpstr>IBM Plex Sans Thin</vt:lpstr>
      <vt:lpstr>IBM Plex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Garcia Robles</dc:creator>
  <cp:lastModifiedBy>Vicente Ramón Tomás López</cp:lastModifiedBy>
  <cp:revision>7</cp:revision>
  <dcterms:created xsi:type="dcterms:W3CDTF">2022-01-28T10:46:38Z</dcterms:created>
  <dcterms:modified xsi:type="dcterms:W3CDTF">2023-12-11T11:49:12Z</dcterms:modified>
</cp:coreProperties>
</file>