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IBM Plex Sans"/>
      <p:regular r:id="rId12"/>
      <p:bold r:id="rId13"/>
      <p:italic r:id="rId14"/>
      <p:boldItalic r:id="rId15"/>
    </p:embeddedFont>
    <p:embeddedFont>
      <p:font typeface="IBM Plex Sans Light"/>
      <p:regular r:id="rId16"/>
      <p:bold r:id="rId17"/>
      <p:italic r:id="rId18"/>
      <p:boldItalic r:id="rId19"/>
    </p:embeddedFont>
    <p:embeddedFont>
      <p:font typeface="IBM Plex Sans Thin"/>
      <p:regular r:id="rId20"/>
      <p:bold r:id="rId21"/>
      <p:italic r:id="rId22"/>
      <p:boldItalic r:id="rId23"/>
    </p:embeddedFont>
    <p:embeddedFont>
      <p:font typeface="IBM Plex Sans SemiBol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iDfcJGkr/DZDJupPxdUpx3Hurs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" orient="horz"/>
        <p:guide pos="665"/>
        <p:guide pos="799" orient="horz"/>
        <p:guide pos="166"/>
        <p:guide pos="347"/>
        <p:guide pos="3793" orient="horz"/>
        <p:guide pos="7514"/>
        <p:guide pos="73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Thin-regular.fntdata"/><Relationship Id="rId22" Type="http://schemas.openxmlformats.org/officeDocument/2006/relationships/font" Target="fonts/IBMPlexSansThin-italic.fntdata"/><Relationship Id="rId21" Type="http://schemas.openxmlformats.org/officeDocument/2006/relationships/font" Target="fonts/IBMPlexSansThin-bold.fntdata"/><Relationship Id="rId24" Type="http://schemas.openxmlformats.org/officeDocument/2006/relationships/font" Target="fonts/IBMPlexSansSemiBold-regular.fntdata"/><Relationship Id="rId23" Type="http://schemas.openxmlformats.org/officeDocument/2006/relationships/font" Target="fonts/IBMPlexSansThin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SemiBold-italic.fntdata"/><Relationship Id="rId25" Type="http://schemas.openxmlformats.org/officeDocument/2006/relationships/font" Target="fonts/IBMPlexSansSemiBold-bold.fntdata"/><Relationship Id="rId28" Type="http://customschemas.google.com/relationships/presentationmetadata" Target="metadata"/><Relationship Id="rId27" Type="http://schemas.openxmlformats.org/officeDocument/2006/relationships/font" Target="fonts/IBMPlexSa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BMPlexSans-bold.fntdata"/><Relationship Id="rId12" Type="http://schemas.openxmlformats.org/officeDocument/2006/relationships/font" Target="fonts/IBMPlexSans-regular.fntdata"/><Relationship Id="rId15" Type="http://schemas.openxmlformats.org/officeDocument/2006/relationships/font" Target="fonts/IBMPlexSans-boldItalic.fntdata"/><Relationship Id="rId14" Type="http://schemas.openxmlformats.org/officeDocument/2006/relationships/font" Target="fonts/IBMPlexSans-italic.fntdata"/><Relationship Id="rId17" Type="http://schemas.openxmlformats.org/officeDocument/2006/relationships/font" Target="fonts/IBMPlexSansLight-bold.fntdata"/><Relationship Id="rId16" Type="http://schemas.openxmlformats.org/officeDocument/2006/relationships/font" Target="fonts/IBMPlexSansLight-regular.fntdata"/><Relationship Id="rId19" Type="http://schemas.openxmlformats.org/officeDocument/2006/relationships/font" Target="fonts/IBMPlexSansLight-boldItalic.fntdata"/><Relationship Id="rId18" Type="http://schemas.openxmlformats.org/officeDocument/2006/relationships/font" Target="fonts/IBMPlexSa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Hola,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Voy a presentar la parte introductoria del curso de certificados digitales.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Como ya comentamos en la presentación del curso, este es eminentemente práctico y esta será la única sesión teórica.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 objetivo es introducirt el certificado digital y como funciona.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imatge">
  <p:cSld name="Només imatg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idx="1" type="body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2" type="body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s imatges">
  <p:cSld name="Dues imatge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3" type="body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4" type="body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ències">
  <p:cSld name="Competèncie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0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">
  <p:cSld name="Índex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2" type="body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3" type="body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4" type="body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5" type="body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6" type="body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7" type="body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8" type="body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9" type="body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3" type="body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">
  <p:cSld name="Secció">
    <p:bg>
      <p:bgPr>
        <a:solidFill>
          <a:srgbClr val="73737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">
  <p:cSld name="Títol i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2" type="body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>
  <p:cSld name="Només títol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ext">
  <p:cSld name="Només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 imatge">
  <p:cSld name="Text i imat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3" type="body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0" i="0" sz="4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ANÁLISIS DE DATOS CON PYTHON </a:t>
            </a:r>
            <a:r>
              <a:rPr lang="en-US" sz="4700"/>
              <a:t>NIVEL AVANZADO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3500"/>
              <a:t>PRESENTACIÓN DEL CURSO</a:t>
            </a:r>
            <a:endParaRPr/>
          </a:p>
        </p:txBody>
      </p:sp>
      <p:sp>
        <p:nvSpPr>
          <p:cNvPr id="68" name="Google Shape;68;p1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Iker Martín, Maribel Castillo y Vicente R. Tomás Noviembre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PRESENTACIÓN </a:t>
            </a:r>
            <a:r>
              <a:rPr lang="en-US" sz="2800"/>
              <a:t>DEL CURSO</a:t>
            </a:r>
            <a:endParaRPr/>
          </a:p>
        </p:txBody>
      </p:sp>
      <p:sp>
        <p:nvSpPr>
          <p:cNvPr id="74" name="Google Shape;74;p2"/>
          <p:cNvSpPr txBox="1"/>
          <p:nvPr>
            <p:ph idx="2" type="body"/>
          </p:nvPr>
        </p:nvSpPr>
        <p:spPr>
          <a:xfrm>
            <a:off x="1046850" y="1317725"/>
            <a:ext cx="10089900" cy="37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9800"/>
              <a:t>Descripción</a:t>
            </a:r>
            <a:r>
              <a:rPr lang="en-US" sz="9800"/>
              <a:t>	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8000"/>
              <a:t>En este curso se pretende explorar un análisis avanzado de datos con Python. Se recomienda realizar el curso previo de análisis básico.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8000"/>
              <a:t>Para ello, se trabajarán otros conceptos en mayor profundidad para manipular, explorar y visualizar </a:t>
            </a:r>
            <a:r>
              <a:rPr lang="en-US" sz="8000"/>
              <a:t>múltiples</a:t>
            </a:r>
            <a:r>
              <a:rPr lang="en-US" sz="8000"/>
              <a:t> conjuntos de datos utilizando el lenguaje de programación Python con varios </a:t>
            </a:r>
            <a:r>
              <a:rPr lang="en-US" sz="8000"/>
              <a:t>módulos</a:t>
            </a:r>
            <a:r>
              <a:rPr lang="en-US" sz="8000"/>
              <a:t> diferentes. En concreto se utilizarán Pandas, Numpy, Matplotlib, Scipy y Sklearn.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PRESENTACIÓN</a:t>
            </a:r>
            <a:r>
              <a:rPr lang="en-US" sz="4400"/>
              <a:t> </a:t>
            </a:r>
            <a:r>
              <a:rPr lang="en-US" sz="2800"/>
              <a:t>DEL CURSO</a:t>
            </a:r>
            <a:endParaRPr/>
          </a:p>
        </p:txBody>
      </p:sp>
      <p:sp>
        <p:nvSpPr>
          <p:cNvPr id="80" name="Google Shape;80;p3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9800"/>
              <a:t>Objetivos</a:t>
            </a:r>
            <a:r>
              <a:rPr lang="en-US" sz="9800"/>
              <a:t>	</a:t>
            </a:r>
            <a:endParaRPr/>
          </a:p>
          <a:p>
            <a:pPr indent="-452438" lvl="0" marL="541338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8800"/>
              <a:t>Profundizar en el lenguaje de programación Python y sus bibliotecas para el análisis de datos.</a:t>
            </a:r>
            <a:endParaRPr sz="8800"/>
          </a:p>
          <a:p>
            <a:pPr indent="-452437" lvl="0" marL="54133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8800"/>
              <a:t>Conocer el manejo de múltiples ficheros csv de una manera eficiente.</a:t>
            </a:r>
            <a:endParaRPr sz="8800"/>
          </a:p>
          <a:p>
            <a:pPr indent="-452437" lvl="0" marL="54133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8800"/>
              <a:t>Trabajar con múltiples ficheros de datos.</a:t>
            </a:r>
            <a:endParaRPr sz="8800"/>
          </a:p>
          <a:p>
            <a:pPr indent="-452438" lvl="0" marL="541338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8800"/>
              <a:t>Profundizar en el uso de Datasets y el manejo de componentes avanzados.</a:t>
            </a:r>
            <a:endParaRPr sz="8800"/>
          </a:p>
          <a:p>
            <a:pPr indent="-452438" lvl="0" marL="541338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8800"/>
              <a:t>Tratamiento de datos para un análisis posterior</a:t>
            </a:r>
            <a:r>
              <a:rPr lang="en-US" sz="8800"/>
              <a:t>.</a:t>
            </a:r>
            <a:endParaRPr sz="8800"/>
          </a:p>
          <a:p>
            <a:pPr indent="-452438" lvl="0" marL="541338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8800"/>
              <a:t>Representación gráfica de datos transformados y modelos predictivos.</a:t>
            </a:r>
            <a:endParaRPr sz="8800"/>
          </a:p>
          <a:p>
            <a:pPr indent="-312738" lvl="0" marL="541338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9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CONTENIDOS	</a:t>
            </a:r>
            <a:endParaRPr/>
          </a:p>
        </p:txBody>
      </p:sp>
      <p:sp>
        <p:nvSpPr>
          <p:cNvPr id="87" name="Google Shape;87;p4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4449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8828"/>
              <a:t>Descripción de los datos a usar en el curso.</a:t>
            </a:r>
            <a:endParaRPr sz="8828"/>
          </a:p>
          <a:p>
            <a:pPr indent="-444958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8828"/>
              <a:t>Carga de múltiples ficheros .csv y manejo de múltiples datasets.</a:t>
            </a:r>
            <a:endParaRPr sz="8828"/>
          </a:p>
          <a:p>
            <a:pPr indent="-444958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8828"/>
              <a:t>Agrupación de datasets en diccionarios.</a:t>
            </a:r>
            <a:endParaRPr sz="8828"/>
          </a:p>
          <a:p>
            <a:pPr indent="-444958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8828"/>
              <a:t>Funciones avanzadas con dataframes.</a:t>
            </a:r>
            <a:endParaRPr sz="8828"/>
          </a:p>
          <a:p>
            <a:pPr indent="-216358" lvl="1" marL="685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8828"/>
              <a:t>Agrupación de columnas.</a:t>
            </a:r>
            <a:endParaRPr sz="8828"/>
          </a:p>
          <a:p>
            <a:pPr indent="-216358" lvl="1" marL="685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8828"/>
              <a:t>Pruebas estadísticas sobre los datos.</a:t>
            </a:r>
            <a:endParaRPr sz="8828"/>
          </a:p>
          <a:p>
            <a:pPr indent="-216358" lvl="1" marL="6858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8828"/>
              <a:t>Modelos predictivos.</a:t>
            </a:r>
            <a:endParaRPr sz="8828"/>
          </a:p>
          <a:p>
            <a:pPr indent="-444958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8828"/>
              <a:t>Creación de gráficos avanzados.</a:t>
            </a:r>
            <a:endParaRPr sz="8828"/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/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MATERIAL	</a:t>
            </a:r>
            <a:endParaRPr/>
          </a:p>
        </p:txBody>
      </p:sp>
      <p:sp>
        <p:nvSpPr>
          <p:cNvPr id="94" name="Google Shape;94;p5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42291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Marco teórico</a:t>
            </a:r>
            <a:endParaRPr/>
          </a:p>
          <a:p>
            <a:pPr indent="-42291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Un conjunto de videos aplicados</a:t>
            </a:r>
            <a:endParaRPr/>
          </a:p>
          <a:p>
            <a:pPr indent="-42291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Ficheros csv para realizar pruebas </a:t>
            </a:r>
            <a:endParaRPr/>
          </a:p>
          <a:p>
            <a:pPr indent="-42291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/>
              <a:t>Conjunto de ejercicios solucionados</a:t>
            </a:r>
            <a:endParaRPr/>
          </a:p>
          <a:p>
            <a:pPr indent="-42291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/>
              <a:t>Test autoevaluación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Iker Martín, Maribel Castillo y Vicente R. Tomás</a:t>
            </a:r>
            <a:br>
              <a:rPr lang="en-US"/>
            </a:br>
            <a:r>
              <a:rPr lang="en-US"/>
              <a:t>martini@uji.es; castillo@uji.es; vtomas@uji.es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2023-10-05T21:22:24Z</dcterms:created>
  <dc:creator>Vicente Ramón Tomás López</dc:creator>
</cp:coreProperties>
</file>