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68" r:id="rId15"/>
    <p:sldId id="280"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IBM Plex Sans" panose="020B0503050203000203" pitchFamily="34" charset="0"/>
      <p:regular r:id="rId32"/>
      <p:bold r:id="rId33"/>
      <p:italic r:id="rId34"/>
      <p:boldItalic r:id="rId35"/>
    </p:embeddedFont>
    <p:embeddedFont>
      <p:font typeface="IBM Plex Sans Light" panose="020F0302020204030204" pitchFamily="34" charset="0"/>
      <p:regular r:id="rId36"/>
      <p:bold r:id="rId37"/>
      <p:italic r:id="rId38"/>
      <p:boldItalic r:id="rId39"/>
    </p:embeddedFont>
    <p:embeddedFont>
      <p:font typeface="IBM Plex Sans SemiBold" panose="020F0502020204030204" pitchFamily="34" charset="0"/>
      <p:regular r:id="rId40"/>
      <p:bold r:id="rId41"/>
      <p:italic r:id="rId42"/>
      <p:boldItalic r:id="rId43"/>
    </p:embeddedFont>
    <p:embeddedFont>
      <p:font typeface="IBM Plex Sans Thin" panose="020F030202020403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0">
          <p15:clr>
            <a:srgbClr val="A4A3A4"/>
          </p15:clr>
        </p15:guide>
        <p15:guide id="2" pos="665">
          <p15:clr>
            <a:srgbClr val="A4A3A4"/>
          </p15:clr>
        </p15:guide>
        <p15:guide id="3" orient="horz" pos="799">
          <p15:clr>
            <a:srgbClr val="A4A3A4"/>
          </p15:clr>
        </p15:guide>
        <p15:guide id="4" pos="166">
          <p15:clr>
            <a:srgbClr val="A4A3A4"/>
          </p15:clr>
        </p15:guide>
        <p15:guide id="5" pos="347">
          <p15:clr>
            <a:srgbClr val="A4A3A4"/>
          </p15:clr>
        </p15:guide>
        <p15:guide id="6" orient="horz" pos="3793">
          <p15:clr>
            <a:srgbClr val="A4A3A4"/>
          </p15:clr>
        </p15:guide>
        <p15:guide id="7" pos="7514">
          <p15:clr>
            <a:srgbClr val="A4A3A4"/>
          </p15:clr>
        </p15:guide>
        <p15:guide id="8" pos="733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NoVazLfDLA4s+/ibgffJmnYk+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101" d="100"/>
          <a:sy n="101" d="100"/>
        </p:scale>
        <p:origin x="1000" y="192"/>
      </p:cViewPr>
      <p:guideLst>
        <p:guide orient="horz" pos="640"/>
        <p:guide pos="665"/>
        <p:guide orient="horz" pos="799"/>
        <p:guide pos="166"/>
        <p:guide pos="347"/>
        <p:guide orient="horz" pos="3793"/>
        <p:guide pos="7514"/>
        <p:guide pos="73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85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888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nc-sa/4.0/deed.c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p:cSld name="Portada">
    <p:bg>
      <p:bgPr>
        <a:solidFill>
          <a:srgbClr val="003864"/>
        </a:solidFill>
        <a:effectLst/>
      </p:bgPr>
    </p:bg>
    <p:spTree>
      <p:nvGrpSpPr>
        <p:cNvPr id="1" name="Shape 8"/>
        <p:cNvGrpSpPr/>
        <p:nvPr/>
      </p:nvGrpSpPr>
      <p:grpSpPr>
        <a:xfrm>
          <a:off x="0" y="0"/>
          <a:ext cx="0" cy="0"/>
          <a:chOff x="0" y="0"/>
          <a:chExt cx="0" cy="0"/>
        </a:xfrm>
      </p:grpSpPr>
      <p:sp>
        <p:nvSpPr>
          <p:cNvPr id="9" name="Google Shape;9;p25"/>
          <p:cNvSpPr txBox="1">
            <a:spLocks noGrp="1"/>
          </p:cNvSpPr>
          <p:nvPr>
            <p:ph type="body" idx="1"/>
          </p:nvPr>
        </p:nvSpPr>
        <p:spPr>
          <a:xfrm>
            <a:off x="1057374" y="861938"/>
            <a:ext cx="10078939" cy="19581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7200"/>
              <a:buNone/>
              <a:defRPr sz="7200" b="1" cap="none">
                <a:solidFill>
                  <a:schemeClr val="lt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 name="Google Shape;10;p25"/>
          <p:cNvSpPr txBox="1">
            <a:spLocks noGrp="1"/>
          </p:cNvSpPr>
          <p:nvPr>
            <p:ph type="body" idx="2"/>
          </p:nvPr>
        </p:nvSpPr>
        <p:spPr>
          <a:xfrm>
            <a:off x="1057373" y="3000745"/>
            <a:ext cx="10078939" cy="10372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 name="Google Shape;11;p25"/>
          <p:cNvPicPr preferRelativeResize="0"/>
          <p:nvPr/>
        </p:nvPicPr>
        <p:blipFill rotWithShape="1">
          <a:blip r:embed="rId2">
            <a:alphaModFix/>
          </a:blip>
          <a:srcRect/>
          <a:stretch/>
        </p:blipFill>
        <p:spPr>
          <a:xfrm>
            <a:off x="1163638" y="5996062"/>
            <a:ext cx="1520039" cy="318180"/>
          </a:xfrm>
          <a:prstGeom prst="rect">
            <a:avLst/>
          </a:prstGeom>
          <a:noFill/>
          <a:ln>
            <a:noFill/>
          </a:ln>
        </p:spPr>
      </p:pic>
      <p:sp>
        <p:nvSpPr>
          <p:cNvPr id="12" name="Google Shape;12;p25"/>
          <p:cNvSpPr txBox="1"/>
          <p:nvPr/>
        </p:nvSpPr>
        <p:spPr>
          <a:xfrm>
            <a:off x="7448861" y="5975688"/>
            <a:ext cx="3687452"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ca-ES" sz="1600" b="0" i="0" u="none" strike="noStrike" cap="none">
                <a:solidFill>
                  <a:schemeClr val="lt1"/>
                </a:solidFill>
                <a:latin typeface="IBM Plex Sans SemiBold"/>
                <a:ea typeface="IBM Plex Sans SemiBold"/>
                <a:cs typeface="IBM Plex Sans SemiBold"/>
                <a:sym typeface="IBM Plex Sans SemiBold"/>
              </a:rPr>
              <a:t>#ProDigital</a:t>
            </a:r>
            <a:endParaRPr/>
          </a:p>
        </p:txBody>
      </p:sp>
      <p:sp>
        <p:nvSpPr>
          <p:cNvPr id="13" name="Google Shape;13;p25"/>
          <p:cNvSpPr txBox="1"/>
          <p:nvPr/>
        </p:nvSpPr>
        <p:spPr>
          <a:xfrm>
            <a:off x="4652387" y="3295859"/>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i imatge">
  <p:cSld name="Text i imatge">
    <p:spTree>
      <p:nvGrpSpPr>
        <p:cNvPr id="1" name="Shape 48"/>
        <p:cNvGrpSpPr/>
        <p:nvPr/>
      </p:nvGrpSpPr>
      <p:grpSpPr>
        <a:xfrm>
          <a:off x="0" y="0"/>
          <a:ext cx="0" cy="0"/>
          <a:chOff x="0" y="0"/>
          <a:chExt cx="0" cy="0"/>
        </a:xfrm>
      </p:grpSpPr>
      <p:sp>
        <p:nvSpPr>
          <p:cNvPr id="49" name="Google Shape;49;p34"/>
          <p:cNvSpPr txBox="1">
            <a:spLocks noGrp="1"/>
          </p:cNvSpPr>
          <p:nvPr>
            <p:ph type="body" idx="1"/>
          </p:nvPr>
        </p:nvSpPr>
        <p:spPr>
          <a:xfrm>
            <a:off x="7541623" y="1313713"/>
            <a:ext cx="3591598" cy="44832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body" idx="2"/>
          </p:nvPr>
        </p:nvSpPr>
        <p:spPr>
          <a:xfrm>
            <a:off x="1058779" y="1313713"/>
            <a:ext cx="5756089"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txBox="1">
            <a:spLocks noGrp="1"/>
          </p:cNvSpPr>
          <p:nvPr>
            <p:ph type="body" idx="3"/>
          </p:nvPr>
        </p:nvSpPr>
        <p:spPr>
          <a:xfrm>
            <a:off x="7542213" y="5796951"/>
            <a:ext cx="3590925"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omés imatge">
  <p:cSld name="Només imatge">
    <p:spTree>
      <p:nvGrpSpPr>
        <p:cNvPr id="1" name="Shape 52"/>
        <p:cNvGrpSpPr/>
        <p:nvPr/>
      </p:nvGrpSpPr>
      <p:grpSpPr>
        <a:xfrm>
          <a:off x="0" y="0"/>
          <a:ext cx="0" cy="0"/>
          <a:chOff x="0" y="0"/>
          <a:chExt cx="0" cy="0"/>
        </a:xfrm>
      </p:grpSpPr>
      <p:sp>
        <p:nvSpPr>
          <p:cNvPr id="53" name="Google Shape;53;p35"/>
          <p:cNvSpPr txBox="1">
            <a:spLocks noGrp="1"/>
          </p:cNvSpPr>
          <p:nvPr>
            <p:ph type="body" idx="1"/>
          </p:nvPr>
        </p:nvSpPr>
        <p:spPr>
          <a:xfrm>
            <a:off x="1163638" y="1253331"/>
            <a:ext cx="9969583"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5"/>
          <p:cNvSpPr txBox="1">
            <a:spLocks noGrp="1"/>
          </p:cNvSpPr>
          <p:nvPr>
            <p:ph type="body" idx="2"/>
          </p:nvPr>
        </p:nvSpPr>
        <p:spPr>
          <a:xfrm>
            <a:off x="1163555" y="5726720"/>
            <a:ext cx="9969583"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ues imatges">
  <p:cSld name="Dues imatges">
    <p:spTree>
      <p:nvGrpSpPr>
        <p:cNvPr id="1" name="Shape 55"/>
        <p:cNvGrpSpPr/>
        <p:nvPr/>
      </p:nvGrpSpPr>
      <p:grpSpPr>
        <a:xfrm>
          <a:off x="0" y="0"/>
          <a:ext cx="0" cy="0"/>
          <a:chOff x="0" y="0"/>
          <a:chExt cx="0" cy="0"/>
        </a:xfrm>
      </p:grpSpPr>
      <p:sp>
        <p:nvSpPr>
          <p:cNvPr id="56" name="Google Shape;56;p36"/>
          <p:cNvSpPr txBox="1">
            <a:spLocks noGrp="1"/>
          </p:cNvSpPr>
          <p:nvPr>
            <p:ph type="body" idx="1"/>
          </p:nvPr>
        </p:nvSpPr>
        <p:spPr>
          <a:xfrm>
            <a:off x="6602654" y="1253331"/>
            <a:ext cx="4530567"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body" idx="2"/>
          </p:nvPr>
        </p:nvSpPr>
        <p:spPr>
          <a:xfrm>
            <a:off x="6602571" y="5726720"/>
            <a:ext cx="4530567"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6"/>
          <p:cNvSpPr txBox="1">
            <a:spLocks noGrp="1"/>
          </p:cNvSpPr>
          <p:nvPr>
            <p:ph type="body" idx="3"/>
          </p:nvPr>
        </p:nvSpPr>
        <p:spPr>
          <a:xfrm>
            <a:off x="1163638" y="5726720"/>
            <a:ext cx="4530567"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6"/>
          <p:cNvSpPr txBox="1">
            <a:spLocks noGrp="1"/>
          </p:cNvSpPr>
          <p:nvPr>
            <p:ph type="body" idx="4"/>
          </p:nvPr>
        </p:nvSpPr>
        <p:spPr>
          <a:xfrm>
            <a:off x="1163638" y="1253331"/>
            <a:ext cx="4530567"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60"/>
        <p:cNvGrpSpPr/>
        <p:nvPr/>
      </p:nvGrpSpPr>
      <p:grpSpPr>
        <a:xfrm>
          <a:off x="0" y="0"/>
          <a:ext cx="0" cy="0"/>
          <a:chOff x="0" y="0"/>
          <a:chExt cx="0" cy="0"/>
        </a:xfrm>
      </p:grpSpPr>
      <p:sp>
        <p:nvSpPr>
          <p:cNvPr id="61" name="Google Shape;61;p37"/>
          <p:cNvSpPr txBox="1">
            <a:spLocks noGrp="1"/>
          </p:cNvSpPr>
          <p:nvPr>
            <p:ph type="body" idx="1"/>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ol i text">
  <p:cSld name="Títol i text">
    <p:spTree>
      <p:nvGrpSpPr>
        <p:cNvPr id="1" name="Shape 14"/>
        <p:cNvGrpSpPr/>
        <p:nvPr/>
      </p:nvGrpSpPr>
      <p:grpSpPr>
        <a:xfrm>
          <a:off x="0" y="0"/>
          <a:ext cx="0" cy="0"/>
          <a:chOff x="0" y="0"/>
          <a:chExt cx="0" cy="0"/>
        </a:xfrm>
      </p:grpSpPr>
      <p:sp>
        <p:nvSpPr>
          <p:cNvPr id="15" name="Google Shape;15;p2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6"/>
          <p:cNvSpPr txBox="1">
            <a:spLocks noGrp="1"/>
          </p:cNvSpPr>
          <p:nvPr>
            <p:ph type="body" idx="2"/>
          </p:nvPr>
        </p:nvSpPr>
        <p:spPr>
          <a:xfrm>
            <a:off x="1046851" y="1313498"/>
            <a:ext cx="10089851"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66">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raportada">
  <p:cSld name="Contraportada">
    <p:bg>
      <p:bgPr>
        <a:solidFill>
          <a:srgbClr val="003864"/>
        </a:solidFill>
        <a:effectLst/>
      </p:bgPr>
    </p:bg>
    <p:spTree>
      <p:nvGrpSpPr>
        <p:cNvPr id="1" name="Shape 21"/>
        <p:cNvGrpSpPr/>
        <p:nvPr/>
      </p:nvGrpSpPr>
      <p:grpSpPr>
        <a:xfrm>
          <a:off x="0" y="0"/>
          <a:ext cx="0" cy="0"/>
          <a:chOff x="0" y="0"/>
          <a:chExt cx="0" cy="0"/>
        </a:xfrm>
      </p:grpSpPr>
      <p:sp>
        <p:nvSpPr>
          <p:cNvPr id="22" name="Google Shape;22;p28"/>
          <p:cNvSpPr txBox="1">
            <a:spLocks noGrp="1"/>
          </p:cNvSpPr>
          <p:nvPr>
            <p:ph type="body" idx="1"/>
          </p:nvPr>
        </p:nvSpPr>
        <p:spPr>
          <a:xfrm>
            <a:off x="1163638" y="2786784"/>
            <a:ext cx="9972675" cy="12844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28"/>
          <p:cNvPicPr preferRelativeResize="0"/>
          <p:nvPr/>
        </p:nvPicPr>
        <p:blipFill rotWithShape="1">
          <a:blip r:embed="rId2">
            <a:alphaModFix/>
          </a:blip>
          <a:srcRect/>
          <a:stretch/>
        </p:blipFill>
        <p:spPr>
          <a:xfrm>
            <a:off x="1163638" y="5996062"/>
            <a:ext cx="1520039" cy="318180"/>
          </a:xfrm>
          <a:prstGeom prst="rect">
            <a:avLst/>
          </a:prstGeom>
          <a:noFill/>
          <a:ln>
            <a:noFill/>
          </a:ln>
        </p:spPr>
      </p:pic>
      <p:sp>
        <p:nvSpPr>
          <p:cNvPr id="24" name="Google Shape;24;p28"/>
          <p:cNvSpPr txBox="1"/>
          <p:nvPr/>
        </p:nvSpPr>
        <p:spPr>
          <a:xfrm>
            <a:off x="9616273" y="5975688"/>
            <a:ext cx="152003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ca-ES" sz="1600">
                <a:solidFill>
                  <a:schemeClr val="lt1"/>
                </a:solidFill>
                <a:latin typeface="IBM Plex Sans SemiBold"/>
                <a:ea typeface="IBM Plex Sans SemiBold"/>
                <a:cs typeface="IBM Plex Sans SemiBold"/>
                <a:sym typeface="IBM Plex Sans SemiBold"/>
              </a:rPr>
              <a:t>#ProDigital</a:t>
            </a:r>
            <a:endParaRPr/>
          </a:p>
        </p:txBody>
      </p:sp>
      <p:pic>
        <p:nvPicPr>
          <p:cNvPr id="25" name="Google Shape;25;p28">
            <a:hlinkClick r:id="rId3"/>
          </p:cNvPr>
          <p:cNvPicPr preferRelativeResize="0"/>
          <p:nvPr/>
        </p:nvPicPr>
        <p:blipFill rotWithShape="1">
          <a:blip r:embed="rId4">
            <a:alphaModFix/>
          </a:blip>
          <a:srcRect/>
          <a:stretch/>
        </p:blipFill>
        <p:spPr>
          <a:xfrm>
            <a:off x="5335980" y="5895792"/>
            <a:ext cx="1515484" cy="522000"/>
          </a:xfrm>
          <a:prstGeom prst="rect">
            <a:avLst/>
          </a:prstGeom>
          <a:noFill/>
          <a:ln>
            <a:noFill/>
          </a:ln>
        </p:spPr>
      </p:pic>
    </p:spTree>
  </p:cSld>
  <p:clrMapOvr>
    <a:masterClrMapping/>
  </p:clrMapOvr>
  <p:extLst>
    <p:ext uri="{DCECCB84-F9BA-43D5-87BE-67443E8EF086}">
      <p15:sldGuideLst xmlns:p15="http://schemas.microsoft.com/office/powerpoint/2012/main">
        <p15:guide id="1" pos="70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etències">
  <p:cSld name="Competències">
    <p:spTree>
      <p:nvGrpSpPr>
        <p:cNvPr id="1" name="Shape 26"/>
        <p:cNvGrpSpPr/>
        <p:nvPr/>
      </p:nvGrpSpPr>
      <p:grpSpPr>
        <a:xfrm>
          <a:off x="0" y="0"/>
          <a:ext cx="0" cy="0"/>
          <a:chOff x="0" y="0"/>
          <a:chExt cx="0" cy="0"/>
        </a:xfrm>
      </p:grpSpPr>
      <p:sp>
        <p:nvSpPr>
          <p:cNvPr id="27" name="Google Shape;27;p29"/>
          <p:cNvSpPr txBox="1">
            <a:spLocks noGrp="1"/>
          </p:cNvSpPr>
          <p:nvPr>
            <p:ph type="body" idx="1"/>
          </p:nvPr>
        </p:nvSpPr>
        <p:spPr>
          <a:xfrm>
            <a:off x="1038225" y="545466"/>
            <a:ext cx="10089851" cy="646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body" idx="2"/>
          </p:nvPr>
        </p:nvSpPr>
        <p:spPr>
          <a:xfrm>
            <a:off x="1046851" y="1317721"/>
            <a:ext cx="10089851"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i="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Índex">
  <p:cSld name="Índex">
    <p:spTree>
      <p:nvGrpSpPr>
        <p:cNvPr id="1" name="Shape 29"/>
        <p:cNvGrpSpPr/>
        <p:nvPr/>
      </p:nvGrpSpPr>
      <p:grpSpPr>
        <a:xfrm>
          <a:off x="0" y="0"/>
          <a:ext cx="0" cy="0"/>
          <a:chOff x="0" y="0"/>
          <a:chExt cx="0" cy="0"/>
        </a:xfrm>
      </p:grpSpPr>
      <p:sp>
        <p:nvSpPr>
          <p:cNvPr id="30" name="Google Shape;30;p30"/>
          <p:cNvSpPr txBox="1">
            <a:spLocks noGrp="1"/>
          </p:cNvSpPr>
          <p:nvPr>
            <p:ph type="body" idx="1"/>
          </p:nvPr>
        </p:nvSpPr>
        <p:spPr>
          <a:xfrm>
            <a:off x="1163638" y="2236187"/>
            <a:ext cx="3311525"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body" idx="2"/>
          </p:nvPr>
        </p:nvSpPr>
        <p:spPr>
          <a:xfrm>
            <a:off x="1068699" y="896576"/>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0"/>
          <p:cNvSpPr txBox="1">
            <a:spLocks noGrp="1"/>
          </p:cNvSpPr>
          <p:nvPr>
            <p:ph type="body" idx="3"/>
          </p:nvPr>
        </p:nvSpPr>
        <p:spPr>
          <a:xfrm>
            <a:off x="1062038" y="2609701"/>
            <a:ext cx="3413125"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0"/>
          <p:cNvSpPr txBox="1">
            <a:spLocks noGrp="1"/>
          </p:cNvSpPr>
          <p:nvPr>
            <p:ph type="body" idx="4"/>
          </p:nvPr>
        </p:nvSpPr>
        <p:spPr>
          <a:xfrm>
            <a:off x="4691063" y="2236187"/>
            <a:ext cx="3384550"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0"/>
          <p:cNvSpPr txBox="1">
            <a:spLocks noGrp="1"/>
          </p:cNvSpPr>
          <p:nvPr>
            <p:ph type="body" idx="5"/>
          </p:nvPr>
        </p:nvSpPr>
        <p:spPr>
          <a:xfrm>
            <a:off x="4589463" y="2609701"/>
            <a:ext cx="3486150"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0"/>
          <p:cNvSpPr txBox="1">
            <a:spLocks noGrp="1"/>
          </p:cNvSpPr>
          <p:nvPr>
            <p:ph type="body" idx="6"/>
          </p:nvPr>
        </p:nvSpPr>
        <p:spPr>
          <a:xfrm>
            <a:off x="8328025" y="2236187"/>
            <a:ext cx="3384550"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7"/>
          </p:nvPr>
        </p:nvSpPr>
        <p:spPr>
          <a:xfrm>
            <a:off x="8226425" y="2609701"/>
            <a:ext cx="3486150"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8"/>
          </p:nvPr>
        </p:nvSpPr>
        <p:spPr>
          <a:xfrm>
            <a:off x="1032196" y="5915730"/>
            <a:ext cx="3419068"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body" idx="9"/>
          </p:nvPr>
        </p:nvSpPr>
        <p:spPr>
          <a:xfrm>
            <a:off x="4568330" y="5910324"/>
            <a:ext cx="3500526"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0"/>
          <p:cNvSpPr txBox="1">
            <a:spLocks noGrp="1"/>
          </p:cNvSpPr>
          <p:nvPr>
            <p:ph type="body" idx="13"/>
          </p:nvPr>
        </p:nvSpPr>
        <p:spPr>
          <a:xfrm>
            <a:off x="8226425" y="5910323"/>
            <a:ext cx="3486150"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19">
          <p15:clr>
            <a:srgbClr val="FBAE40"/>
          </p15:clr>
        </p15:guide>
        <p15:guide id="2" pos="2955">
          <p15:clr>
            <a:srgbClr val="FBAE40"/>
          </p15:clr>
        </p15:guide>
        <p15:guide id="3" orient="horz" pos="1593">
          <p15:clr>
            <a:srgbClr val="FBAE40"/>
          </p15:clr>
        </p15:guide>
        <p15:guide id="4" orient="horz" pos="1933">
          <p15:clr>
            <a:srgbClr val="FBAE40"/>
          </p15:clr>
        </p15:guide>
        <p15:guide id="5" pos="5246">
          <p15:clr>
            <a:srgbClr val="FBAE40"/>
          </p15:clr>
        </p15:guide>
        <p15:guide id="6" pos="5087">
          <p15:clr>
            <a:srgbClr val="FBAE40"/>
          </p15:clr>
        </p15:guide>
        <p15:guide id="7" pos="7378">
          <p15:clr>
            <a:srgbClr val="FBAE40"/>
          </p15:clr>
        </p15:guide>
        <p15:guide id="8" orient="horz" pos="41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
  <p:cSld name="Secció">
    <p:bg>
      <p:bgPr>
        <a:solidFill>
          <a:srgbClr val="737373"/>
        </a:solidFill>
        <a:effectLst/>
      </p:bgPr>
    </p:bg>
    <p:spTree>
      <p:nvGrpSpPr>
        <p:cNvPr id="1" name="Shape 40"/>
        <p:cNvGrpSpPr/>
        <p:nvPr/>
      </p:nvGrpSpPr>
      <p:grpSpPr>
        <a:xfrm>
          <a:off x="0" y="0"/>
          <a:ext cx="0" cy="0"/>
          <a:chOff x="0" y="0"/>
          <a:chExt cx="0" cy="0"/>
        </a:xfrm>
      </p:grpSpPr>
      <p:sp>
        <p:nvSpPr>
          <p:cNvPr id="41" name="Google Shape;41;p31"/>
          <p:cNvSpPr txBox="1">
            <a:spLocks noGrp="1"/>
          </p:cNvSpPr>
          <p:nvPr>
            <p:ph type="body" idx="1"/>
          </p:nvPr>
        </p:nvSpPr>
        <p:spPr>
          <a:xfrm>
            <a:off x="1061665" y="878041"/>
            <a:ext cx="9999662" cy="17012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000"/>
              <a:buNone/>
              <a:defRPr sz="6000" b="1" cap="none">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body" idx="2"/>
          </p:nvPr>
        </p:nvSpPr>
        <p:spPr>
          <a:xfrm>
            <a:off x="1061665" y="3171978"/>
            <a:ext cx="9999662" cy="351313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2800"/>
              <a:buNone/>
              <a:defRPr sz="2800">
                <a:solidFill>
                  <a:schemeClr val="lt1"/>
                </a:solidFill>
                <a:latin typeface="IBM Plex Sans Light"/>
                <a:ea typeface="IBM Plex Sans Light"/>
                <a:cs typeface="IBM Plex Sans Light"/>
                <a:sym typeface="IBM Plex Sans Light"/>
              </a:defRPr>
            </a:lvl1pPr>
            <a:lvl2pPr marL="914400" lvl="1"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2pPr>
            <a:lvl3pPr marL="1371600" lvl="2"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3pPr>
            <a:lvl4pPr marL="1828800" lvl="3"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4pPr>
            <a:lvl5pPr marL="2286000" lvl="4"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més títol">
  <p:cSld name="Només títol">
    <p:spTree>
      <p:nvGrpSpPr>
        <p:cNvPr id="1" name="Shape 43"/>
        <p:cNvGrpSpPr/>
        <p:nvPr/>
      </p:nvGrpSpPr>
      <p:grpSpPr>
        <a:xfrm>
          <a:off x="0" y="0"/>
          <a:ext cx="0" cy="0"/>
          <a:chOff x="0" y="0"/>
          <a:chExt cx="0" cy="0"/>
        </a:xfrm>
      </p:grpSpPr>
      <p:sp>
        <p:nvSpPr>
          <p:cNvPr id="44" name="Google Shape;44;p32"/>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66">
          <p15:clr>
            <a:srgbClr val="FBAE40"/>
          </p15:clr>
        </p15:guide>
        <p15:guide id="2" pos="3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omés text">
  <p:cSld name="Només text">
    <p:spTree>
      <p:nvGrpSpPr>
        <p:cNvPr id="1" name="Shape 45"/>
        <p:cNvGrpSpPr/>
        <p:nvPr/>
      </p:nvGrpSpPr>
      <p:grpSpPr>
        <a:xfrm>
          <a:off x="0" y="0"/>
          <a:ext cx="0" cy="0"/>
          <a:chOff x="0" y="0"/>
          <a:chExt cx="0" cy="0"/>
        </a:xfrm>
      </p:grpSpPr>
      <p:sp>
        <p:nvSpPr>
          <p:cNvPr id="46" name="Google Shape;46;p33"/>
          <p:cNvSpPr txBox="1">
            <a:spLocks noGrp="1"/>
          </p:cNvSpPr>
          <p:nvPr>
            <p:ph type="body" idx="1"/>
          </p:nvPr>
        </p:nvSpPr>
        <p:spPr>
          <a:xfrm>
            <a:off x="1058779" y="1313713"/>
            <a:ext cx="10103802" cy="499219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p:nvPr/>
        </p:nvSpPr>
        <p:spPr>
          <a:xfrm>
            <a:off x="5195455" y="166254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BM Plex Sans"/>
              <a:buNone/>
              <a:defRPr sz="4400" b="0" i="0" u="none" strike="noStrike" cap="none">
                <a:solidFill>
                  <a:schemeClr val="dk1"/>
                </a:solidFill>
                <a:latin typeface="IBM Plex Sans"/>
                <a:ea typeface="IBM Plex Sans"/>
                <a:cs typeface="IBM Plex Sans"/>
                <a:sym typeface="IBM Plex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BM Plex Sans"/>
                <a:ea typeface="IBM Plex Sans"/>
                <a:cs typeface="IBM Plex Sans"/>
                <a:sym typeface="IBM Plex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33">
          <p15:clr>
            <a:srgbClr val="F26B43"/>
          </p15:clr>
        </p15:guide>
        <p15:guide id="2" orient="horz" pos="640">
          <p15:clr>
            <a:srgbClr val="F26B43"/>
          </p15:clr>
        </p15:guide>
        <p15:guide id="3" orient="horz" pos="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va.com/design/DAE2BgqRMdE/edi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body" idx="1"/>
          </p:nvPr>
        </p:nvSpPr>
        <p:spPr>
          <a:xfrm>
            <a:off x="1057374" y="861938"/>
            <a:ext cx="10078939" cy="195811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lt1"/>
              </a:buClr>
              <a:buSzPct val="100000"/>
              <a:buNone/>
            </a:pPr>
            <a:r>
              <a:rPr lang="ca-ES"/>
              <a:t>TEMA 4.  COM PUC FER UM RESUM D’ACTUALITAT A INSTAGRAM? ELEMENTS DE DISSENY</a:t>
            </a:r>
            <a:endParaRPr/>
          </a:p>
        </p:txBody>
      </p:sp>
      <p:sp>
        <p:nvSpPr>
          <p:cNvPr id="67" name="Google Shape;67;p1"/>
          <p:cNvSpPr txBox="1">
            <a:spLocks noGrp="1"/>
          </p:cNvSpPr>
          <p:nvPr>
            <p:ph type="body" idx="2"/>
          </p:nvPr>
        </p:nvSpPr>
        <p:spPr>
          <a:xfrm>
            <a:off x="1057373" y="3000745"/>
            <a:ext cx="10078939" cy="10372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ca-ES"/>
              <a:t>Silvia Marcos García i Laura Alonso Muñoz</a:t>
            </a:r>
            <a:br>
              <a:rPr lang="ca-ES"/>
            </a:br>
            <a:r>
              <a:rPr lang="ca-ES"/>
              <a:t>Novembre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p:nvPr/>
        </p:nvSpPr>
        <p:spPr>
          <a:xfrm>
            <a:off x="779692" y="856693"/>
            <a:ext cx="3213197"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dirty="0">
                <a:solidFill>
                  <a:srgbClr val="619FDE"/>
                </a:solidFill>
                <a:latin typeface="IBM Plex Sans"/>
                <a:ea typeface="IBM Plex Sans"/>
                <a:cs typeface="IBM Plex Sans"/>
                <a:sym typeface="IBM Plex Sans"/>
              </a:rPr>
              <a:t>Imatge</a:t>
            </a:r>
            <a:endParaRPr sz="4000" b="1" dirty="0">
              <a:solidFill>
                <a:srgbClr val="619FDE"/>
              </a:solidFill>
              <a:latin typeface="IBM Plex Sans"/>
              <a:ea typeface="IBM Plex Sans"/>
              <a:cs typeface="IBM Plex Sans"/>
              <a:sym typeface="IBM Plex Sans"/>
            </a:endParaRPr>
          </a:p>
        </p:txBody>
      </p:sp>
      <p:sp>
        <p:nvSpPr>
          <p:cNvPr id="170" name="Google Shape;170;p10"/>
          <p:cNvSpPr txBox="1"/>
          <p:nvPr/>
        </p:nvSpPr>
        <p:spPr>
          <a:xfrm>
            <a:off x="274982" y="1722898"/>
            <a:ext cx="6274037" cy="5318379"/>
          </a:xfrm>
          <a:prstGeom prst="rect">
            <a:avLst/>
          </a:prstGeom>
          <a:noFill/>
          <a:ln>
            <a:noFill/>
          </a:ln>
        </p:spPr>
        <p:txBody>
          <a:bodyPr spcFirstLastPara="1" wrap="square" lIns="0" tIns="0" rIns="0" bIns="0" anchor="t" anchorCtr="0">
            <a:spAutoFit/>
          </a:bodyPr>
          <a:lstStyle/>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La imatge ha d’identificar clarament el tema o el/la protagonista del fet.  </a:t>
            </a:r>
            <a:endParaRPr dirty="0"/>
          </a:p>
          <a:p>
            <a:pPr marL="273488" marR="0" lvl="1" indent="0" algn="l" rtl="0">
              <a:lnSpc>
                <a:spcPct val="144400"/>
              </a:lnSpc>
              <a:spcBef>
                <a:spcPts val="0"/>
              </a:spcBef>
              <a:spcAft>
                <a:spcPts val="0"/>
              </a:spcAft>
              <a:buNone/>
            </a:pPr>
            <a:endParaRPr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S’aprofitarà la foto per a potenciar la informació visualment, en lloc de repetir allò que ja diu el titular. </a:t>
            </a:r>
            <a:endParaRPr dirty="0"/>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La imatge ha de crear impacte, és a dir, cridar l’atenció dels usuaris/es i fer que es paren a llegir.</a:t>
            </a:r>
            <a:endParaRPr dirty="0"/>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p:txBody>
      </p:sp>
      <p:sp>
        <p:nvSpPr>
          <p:cNvPr id="171" name="Google Shape;171;p10"/>
          <p:cNvSpPr/>
          <p:nvPr/>
        </p:nvSpPr>
        <p:spPr>
          <a:xfrm>
            <a:off x="7023651" y="0"/>
            <a:ext cx="5852199"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72" name="Google Shape;172;p10"/>
          <p:cNvGrpSpPr/>
          <p:nvPr/>
        </p:nvGrpSpPr>
        <p:grpSpPr>
          <a:xfrm>
            <a:off x="7371612" y="367164"/>
            <a:ext cx="2434097" cy="4946871"/>
            <a:chOff x="0" y="0"/>
            <a:chExt cx="5000993" cy="10163632"/>
          </a:xfrm>
        </p:grpSpPr>
        <p:sp>
          <p:nvSpPr>
            <p:cNvPr id="173" name="Google Shape;173;p10"/>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4" name="Google Shape;174;p10"/>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75" name="Google Shape;175;p10"/>
          <p:cNvGrpSpPr/>
          <p:nvPr/>
        </p:nvGrpSpPr>
        <p:grpSpPr>
          <a:xfrm>
            <a:off x="9967164" y="1125998"/>
            <a:ext cx="2434054" cy="4946784"/>
            <a:chOff x="0" y="0"/>
            <a:chExt cx="5000993" cy="10163632"/>
          </a:xfrm>
        </p:grpSpPr>
        <p:sp>
          <p:nvSpPr>
            <p:cNvPr id="176" name="Google Shape;176;p10"/>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7" name="Google Shape;177;p10"/>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r="-201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p:nvPr/>
        </p:nvSpPr>
        <p:spPr>
          <a:xfrm>
            <a:off x="7023651" y="0"/>
            <a:ext cx="5852199"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83" name="Google Shape;183;p11"/>
          <p:cNvGrpSpPr/>
          <p:nvPr/>
        </p:nvGrpSpPr>
        <p:grpSpPr>
          <a:xfrm>
            <a:off x="7371612" y="367164"/>
            <a:ext cx="2434097" cy="4946871"/>
            <a:chOff x="0" y="0"/>
            <a:chExt cx="5000993" cy="10163632"/>
          </a:xfrm>
        </p:grpSpPr>
        <p:sp>
          <p:nvSpPr>
            <p:cNvPr id="184" name="Google Shape;184;p11"/>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5" name="Google Shape;185;p11"/>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86" name="Google Shape;186;p11"/>
          <p:cNvGrpSpPr/>
          <p:nvPr/>
        </p:nvGrpSpPr>
        <p:grpSpPr>
          <a:xfrm>
            <a:off x="9967164" y="1125998"/>
            <a:ext cx="2434054" cy="4946784"/>
            <a:chOff x="0" y="0"/>
            <a:chExt cx="5000993" cy="10163632"/>
          </a:xfrm>
        </p:grpSpPr>
        <p:sp>
          <p:nvSpPr>
            <p:cNvPr id="187" name="Google Shape;187;p11"/>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8" name="Google Shape;188;p11"/>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r="-201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189" name="Google Shape;189;p11"/>
          <p:cNvSpPr txBox="1"/>
          <p:nvPr/>
        </p:nvSpPr>
        <p:spPr>
          <a:xfrm>
            <a:off x="779692" y="856693"/>
            <a:ext cx="3213197"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dirty="0">
                <a:solidFill>
                  <a:srgbClr val="619FDE"/>
                </a:solidFill>
                <a:latin typeface="IBM Plex Sans"/>
                <a:ea typeface="IBM Plex Sans"/>
                <a:cs typeface="IBM Plex Sans"/>
                <a:sym typeface="IBM Plex Sans"/>
              </a:rPr>
              <a:t>Imatge</a:t>
            </a:r>
            <a:endParaRPr sz="4000" b="1" dirty="0">
              <a:solidFill>
                <a:srgbClr val="619FDE"/>
              </a:solidFill>
              <a:latin typeface="IBM Plex Sans"/>
              <a:ea typeface="IBM Plex Sans"/>
              <a:cs typeface="IBM Plex Sans"/>
              <a:sym typeface="IBM Plex Sans"/>
            </a:endParaRPr>
          </a:p>
        </p:txBody>
      </p:sp>
      <p:sp>
        <p:nvSpPr>
          <p:cNvPr id="190" name="Google Shape;190;p11"/>
          <p:cNvSpPr txBox="1"/>
          <p:nvPr/>
        </p:nvSpPr>
        <p:spPr>
          <a:xfrm>
            <a:off x="337463" y="1794962"/>
            <a:ext cx="6470375" cy="6204776"/>
          </a:xfrm>
          <a:prstGeom prst="rect">
            <a:avLst/>
          </a:prstGeom>
          <a:noFill/>
          <a:ln>
            <a:noFill/>
          </a:ln>
        </p:spPr>
        <p:txBody>
          <a:bodyPr spcFirstLastPara="1" wrap="square" lIns="0" tIns="0" rIns="0" bIns="0" anchor="t" anchorCtr="0">
            <a:spAutoFit/>
          </a:bodyPr>
          <a:lstStyle/>
          <a:p>
            <a:pPr marL="616388" lvl="1" indent="-342900">
              <a:lnSpc>
                <a:spcPct val="144400"/>
              </a:lnSpc>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La imatge ha de tenir qualitat. És l’element principal de la historia, per la qual cosa s’ha assegurar que allò que mostra es vegi bé. </a:t>
            </a:r>
            <a:endParaRPr lang="ca-ES" sz="2000" dirty="0"/>
          </a:p>
          <a:p>
            <a:pPr marL="273488" marR="0" lvl="1" algn="l" rtl="0">
              <a:lnSpc>
                <a:spcPct val="144400"/>
              </a:lnSpc>
              <a:spcBef>
                <a:spcPts val="0"/>
              </a:spcBef>
              <a:spcAft>
                <a:spcPts val="0"/>
              </a:spcAft>
              <a:buClr>
                <a:srgbClr val="333333"/>
              </a:buClr>
              <a:buSzPts val="2000"/>
            </a:pPr>
            <a:endParaRPr lang="ca-ES"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Ha de permetre realitzar diferents possibilitats de disseny, per així poder jugar amb la resta d’elements presents a la història.</a:t>
            </a:r>
            <a:endParaRPr dirty="0"/>
          </a:p>
          <a:p>
            <a:pPr marL="273488" marR="0" lvl="1" indent="0" algn="l" rtl="0">
              <a:lnSpc>
                <a:spcPct val="144400"/>
              </a:lnSpc>
              <a:spcBef>
                <a:spcPts val="0"/>
              </a:spcBef>
              <a:spcAft>
                <a:spcPts val="0"/>
              </a:spcAft>
              <a:buNone/>
            </a:pPr>
            <a:endParaRPr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S’Ha de respectar el ràtio de proporció de la imatge.</a:t>
            </a:r>
            <a:endParaRPr dirty="0"/>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p:nvPr/>
        </p:nvSpPr>
        <p:spPr>
          <a:xfrm>
            <a:off x="779692" y="856693"/>
            <a:ext cx="3213197"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dirty="0">
                <a:solidFill>
                  <a:srgbClr val="619FDE"/>
                </a:solidFill>
                <a:latin typeface="IBM Plex Sans"/>
                <a:ea typeface="IBM Plex Sans"/>
                <a:cs typeface="IBM Plex Sans"/>
                <a:sym typeface="IBM Plex Sans"/>
              </a:rPr>
              <a:t>Imatge</a:t>
            </a:r>
            <a:endParaRPr sz="4000" b="1" dirty="0">
              <a:solidFill>
                <a:srgbClr val="619FDE"/>
              </a:solidFill>
              <a:latin typeface="IBM Plex Sans"/>
              <a:ea typeface="IBM Plex Sans"/>
              <a:cs typeface="IBM Plex Sans"/>
              <a:sym typeface="IBM Plex Sans"/>
            </a:endParaRPr>
          </a:p>
        </p:txBody>
      </p:sp>
      <p:sp>
        <p:nvSpPr>
          <p:cNvPr id="170" name="Google Shape;170;p10"/>
          <p:cNvSpPr txBox="1"/>
          <p:nvPr/>
        </p:nvSpPr>
        <p:spPr>
          <a:xfrm>
            <a:off x="274982" y="1722898"/>
            <a:ext cx="6274037" cy="4431983"/>
          </a:xfrm>
          <a:prstGeom prst="rect">
            <a:avLst/>
          </a:prstGeom>
          <a:noFill/>
          <a:ln>
            <a:noFill/>
          </a:ln>
        </p:spPr>
        <p:txBody>
          <a:bodyPr spcFirstLastPara="1" wrap="square" lIns="0" tIns="0" rIns="0" bIns="0" anchor="t" anchorCtr="0">
            <a:spAutoFit/>
          </a:bodyPr>
          <a:lstStyle/>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Si es vol canviar la mida, mai s’ha d’estirar. És preferible utilitzar l'eina </a:t>
            </a:r>
            <a:r>
              <a:rPr lang="ca-ES" sz="2000" b="0" i="1" u="none" strike="noStrike" cap="none" dirty="0">
                <a:solidFill>
                  <a:srgbClr val="333333"/>
                </a:solidFill>
                <a:latin typeface="IBM Plex Sans"/>
                <a:ea typeface="IBM Plex Sans"/>
                <a:cs typeface="IBM Plex Sans"/>
                <a:sym typeface="IBM Plex Sans"/>
              </a:rPr>
              <a:t>retallar.</a:t>
            </a:r>
            <a:endParaRPr lang="ca-ES" sz="2000" dirty="0"/>
          </a:p>
          <a:p>
            <a:pPr marL="273488" marR="0" lvl="1" indent="0" algn="l" rtl="0">
              <a:lnSpc>
                <a:spcPct val="144400"/>
              </a:lnSpc>
              <a:spcBef>
                <a:spcPts val="0"/>
              </a:spcBef>
              <a:spcAft>
                <a:spcPts val="0"/>
              </a:spcAft>
              <a:buNone/>
            </a:pPr>
            <a:endParaRPr lang="ca-ES"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Utilitzar les guies i eines d'alineació per a la seua posada en la història</a:t>
            </a:r>
            <a:endParaRPr lang="ca-ES" sz="2000" dirty="0"/>
          </a:p>
          <a:p>
            <a:pPr marL="616388" marR="0" lvl="1" indent="-215900" algn="l" rtl="0">
              <a:lnSpc>
                <a:spcPct val="144400"/>
              </a:lnSpc>
              <a:spcBef>
                <a:spcPts val="0"/>
              </a:spcBef>
              <a:spcAft>
                <a:spcPts val="0"/>
              </a:spcAft>
              <a:buClr>
                <a:schemeClr val="dk1"/>
              </a:buClr>
              <a:buSzPts val="2000"/>
              <a:buFont typeface="Arial"/>
              <a:buNone/>
            </a:pPr>
            <a:endParaRPr lang="ca-ES"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Respectar els drets i acreditar autoria: sempre indicar la font en el cas de no ser pròpia. </a:t>
            </a:r>
            <a:endParaRPr lang="ca-ES" sz="2000" dirty="0"/>
          </a:p>
          <a:p>
            <a:pPr marL="546975" marR="0" lvl="1" indent="-146486" algn="l" rtl="0">
              <a:lnSpc>
                <a:spcPct val="144400"/>
              </a:lnSpc>
              <a:spcBef>
                <a:spcPts val="0"/>
              </a:spcBef>
              <a:spcAft>
                <a:spcPts val="0"/>
              </a:spcAft>
              <a:buClr>
                <a:schemeClr val="dk1"/>
              </a:buClr>
              <a:buSzPts val="2000"/>
              <a:buFont typeface="Arial"/>
              <a:buNone/>
            </a:pPr>
            <a:endParaRPr lang="ca-ES" sz="2000" b="0" i="0" u="none" strike="noStrike" cap="none" dirty="0">
              <a:solidFill>
                <a:srgbClr val="333333"/>
              </a:solidFill>
              <a:latin typeface="IBM Plex Sans"/>
              <a:ea typeface="IBM Plex Sans"/>
              <a:cs typeface="IBM Plex Sans"/>
              <a:sym typeface="IBM Plex Sans"/>
            </a:endParaRPr>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p:txBody>
      </p:sp>
      <p:sp>
        <p:nvSpPr>
          <p:cNvPr id="171" name="Google Shape;171;p10"/>
          <p:cNvSpPr/>
          <p:nvPr/>
        </p:nvSpPr>
        <p:spPr>
          <a:xfrm>
            <a:off x="7023651" y="0"/>
            <a:ext cx="5852199"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72" name="Google Shape;172;p10"/>
          <p:cNvGrpSpPr/>
          <p:nvPr/>
        </p:nvGrpSpPr>
        <p:grpSpPr>
          <a:xfrm>
            <a:off x="7371612" y="367164"/>
            <a:ext cx="2434097" cy="4946871"/>
            <a:chOff x="0" y="0"/>
            <a:chExt cx="5000993" cy="10163632"/>
          </a:xfrm>
        </p:grpSpPr>
        <p:sp>
          <p:nvSpPr>
            <p:cNvPr id="173" name="Google Shape;173;p10"/>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4" name="Google Shape;174;p10"/>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75" name="Google Shape;175;p10"/>
          <p:cNvGrpSpPr/>
          <p:nvPr/>
        </p:nvGrpSpPr>
        <p:grpSpPr>
          <a:xfrm>
            <a:off x="9967164" y="1125998"/>
            <a:ext cx="2434054" cy="4946784"/>
            <a:chOff x="0" y="0"/>
            <a:chExt cx="5000993" cy="10163632"/>
          </a:xfrm>
        </p:grpSpPr>
        <p:sp>
          <p:nvSpPr>
            <p:cNvPr id="176" name="Google Shape;176;p10"/>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7" name="Google Shape;177;p10"/>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r="-201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6614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p:nvPr/>
        </p:nvSpPr>
        <p:spPr>
          <a:xfrm>
            <a:off x="0" y="0"/>
            <a:ext cx="5751443"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96" name="Google Shape;196;p12"/>
          <p:cNvGrpSpPr/>
          <p:nvPr/>
        </p:nvGrpSpPr>
        <p:grpSpPr>
          <a:xfrm>
            <a:off x="233882" y="1642945"/>
            <a:ext cx="2434011" cy="4946696"/>
            <a:chOff x="0" y="0"/>
            <a:chExt cx="5000993" cy="10163632"/>
          </a:xfrm>
        </p:grpSpPr>
        <p:sp>
          <p:nvSpPr>
            <p:cNvPr id="197" name="Google Shape;197;p12"/>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2"/>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9" name="Google Shape;199;p12"/>
          <p:cNvGrpSpPr/>
          <p:nvPr/>
        </p:nvGrpSpPr>
        <p:grpSpPr>
          <a:xfrm>
            <a:off x="2926099" y="383876"/>
            <a:ext cx="2434011" cy="4946696"/>
            <a:chOff x="0" y="0"/>
            <a:chExt cx="5000993" cy="10163632"/>
          </a:xfrm>
        </p:grpSpPr>
        <p:sp>
          <p:nvSpPr>
            <p:cNvPr id="200" name="Google Shape;200;p12"/>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2"/>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2" name="Google Shape;202;p12"/>
          <p:cNvSpPr txBox="1"/>
          <p:nvPr/>
        </p:nvSpPr>
        <p:spPr>
          <a:xfrm>
            <a:off x="6440559" y="701376"/>
            <a:ext cx="3213197"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dirty="0">
                <a:solidFill>
                  <a:srgbClr val="619FDE"/>
                </a:solidFill>
                <a:latin typeface="IBM Plex Sans"/>
                <a:ea typeface="IBM Plex Sans"/>
                <a:cs typeface="IBM Plex Sans"/>
                <a:sym typeface="IBM Plex Sans"/>
              </a:rPr>
              <a:t>Titular</a:t>
            </a:r>
            <a:endParaRPr dirty="0"/>
          </a:p>
        </p:txBody>
      </p:sp>
      <p:sp>
        <p:nvSpPr>
          <p:cNvPr id="203" name="Google Shape;203;p12"/>
          <p:cNvSpPr txBox="1"/>
          <p:nvPr/>
        </p:nvSpPr>
        <p:spPr>
          <a:xfrm>
            <a:off x="5751443" y="1642945"/>
            <a:ext cx="6206675" cy="5318379"/>
          </a:xfrm>
          <a:prstGeom prst="rect">
            <a:avLst/>
          </a:prstGeom>
          <a:noFill/>
          <a:ln>
            <a:noFill/>
          </a:ln>
        </p:spPr>
        <p:txBody>
          <a:bodyPr spcFirstLastPara="1" wrap="square" lIns="0" tIns="0" rIns="0" bIns="0" anchor="t" anchorCtr="0">
            <a:spAutoFit/>
          </a:bodyPr>
          <a:lstStyle/>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Ha de ser breu: hauria de poder llegir-se en un màxim de 10 segons.</a:t>
            </a:r>
            <a:endParaRPr dirty="0"/>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Ha de situar clarament el tema principal (</a:t>
            </a:r>
            <a:r>
              <a:rPr lang="ca-ES" sz="2000" b="1" i="0" u="none" strike="noStrike" cap="none" dirty="0">
                <a:solidFill>
                  <a:srgbClr val="619FDE"/>
                </a:solidFill>
                <a:latin typeface="IBM Plex Sans"/>
                <a:ea typeface="IBM Plex Sans"/>
                <a:cs typeface="IBM Plex Sans"/>
                <a:sym typeface="IBM Plex Sans"/>
              </a:rPr>
              <a:t>què ha passat?</a:t>
            </a:r>
            <a:r>
              <a:rPr lang="ca-ES" sz="2000" b="0" i="0" u="none" strike="noStrike" cap="none" dirty="0">
                <a:solidFill>
                  <a:schemeClr val="dk1"/>
                </a:solidFill>
                <a:latin typeface="IBM Plex Sans"/>
                <a:ea typeface="IBM Plex Sans"/>
                <a:cs typeface="IBM Plex Sans"/>
                <a:sym typeface="IBM Plex Sans"/>
              </a:rPr>
              <a:t>).</a:t>
            </a:r>
            <a:endParaRPr dirty="0"/>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Ha d’atraure l’atenció dels usuaris per a intentar que visiten la web principal (més visites).</a:t>
            </a:r>
            <a:endParaRPr dirty="0"/>
          </a:p>
          <a:p>
            <a:pPr marL="273488" marR="0" lvl="1" indent="0" algn="l" rtl="0">
              <a:lnSpc>
                <a:spcPct val="144400"/>
              </a:lnSpc>
              <a:spcBef>
                <a:spcPts val="0"/>
              </a:spcBef>
              <a:spcAft>
                <a:spcPts val="0"/>
              </a:spcAft>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p:nvPr/>
        </p:nvSpPr>
        <p:spPr>
          <a:xfrm>
            <a:off x="0" y="0"/>
            <a:ext cx="5751443"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09" name="Google Shape;209;p13"/>
          <p:cNvGrpSpPr/>
          <p:nvPr/>
        </p:nvGrpSpPr>
        <p:grpSpPr>
          <a:xfrm>
            <a:off x="233882" y="1642945"/>
            <a:ext cx="2434011" cy="4946696"/>
            <a:chOff x="0" y="0"/>
            <a:chExt cx="5000993" cy="10163632"/>
          </a:xfrm>
        </p:grpSpPr>
        <p:sp>
          <p:nvSpPr>
            <p:cNvPr id="210" name="Google Shape;210;p13"/>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3"/>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2" name="Google Shape;212;p13"/>
          <p:cNvGrpSpPr/>
          <p:nvPr/>
        </p:nvGrpSpPr>
        <p:grpSpPr>
          <a:xfrm>
            <a:off x="2926099" y="383876"/>
            <a:ext cx="2434011" cy="4946696"/>
            <a:chOff x="0" y="0"/>
            <a:chExt cx="5000993" cy="10163632"/>
          </a:xfrm>
        </p:grpSpPr>
        <p:sp>
          <p:nvSpPr>
            <p:cNvPr id="213" name="Google Shape;213;p13"/>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3"/>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5" name="Google Shape;215;p13"/>
          <p:cNvSpPr txBox="1"/>
          <p:nvPr/>
        </p:nvSpPr>
        <p:spPr>
          <a:xfrm>
            <a:off x="6440559" y="767752"/>
            <a:ext cx="3213197"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dirty="0">
                <a:solidFill>
                  <a:srgbClr val="619FDE"/>
                </a:solidFill>
                <a:latin typeface="IBM Plex Sans"/>
                <a:ea typeface="IBM Plex Sans"/>
                <a:cs typeface="IBM Plex Sans"/>
                <a:sym typeface="IBM Plex Sans"/>
              </a:rPr>
              <a:t>Titular</a:t>
            </a:r>
            <a:endParaRPr dirty="0"/>
          </a:p>
        </p:txBody>
      </p:sp>
      <p:sp>
        <p:nvSpPr>
          <p:cNvPr id="216" name="Google Shape;216;p13"/>
          <p:cNvSpPr txBox="1"/>
          <p:nvPr/>
        </p:nvSpPr>
        <p:spPr>
          <a:xfrm>
            <a:off x="5751443" y="1278085"/>
            <a:ext cx="6206675" cy="6204776"/>
          </a:xfrm>
          <a:prstGeom prst="rect">
            <a:avLst/>
          </a:prstGeom>
          <a:noFill/>
          <a:ln>
            <a:noFill/>
          </a:ln>
        </p:spPr>
        <p:txBody>
          <a:bodyPr spcFirstLastPara="1" wrap="square" lIns="0" tIns="0" rIns="0" bIns="0" anchor="t" anchorCtr="0">
            <a:spAutoFit/>
          </a:bodyPr>
          <a:lstStyle/>
          <a:p>
            <a:pPr marL="273488" marR="0" lvl="1" indent="0" algn="l" rtl="0">
              <a:lnSpc>
                <a:spcPct val="144400"/>
              </a:lnSpc>
              <a:spcBef>
                <a:spcPts val="0"/>
              </a:spcBef>
              <a:spcAft>
                <a:spcPts val="0"/>
              </a:spcAft>
              <a:buNone/>
            </a:pPr>
            <a:endParaRPr sz="2000" b="0" i="0" u="none" strike="noStrike" cap="none" dirty="0">
              <a:solidFill>
                <a:schemeClr val="dk1"/>
              </a:solidFill>
              <a:latin typeface="IBM Plex Sans Light"/>
              <a:ea typeface="IBM Plex Sans Light"/>
              <a:cs typeface="IBM Plex Sans Light"/>
              <a:sym typeface="IBM Plex Sans Light"/>
            </a:endParaRPr>
          </a:p>
          <a:p>
            <a:pPr marL="616388" lvl="1" indent="-342900">
              <a:lnSpc>
                <a:spcPct val="144400"/>
              </a:lnSpc>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Preferiblement un únic titular, encara que excepcions. Si és necessari, les grans quantitats de text s’han de distribuir de forma horitzontal. Un text pareix més curt si està distribuït en l’ample de la pàgina.</a:t>
            </a:r>
          </a:p>
          <a:p>
            <a:pPr marL="273488" marR="0" lvl="1" algn="l" rtl="0">
              <a:lnSpc>
                <a:spcPct val="144400"/>
              </a:lnSpc>
              <a:spcBef>
                <a:spcPts val="0"/>
              </a:spcBef>
              <a:spcAft>
                <a:spcPts val="0"/>
              </a:spcAft>
              <a:buClr>
                <a:srgbClr val="333333"/>
              </a:buClr>
              <a:buSzPts val="2000"/>
            </a:pPr>
            <a:endParaRPr lang="ca-ES"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Ha de permetre una lectura clara, que </a:t>
            </a:r>
            <a:r>
              <a:rPr lang="ca-ES" sz="2000" b="0" i="0" u="none" strike="noStrike" cap="none" dirty="0" err="1">
                <a:solidFill>
                  <a:srgbClr val="333333"/>
                </a:solidFill>
                <a:latin typeface="IBM Plex Sans"/>
                <a:ea typeface="IBM Plex Sans"/>
                <a:cs typeface="IBM Plex Sans"/>
                <a:sym typeface="IBM Plex Sans"/>
              </a:rPr>
              <a:t>siga</a:t>
            </a:r>
            <a:r>
              <a:rPr lang="ca-ES" sz="2000" b="0" i="0" u="none" strike="noStrike" cap="none" dirty="0">
                <a:solidFill>
                  <a:srgbClr val="333333"/>
                </a:solidFill>
                <a:latin typeface="IBM Plex Sans"/>
                <a:ea typeface="IBM Plex Sans"/>
                <a:cs typeface="IBM Plex Sans"/>
                <a:sym typeface="IBM Plex Sans"/>
              </a:rPr>
              <a:t> coherent amb la imatge i el disseny global de la història. </a:t>
            </a:r>
            <a:endParaRPr dirty="0"/>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p:nvPr/>
        </p:nvSpPr>
        <p:spPr>
          <a:xfrm>
            <a:off x="0" y="0"/>
            <a:ext cx="5751443"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96" name="Google Shape;196;p12"/>
          <p:cNvGrpSpPr/>
          <p:nvPr/>
        </p:nvGrpSpPr>
        <p:grpSpPr>
          <a:xfrm>
            <a:off x="233882" y="1642945"/>
            <a:ext cx="2434011" cy="4946696"/>
            <a:chOff x="0" y="0"/>
            <a:chExt cx="5000993" cy="10163632"/>
          </a:xfrm>
        </p:grpSpPr>
        <p:sp>
          <p:nvSpPr>
            <p:cNvPr id="197" name="Google Shape;197;p12"/>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2"/>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9" name="Google Shape;199;p12"/>
          <p:cNvGrpSpPr/>
          <p:nvPr/>
        </p:nvGrpSpPr>
        <p:grpSpPr>
          <a:xfrm>
            <a:off x="2926099" y="383876"/>
            <a:ext cx="2434011" cy="4946696"/>
            <a:chOff x="0" y="0"/>
            <a:chExt cx="5000993" cy="10163632"/>
          </a:xfrm>
        </p:grpSpPr>
        <p:sp>
          <p:nvSpPr>
            <p:cNvPr id="200" name="Google Shape;200;p12"/>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2"/>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l="-132" r="-1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2" name="Google Shape;202;p12"/>
          <p:cNvSpPr txBox="1"/>
          <p:nvPr/>
        </p:nvSpPr>
        <p:spPr>
          <a:xfrm>
            <a:off x="6440559" y="701376"/>
            <a:ext cx="3213197"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dirty="0">
                <a:solidFill>
                  <a:srgbClr val="619FDE"/>
                </a:solidFill>
                <a:latin typeface="IBM Plex Sans"/>
                <a:ea typeface="IBM Plex Sans"/>
                <a:cs typeface="IBM Plex Sans"/>
                <a:sym typeface="IBM Plex Sans"/>
              </a:rPr>
              <a:t>Titular</a:t>
            </a:r>
            <a:endParaRPr dirty="0"/>
          </a:p>
        </p:txBody>
      </p:sp>
      <p:sp>
        <p:nvSpPr>
          <p:cNvPr id="203" name="Google Shape;203;p12"/>
          <p:cNvSpPr txBox="1"/>
          <p:nvPr/>
        </p:nvSpPr>
        <p:spPr>
          <a:xfrm>
            <a:off x="5751443" y="1642945"/>
            <a:ext cx="6206675" cy="5761577"/>
          </a:xfrm>
          <a:prstGeom prst="rect">
            <a:avLst/>
          </a:prstGeom>
          <a:noFill/>
          <a:ln>
            <a:noFill/>
          </a:ln>
        </p:spPr>
        <p:txBody>
          <a:bodyPr spcFirstLastPara="1" wrap="square" lIns="0" tIns="0" rIns="0" bIns="0" anchor="t" anchorCtr="0">
            <a:spAutoFit/>
          </a:bodyPr>
          <a:lstStyle/>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Per a facilitar la lectura, és recomanable alinear els textos a l’esquerra.</a:t>
            </a:r>
            <a:endParaRPr lang="ca-ES" sz="2000" dirty="0"/>
          </a:p>
          <a:p>
            <a:pPr marL="616388" marR="0" lvl="1" indent="-215900" algn="l" rtl="0">
              <a:lnSpc>
                <a:spcPct val="144400"/>
              </a:lnSpc>
              <a:spcBef>
                <a:spcPts val="0"/>
              </a:spcBef>
              <a:spcAft>
                <a:spcPts val="0"/>
              </a:spcAft>
              <a:buClr>
                <a:schemeClr val="dk1"/>
              </a:buClr>
              <a:buSzPts val="2000"/>
              <a:buFont typeface="Arial"/>
              <a:buNone/>
            </a:pPr>
            <a:endParaRPr lang="ca-ES"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S’utilitzen sempre tipografies sense </a:t>
            </a:r>
            <a:r>
              <a:rPr lang="ca-ES" sz="2000" b="0" i="0" u="none" strike="noStrike" cap="none" dirty="0" err="1">
                <a:solidFill>
                  <a:srgbClr val="333333"/>
                </a:solidFill>
                <a:latin typeface="IBM Plex Sans"/>
                <a:ea typeface="IBM Plex Sans"/>
                <a:cs typeface="IBM Plex Sans"/>
                <a:sym typeface="IBM Plex Sans"/>
              </a:rPr>
              <a:t>serifa</a:t>
            </a:r>
            <a:endParaRPr lang="ca-ES" sz="2000" b="0" i="0" u="none" strike="noStrike" cap="none" dirty="0">
              <a:solidFill>
                <a:srgbClr val="333333"/>
              </a:solidFill>
              <a:latin typeface="IBM Plex Sans"/>
              <a:ea typeface="IBM Plex Sans"/>
              <a:cs typeface="IBM Plex Sans"/>
              <a:sym typeface="IBM Plex Sans"/>
            </a:endParaRPr>
          </a:p>
          <a:p>
            <a:pPr marL="273488" marR="0" lvl="1" indent="0" algn="l" rtl="0">
              <a:lnSpc>
                <a:spcPct val="144400"/>
              </a:lnSpc>
              <a:spcBef>
                <a:spcPts val="0"/>
              </a:spcBef>
              <a:spcAft>
                <a:spcPts val="0"/>
              </a:spcAft>
              <a:buNone/>
            </a:pPr>
            <a:endParaRPr lang="ca-ES"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S’ha d’afavorir el contrast figura-fons a través dels colors </a:t>
            </a:r>
            <a:endParaRPr lang="ca-ES" sz="2000" dirty="0"/>
          </a:p>
          <a:p>
            <a:pPr marL="616388" marR="0" lvl="1" indent="-215900" algn="l" rtl="0">
              <a:lnSpc>
                <a:spcPct val="144400"/>
              </a:lnSpc>
              <a:spcBef>
                <a:spcPts val="0"/>
              </a:spcBef>
              <a:spcAft>
                <a:spcPts val="0"/>
              </a:spcAft>
              <a:buClr>
                <a:schemeClr val="dk1"/>
              </a:buClr>
              <a:buSzPts val="2000"/>
              <a:buFont typeface="Arial"/>
              <a:buNone/>
            </a:pPr>
            <a:endParaRPr lang="ca-ES" sz="2000" b="0" i="0" u="none" strike="noStrike" cap="none" dirty="0">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dirty="0">
                <a:solidFill>
                  <a:srgbClr val="333333"/>
                </a:solidFill>
                <a:latin typeface="IBM Plex Sans"/>
                <a:ea typeface="IBM Plex Sans"/>
                <a:cs typeface="IBM Plex Sans"/>
                <a:sym typeface="IBM Plex Sans"/>
              </a:rPr>
              <a:t>Millor evitar recursos purament ornamentals com a ombres</a:t>
            </a:r>
            <a:endParaRPr lang="ca-ES" sz="2000" dirty="0"/>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p:txBody>
      </p:sp>
    </p:spTree>
    <p:extLst>
      <p:ext uri="{BB962C8B-B14F-4D97-AF65-F5344CB8AC3E}">
        <p14:creationId xmlns:p14="http://schemas.microsoft.com/office/powerpoint/2010/main" val="227169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p:nvPr/>
        </p:nvSpPr>
        <p:spPr>
          <a:xfrm>
            <a:off x="7023651" y="0"/>
            <a:ext cx="5852199"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2" name="Google Shape;222;p14"/>
          <p:cNvSpPr txBox="1"/>
          <p:nvPr/>
        </p:nvSpPr>
        <p:spPr>
          <a:xfrm>
            <a:off x="893708" y="367164"/>
            <a:ext cx="3213197"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a:solidFill>
                  <a:srgbClr val="619FDE"/>
                </a:solidFill>
                <a:latin typeface="IBM Plex Sans"/>
                <a:ea typeface="IBM Plex Sans"/>
                <a:cs typeface="IBM Plex Sans"/>
                <a:sym typeface="IBM Plex Sans"/>
              </a:rPr>
              <a:t>Enllaç</a:t>
            </a:r>
            <a:endParaRPr sz="4000" b="1">
              <a:solidFill>
                <a:srgbClr val="619FDE"/>
              </a:solidFill>
              <a:latin typeface="IBM Plex Sans"/>
              <a:ea typeface="IBM Plex Sans"/>
              <a:cs typeface="IBM Plex Sans"/>
              <a:sym typeface="IBM Plex Sans"/>
            </a:endParaRPr>
          </a:p>
        </p:txBody>
      </p:sp>
      <p:sp>
        <p:nvSpPr>
          <p:cNvPr id="223" name="Google Shape;223;p14"/>
          <p:cNvSpPr txBox="1"/>
          <p:nvPr/>
        </p:nvSpPr>
        <p:spPr>
          <a:xfrm>
            <a:off x="211213" y="1557919"/>
            <a:ext cx="6470375" cy="4806765"/>
          </a:xfrm>
          <a:prstGeom prst="rect">
            <a:avLst/>
          </a:prstGeom>
          <a:noFill/>
          <a:ln>
            <a:noFill/>
          </a:ln>
        </p:spPr>
        <p:txBody>
          <a:bodyPr spcFirstLastPara="1" wrap="square" lIns="0" tIns="0" rIns="0" bIns="0" anchor="t" anchorCtr="0">
            <a:spAutoFit/>
          </a:bodyPr>
          <a:lstStyle/>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Element imprescindible per a poder ampliar informació i per a poder obtenir visites.</a:t>
            </a:r>
            <a:endParaRPr/>
          </a:p>
          <a:p>
            <a:pPr marL="273488" marR="0" lvl="1" indent="0" algn="l" rtl="0">
              <a:lnSpc>
                <a:spcPct val="144400"/>
              </a:lnSpc>
              <a:spcBef>
                <a:spcPts val="0"/>
              </a:spcBef>
              <a:spcAft>
                <a:spcPts val="0"/>
              </a:spcAft>
              <a:buNone/>
            </a:pPr>
            <a:endParaRPr sz="2000" b="0" i="0" u="none" strike="noStrike" cap="none">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619FDE"/>
              </a:buClr>
              <a:buSzPts val="2000"/>
              <a:buFont typeface="Arial"/>
              <a:buChar char="•"/>
            </a:pPr>
            <a:r>
              <a:rPr lang="ca-ES" sz="2000" b="1" i="0" u="none" strike="noStrike" cap="none">
                <a:solidFill>
                  <a:srgbClr val="619FDE"/>
                </a:solidFill>
                <a:latin typeface="IBM Plex Sans"/>
                <a:ea typeface="IBM Plex Sans"/>
                <a:cs typeface="IBM Plex Sans"/>
                <a:sym typeface="IBM Plex Sans"/>
              </a:rPr>
              <a:t>Dues opcions</a:t>
            </a:r>
            <a:r>
              <a:rPr lang="ca-ES" sz="2000" b="0" i="0" u="none" strike="noStrike" cap="none">
                <a:solidFill>
                  <a:srgbClr val="333333"/>
                </a:solidFill>
                <a:latin typeface="IBM Plex Sans"/>
                <a:ea typeface="IBM Plex Sans"/>
                <a:cs typeface="IBM Plex Sans"/>
                <a:sym typeface="IBM Plex Sans"/>
              </a:rPr>
              <a:t>: </a:t>
            </a:r>
            <a:endParaRPr/>
          </a:p>
          <a:p>
            <a:pPr marL="273488" marR="0" lvl="1" indent="0" algn="l" rtl="0">
              <a:lnSpc>
                <a:spcPct val="144400"/>
              </a:lnSpc>
              <a:spcBef>
                <a:spcPts val="0"/>
              </a:spcBef>
              <a:spcAft>
                <a:spcPts val="0"/>
              </a:spcAft>
              <a:buNone/>
            </a:pPr>
            <a:endParaRPr sz="2000" b="0" i="0" u="none" strike="noStrike" cap="none">
              <a:solidFill>
                <a:srgbClr val="333333"/>
              </a:solidFill>
              <a:latin typeface="IBM Plex Sans"/>
              <a:ea typeface="IBM Plex Sans"/>
              <a:cs typeface="IBM Plex Sans"/>
              <a:sym typeface="IBM Plex Sans"/>
            </a:endParaRPr>
          </a:p>
          <a:p>
            <a:pPr marL="1073588" marR="0" lvl="2" indent="-342900" algn="l" rtl="0">
              <a:lnSpc>
                <a:spcPct val="1444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Nom del web o fórmules clàssiques (Exemple. “Més informació”). És la fórmula preferible, ja que identifica clarament a on dirigeix l’enllaç.</a:t>
            </a:r>
            <a:endParaRPr/>
          </a:p>
          <a:p>
            <a:pPr marL="730688" marR="0" lvl="2" indent="0" algn="l" rtl="0">
              <a:lnSpc>
                <a:spcPct val="144400"/>
              </a:lnSpc>
              <a:spcBef>
                <a:spcPts val="0"/>
              </a:spcBef>
              <a:spcAft>
                <a:spcPts val="0"/>
              </a:spcAft>
              <a:buNone/>
            </a:pPr>
            <a:endParaRPr sz="2000" b="0" i="0" u="none" strike="noStrike" cap="none">
              <a:solidFill>
                <a:srgbClr val="333333"/>
              </a:solidFill>
              <a:latin typeface="IBM Plex Sans"/>
              <a:ea typeface="IBM Plex Sans"/>
              <a:cs typeface="IBM Plex Sans"/>
              <a:sym typeface="IBM Plex Sans"/>
            </a:endParaRPr>
          </a:p>
          <a:p>
            <a:pPr marL="1073588" marR="0" lvl="2" indent="-342900" algn="l" rtl="0">
              <a:lnSpc>
                <a:spcPct val="1444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Fórmula atractiva per a cridar l'atenció</a:t>
            </a:r>
            <a:endParaRPr sz="2000" b="0" i="0" u="none" strike="noStrike" cap="none">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p:txBody>
      </p:sp>
      <p:grpSp>
        <p:nvGrpSpPr>
          <p:cNvPr id="224" name="Google Shape;224;p14"/>
          <p:cNvGrpSpPr/>
          <p:nvPr/>
        </p:nvGrpSpPr>
        <p:grpSpPr>
          <a:xfrm>
            <a:off x="7412891" y="231913"/>
            <a:ext cx="2536724" cy="5155442"/>
            <a:chOff x="0" y="0"/>
            <a:chExt cx="5000993" cy="10163632"/>
          </a:xfrm>
        </p:grpSpPr>
        <p:sp>
          <p:nvSpPr>
            <p:cNvPr id="225" name="Google Shape;225;p14"/>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14"/>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2618" r="-1899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7" name="Google Shape;227;p14"/>
          <p:cNvGrpSpPr/>
          <p:nvPr/>
        </p:nvGrpSpPr>
        <p:grpSpPr>
          <a:xfrm>
            <a:off x="10121449" y="1451114"/>
            <a:ext cx="2536724" cy="5155442"/>
            <a:chOff x="0" y="0"/>
            <a:chExt cx="5000993" cy="10163632"/>
          </a:xfrm>
        </p:grpSpPr>
        <p:sp>
          <p:nvSpPr>
            <p:cNvPr id="228" name="Google Shape;228;p14"/>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4"/>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l="-8387" r="-128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Shape 233"/>
        <p:cNvGrpSpPr/>
        <p:nvPr/>
      </p:nvGrpSpPr>
      <p:grpSpPr>
        <a:xfrm>
          <a:off x="0" y="0"/>
          <a:ext cx="0" cy="0"/>
          <a:chOff x="0" y="0"/>
          <a:chExt cx="0" cy="0"/>
        </a:xfrm>
      </p:grpSpPr>
      <p:sp>
        <p:nvSpPr>
          <p:cNvPr id="234" name="Google Shape;234;p15"/>
          <p:cNvSpPr txBox="1"/>
          <p:nvPr/>
        </p:nvSpPr>
        <p:spPr>
          <a:xfrm>
            <a:off x="1232452" y="1166842"/>
            <a:ext cx="60960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7200" b="1" i="0" u="none" strike="noStrike" cap="none">
                <a:solidFill>
                  <a:srgbClr val="FFFFFF"/>
                </a:solidFill>
                <a:latin typeface="IBM Plex Sans"/>
                <a:ea typeface="IBM Plex Sans"/>
                <a:cs typeface="IBM Plex Sans"/>
                <a:sym typeface="IBM Plex Sans"/>
              </a:rPr>
              <a:t>Altres qüestions de disseny a considerar</a:t>
            </a:r>
            <a:endParaRPr sz="7200">
              <a:solidFill>
                <a:schemeClr val="dk1"/>
              </a:solidFill>
              <a:latin typeface="IBM Plex Sans"/>
              <a:ea typeface="IBM Plex Sans"/>
              <a:cs typeface="IBM Plex Sans"/>
              <a:sym typeface="IBM Plex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p:nvPr/>
        </p:nvSpPr>
        <p:spPr>
          <a:xfrm>
            <a:off x="0" y="0"/>
            <a:ext cx="5791200"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0" name="Google Shape;240;p16"/>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41" name="Google Shape;241;p16"/>
          <p:cNvGrpSpPr/>
          <p:nvPr/>
        </p:nvGrpSpPr>
        <p:grpSpPr>
          <a:xfrm>
            <a:off x="619645" y="2243555"/>
            <a:ext cx="4741585" cy="3454535"/>
            <a:chOff x="0" y="1983549"/>
            <a:chExt cx="9483170" cy="6909071"/>
          </a:xfrm>
        </p:grpSpPr>
        <p:sp>
          <p:nvSpPr>
            <p:cNvPr id="242" name="Google Shape;242;p16"/>
            <p:cNvSpPr txBox="1"/>
            <p:nvPr/>
          </p:nvSpPr>
          <p:spPr>
            <a:xfrm>
              <a:off x="0" y="1983549"/>
              <a:ext cx="9483170" cy="6909071"/>
            </a:xfrm>
            <a:prstGeom prst="rect">
              <a:avLst/>
            </a:prstGeom>
            <a:noFill/>
            <a:ln>
              <a:noFill/>
            </a:ln>
          </p:spPr>
          <p:txBody>
            <a:bodyPr spcFirstLastPara="1" wrap="square" lIns="0" tIns="0" rIns="0" bIns="0" anchor="t" anchorCtr="0">
              <a:spAutoFit/>
            </a:bodyPr>
            <a:lstStyle/>
            <a:p>
              <a:pPr marL="0" marR="0" lvl="0" indent="0" algn="l" rtl="0">
                <a:lnSpc>
                  <a:spcPct val="136000"/>
                </a:lnSpc>
                <a:spcBef>
                  <a:spcPts val="0"/>
                </a:spcBef>
                <a:spcAft>
                  <a:spcPts val="0"/>
                </a:spcAft>
                <a:buNone/>
              </a:pPr>
              <a:r>
                <a:rPr lang="ca-ES" sz="5000" b="1">
                  <a:solidFill>
                    <a:srgbClr val="003864"/>
                  </a:solidFill>
                  <a:latin typeface="IBM Plex Sans"/>
                  <a:ea typeface="IBM Plex Sans"/>
                  <a:cs typeface="IBM Plex Sans"/>
                  <a:sym typeface="IBM Plex Sans"/>
                </a:rPr>
                <a:t>Disseny global </a:t>
              </a:r>
              <a:r>
                <a:rPr lang="ca-ES" sz="5000" b="1">
                  <a:solidFill>
                    <a:schemeClr val="lt1"/>
                  </a:solidFill>
                  <a:latin typeface="IBM Plex Sans"/>
                  <a:ea typeface="IBM Plex Sans"/>
                  <a:cs typeface="IBM Plex Sans"/>
                  <a:sym typeface="IBM Plex Sans"/>
                </a:rPr>
                <a:t>de la història</a:t>
              </a:r>
              <a:endParaRPr sz="4500" b="1">
                <a:solidFill>
                  <a:schemeClr val="lt1"/>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p:txBody>
        </p:sp>
        <p:sp>
          <p:nvSpPr>
            <p:cNvPr id="243" name="Google Shape;243;p16"/>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244" name="Google Shape;244;p16"/>
          <p:cNvSpPr txBox="1"/>
          <p:nvPr/>
        </p:nvSpPr>
        <p:spPr>
          <a:xfrm>
            <a:off x="5791200" y="868806"/>
            <a:ext cx="6112566" cy="5178662"/>
          </a:xfrm>
          <a:prstGeom prst="rect">
            <a:avLst/>
          </a:prstGeom>
          <a:noFill/>
          <a:ln>
            <a:noFill/>
          </a:ln>
        </p:spPr>
        <p:txBody>
          <a:bodyPr spcFirstLastPara="1" wrap="square" lIns="0" tIns="0" rIns="0" bIns="0" anchor="t" anchorCtr="0">
            <a:spAutoFit/>
          </a:bodyPr>
          <a:lstStyle/>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S’ha d’intentar mantindre un estil homogeni per a donar coherència al resum d’actualitat. Diferents tipus de lletres, colors o la col·locació estranya de les imatges, pot disminuir l'atenció de l'audiència. </a:t>
            </a:r>
            <a:endParaRPr/>
          </a:p>
          <a:p>
            <a:pPr marL="273488" marR="0" lvl="1" indent="0" algn="l" rtl="0">
              <a:lnSpc>
                <a:spcPct val="144400"/>
              </a:lnSpc>
              <a:spcBef>
                <a:spcPts val="0"/>
              </a:spcBef>
              <a:spcAft>
                <a:spcPts val="0"/>
              </a:spcAft>
              <a:buNone/>
            </a:pPr>
            <a:endParaRPr sz="2000" b="0" i="0" u="none" strike="noStrike" cap="none">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El disseny de la presentació ha de ser net i basat en comunicació visual</a:t>
            </a:r>
            <a:endParaRPr/>
          </a:p>
          <a:p>
            <a:pPr marL="616388" marR="0" lvl="1" indent="-215900"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a:p>
            <a:pPr marL="616388" marR="0" lvl="1" indent="-342900" algn="l" rtl="0">
              <a:lnSpc>
                <a:spcPct val="1444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S’intentarà reduir la presència de textos (evitar redundància) i el correcte ús de tipografies i recursos gràfics.</a:t>
            </a:r>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50" name="Google Shape;250;p17"/>
          <p:cNvGrpSpPr/>
          <p:nvPr/>
        </p:nvGrpSpPr>
        <p:grpSpPr>
          <a:xfrm>
            <a:off x="619645" y="2243555"/>
            <a:ext cx="4741585" cy="3127810"/>
            <a:chOff x="0" y="1983549"/>
            <a:chExt cx="9483170" cy="6255621"/>
          </a:xfrm>
        </p:grpSpPr>
        <p:sp>
          <p:nvSpPr>
            <p:cNvPr id="251" name="Google Shape;251;p17"/>
            <p:cNvSpPr txBox="1"/>
            <p:nvPr/>
          </p:nvSpPr>
          <p:spPr>
            <a:xfrm>
              <a:off x="0" y="1983549"/>
              <a:ext cx="9483170" cy="342093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p:txBody>
        </p:sp>
        <p:sp>
          <p:nvSpPr>
            <p:cNvPr id="252" name="Google Shape;252;p17"/>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253" name="Google Shape;253;p17"/>
          <p:cNvSpPr txBox="1"/>
          <p:nvPr/>
        </p:nvSpPr>
        <p:spPr>
          <a:xfrm>
            <a:off x="5791200" y="530087"/>
            <a:ext cx="6112566" cy="715902"/>
          </a:xfrm>
          <a:prstGeom prst="rect">
            <a:avLst/>
          </a:prstGeom>
          <a:noFill/>
          <a:ln>
            <a:noFill/>
          </a:ln>
        </p:spPr>
        <p:txBody>
          <a:bodyPr spcFirstLastPara="1" wrap="square" lIns="0" tIns="0" rIns="0" bIns="0" anchor="t" anchorCtr="0">
            <a:spAutoFit/>
          </a:bodyPr>
          <a:lstStyle/>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p:txBody>
      </p:sp>
      <p:pic>
        <p:nvPicPr>
          <p:cNvPr id="254" name="Google Shape;254;p17" descr="Interfaz de usuario gráfica, Aplicación&#10;&#10;Descripción generada automáticamente"/>
          <p:cNvPicPr preferRelativeResize="0"/>
          <p:nvPr/>
        </p:nvPicPr>
        <p:blipFill rotWithShape="1">
          <a:blip r:embed="rId4">
            <a:alphaModFix/>
          </a:blip>
          <a:srcRect/>
          <a:stretch/>
        </p:blipFill>
        <p:spPr>
          <a:xfrm>
            <a:off x="619645" y="530087"/>
            <a:ext cx="4766433" cy="5989194"/>
          </a:xfrm>
          <a:prstGeom prst="rect">
            <a:avLst/>
          </a:prstGeom>
          <a:noFill/>
          <a:ln>
            <a:noFill/>
          </a:ln>
        </p:spPr>
      </p:pic>
      <p:sp>
        <p:nvSpPr>
          <p:cNvPr id="255" name="Google Shape;255;p17"/>
          <p:cNvSpPr txBox="1"/>
          <p:nvPr/>
        </p:nvSpPr>
        <p:spPr>
          <a:xfrm>
            <a:off x="5914759" y="447295"/>
            <a:ext cx="5208104" cy="1615827"/>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a:solidFill>
                  <a:srgbClr val="003864"/>
                </a:solidFill>
                <a:latin typeface="IBM Plex Sans"/>
                <a:ea typeface="IBM Plex Sans"/>
                <a:cs typeface="IBM Plex Sans"/>
                <a:sym typeface="IBM Plex Sans"/>
              </a:rPr>
              <a:t>Per què es considera aquest disseny</a:t>
            </a:r>
            <a:r>
              <a:rPr lang="ca-ES" sz="4000" b="1">
                <a:solidFill>
                  <a:srgbClr val="619FDE"/>
                </a:solidFill>
                <a:latin typeface="IBM Plex Sans"/>
                <a:ea typeface="IBM Plex Sans"/>
                <a:cs typeface="IBM Plex Sans"/>
                <a:sym typeface="IBM Plex Sans"/>
              </a:rPr>
              <a:t> </a:t>
            </a:r>
            <a:r>
              <a:rPr lang="ca-ES" sz="4000" b="1">
                <a:solidFill>
                  <a:srgbClr val="FF3B3A"/>
                </a:solidFill>
                <a:latin typeface="IBM Plex Sans"/>
                <a:ea typeface="IBM Plex Sans"/>
                <a:cs typeface="IBM Plex Sans"/>
                <a:sym typeface="IBM Plex Sans"/>
              </a:rPr>
              <a:t>incorrecte</a:t>
            </a:r>
            <a:r>
              <a:rPr lang="ca-ES" sz="4000" b="1">
                <a:solidFill>
                  <a:srgbClr val="003864"/>
                </a:solidFill>
                <a:latin typeface="IBM Plex Sans"/>
                <a:ea typeface="IBM Plex Sans"/>
                <a:cs typeface="IBM Plex Sans"/>
                <a:sym typeface="IBM Plex Sans"/>
              </a:rPr>
              <a:t>?</a:t>
            </a:r>
            <a:endParaRPr/>
          </a:p>
        </p:txBody>
      </p:sp>
      <p:sp>
        <p:nvSpPr>
          <p:cNvPr id="256" name="Google Shape;256;p17"/>
          <p:cNvSpPr txBox="1"/>
          <p:nvPr/>
        </p:nvSpPr>
        <p:spPr>
          <a:xfrm>
            <a:off x="5630517" y="2462718"/>
            <a:ext cx="6112566" cy="5096523"/>
          </a:xfrm>
          <a:prstGeom prst="rect">
            <a:avLst/>
          </a:prstGeom>
          <a:noFill/>
          <a:ln>
            <a:noFill/>
          </a:ln>
        </p:spPr>
        <p:txBody>
          <a:bodyPr spcFirstLastPara="1" wrap="square" lIns="0" tIns="0" rIns="0" bIns="0" anchor="t" anchorCtr="0">
            <a:spAutoFit/>
          </a:bodyPr>
          <a:lstStyle/>
          <a:p>
            <a:pPr marL="616388" marR="0" lvl="1" indent="-342900" algn="l" rtl="0">
              <a:lnSpc>
                <a:spcPct val="144400"/>
              </a:lnSpc>
              <a:spcBef>
                <a:spcPts val="0"/>
              </a:spcBef>
              <a:spcAft>
                <a:spcPts val="0"/>
              </a:spcAft>
              <a:buClr>
                <a:srgbClr val="333333"/>
              </a:buClr>
              <a:buSzPts val="2000"/>
              <a:buFont typeface="Arial"/>
              <a:buChar char="•"/>
            </a:pPr>
            <a:r>
              <a:rPr lang="ca-ES" sz="1900" b="0" i="0" u="none" strike="noStrike" cap="none" dirty="0">
                <a:solidFill>
                  <a:srgbClr val="333333"/>
                </a:solidFill>
                <a:latin typeface="IBM Plex Sans"/>
                <a:ea typeface="IBM Plex Sans"/>
                <a:cs typeface="IBM Plex Sans"/>
                <a:sym typeface="IBM Plex Sans"/>
              </a:rPr>
              <a:t>El nom del programa o la secció és més gran que el titular. </a:t>
            </a:r>
            <a:endParaRPr sz="1900" dirty="0"/>
          </a:p>
          <a:p>
            <a:pPr marL="616388" marR="0" lvl="1" indent="-342900" algn="l" rtl="0">
              <a:lnSpc>
                <a:spcPct val="144400"/>
              </a:lnSpc>
              <a:spcBef>
                <a:spcPts val="0"/>
              </a:spcBef>
              <a:spcAft>
                <a:spcPts val="0"/>
              </a:spcAft>
              <a:buClr>
                <a:srgbClr val="333333"/>
              </a:buClr>
              <a:buSzPts val="2000"/>
              <a:buFont typeface="Arial"/>
              <a:buChar char="•"/>
            </a:pPr>
            <a:r>
              <a:rPr lang="ca-ES" sz="1900" b="0" i="0" u="none" strike="noStrike" cap="none" dirty="0">
                <a:solidFill>
                  <a:srgbClr val="333333"/>
                </a:solidFill>
                <a:latin typeface="IBM Plex Sans"/>
                <a:ea typeface="IBM Plex Sans"/>
                <a:cs typeface="IBM Plex Sans"/>
                <a:sym typeface="IBM Plex Sans"/>
              </a:rPr>
              <a:t>No es dona rellevància a cap element en especial.</a:t>
            </a:r>
            <a:endParaRPr sz="1900" dirty="0"/>
          </a:p>
          <a:p>
            <a:pPr marL="616388" marR="0" lvl="1" indent="-342900" algn="l" rtl="0">
              <a:lnSpc>
                <a:spcPct val="144400"/>
              </a:lnSpc>
              <a:spcBef>
                <a:spcPts val="0"/>
              </a:spcBef>
              <a:spcAft>
                <a:spcPts val="0"/>
              </a:spcAft>
              <a:buClr>
                <a:srgbClr val="333333"/>
              </a:buClr>
              <a:buSzPts val="2000"/>
              <a:buFont typeface="Arial"/>
              <a:buChar char="•"/>
            </a:pPr>
            <a:r>
              <a:rPr lang="ca-ES" sz="1900" b="0" i="0" u="none" strike="noStrike" cap="none" dirty="0">
                <a:solidFill>
                  <a:srgbClr val="333333"/>
                </a:solidFill>
                <a:latin typeface="IBM Plex Sans"/>
                <a:ea typeface="IBM Plex Sans"/>
                <a:cs typeface="IBM Plex Sans"/>
                <a:sym typeface="IBM Plex Sans"/>
              </a:rPr>
              <a:t>S'utilitzen elements innecessaris (no tenen cap funció), com els requadres del titular i l'enllaç.</a:t>
            </a:r>
            <a:endParaRPr sz="1900" dirty="0"/>
          </a:p>
          <a:p>
            <a:pPr marL="616388" marR="0" lvl="1" indent="-342900" algn="l" rtl="0">
              <a:lnSpc>
                <a:spcPct val="144400"/>
              </a:lnSpc>
              <a:spcBef>
                <a:spcPts val="0"/>
              </a:spcBef>
              <a:spcAft>
                <a:spcPts val="0"/>
              </a:spcAft>
              <a:buClr>
                <a:srgbClr val="333333"/>
              </a:buClr>
              <a:buSzPts val="2000"/>
              <a:buFont typeface="Arial"/>
              <a:buChar char="•"/>
            </a:pPr>
            <a:r>
              <a:rPr lang="ca-ES" sz="1900" b="0" i="0" u="none" strike="noStrike" cap="none" dirty="0">
                <a:solidFill>
                  <a:srgbClr val="333333"/>
                </a:solidFill>
                <a:latin typeface="IBM Plex Sans"/>
                <a:ea typeface="IBM Plex Sans"/>
                <a:cs typeface="IBM Plex Sans"/>
                <a:sym typeface="IBM Plex Sans"/>
              </a:rPr>
              <a:t>La tipografia no facilita la lectura i, a més, s'ha fet servir un recurs purament ornamental com les ombres.</a:t>
            </a:r>
            <a:endParaRPr sz="1900" dirty="0"/>
          </a:p>
          <a:p>
            <a:pPr marL="616388" marR="0" lvl="1" indent="-342900" algn="l" rtl="0">
              <a:lnSpc>
                <a:spcPct val="144400"/>
              </a:lnSpc>
              <a:spcBef>
                <a:spcPts val="0"/>
              </a:spcBef>
              <a:spcAft>
                <a:spcPts val="0"/>
              </a:spcAft>
              <a:buClr>
                <a:srgbClr val="333333"/>
              </a:buClr>
              <a:buSzPts val="2000"/>
              <a:buFont typeface="Arial"/>
              <a:buChar char="•"/>
            </a:pPr>
            <a:r>
              <a:rPr lang="ca-ES" sz="1900" b="0" i="0" u="none" strike="noStrike" cap="none" dirty="0">
                <a:solidFill>
                  <a:srgbClr val="333333"/>
                </a:solidFill>
                <a:latin typeface="IBM Plex Sans"/>
                <a:ea typeface="IBM Plex Sans"/>
                <a:cs typeface="IBM Plex Sans"/>
                <a:sym typeface="IBM Plex Sans"/>
              </a:rPr>
              <a:t>El disseny del fons és incoherent amb el tema del qual s'informa.</a:t>
            </a:r>
            <a:endParaRPr sz="1900" dirty="0"/>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dirty="0">
              <a:solidFill>
                <a:srgbClr val="333333"/>
              </a:solidFill>
              <a:latin typeface="IBM Plex Sans"/>
              <a:ea typeface="IBM Plex Sans"/>
              <a:cs typeface="IBM Plex Sans"/>
              <a:sym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ca-ES"/>
              <a:t>RECORDEM: QUÈ ÉS UN RESUM D’ACTUALITAT?</a:t>
            </a:r>
            <a:endParaRPr/>
          </a:p>
        </p:txBody>
      </p:sp>
      <p:grpSp>
        <p:nvGrpSpPr>
          <p:cNvPr id="73" name="Google Shape;73;p2"/>
          <p:cNvGrpSpPr/>
          <p:nvPr/>
        </p:nvGrpSpPr>
        <p:grpSpPr>
          <a:xfrm>
            <a:off x="1564045" y="1993804"/>
            <a:ext cx="2184202" cy="4439005"/>
            <a:chOff x="0" y="0"/>
            <a:chExt cx="5000993" cy="10163632"/>
          </a:xfrm>
        </p:grpSpPr>
        <p:sp>
          <p:nvSpPr>
            <p:cNvPr id="74" name="Google Shape;74;p2"/>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3">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2"/>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4">
                <a:alphaModFix/>
              </a:blip>
              <a:stretch>
                <a:fillRect l="-3442" t="-6060" r="-51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76;p2"/>
          <p:cNvGrpSpPr/>
          <p:nvPr/>
        </p:nvGrpSpPr>
        <p:grpSpPr>
          <a:xfrm>
            <a:off x="4024510" y="2550164"/>
            <a:ext cx="6512252" cy="2994338"/>
            <a:chOff x="0" y="0"/>
            <a:chExt cx="13944127" cy="3033174"/>
          </a:xfrm>
        </p:grpSpPr>
        <p:sp>
          <p:nvSpPr>
            <p:cNvPr id="77" name="Google Shape;77;p2"/>
            <p:cNvSpPr/>
            <p:nvPr/>
          </p:nvSpPr>
          <p:spPr>
            <a:xfrm>
              <a:off x="0" y="0"/>
              <a:ext cx="13944127" cy="3033174"/>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2"/>
            <p:cNvSpPr txBox="1"/>
            <p:nvPr/>
          </p:nvSpPr>
          <p:spPr>
            <a:xfrm>
              <a:off x="1753587" y="1049553"/>
              <a:ext cx="10586146" cy="934067"/>
            </a:xfrm>
            <a:prstGeom prst="rect">
              <a:avLst/>
            </a:prstGeom>
            <a:solidFill>
              <a:srgbClr val="619FDE"/>
            </a:solidFill>
            <a:ln>
              <a:noFill/>
            </a:ln>
          </p:spPr>
          <p:txBody>
            <a:bodyPr spcFirstLastPara="1" wrap="square" lIns="0" tIns="0" rIns="0" bIns="0" anchor="t" anchorCtr="0">
              <a:spAutoFit/>
            </a:bodyPr>
            <a:lstStyle/>
            <a:p>
              <a:pPr marL="0" marR="0" lvl="0" indent="0" algn="ctr" rtl="0">
                <a:lnSpc>
                  <a:spcPct val="314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79" name="Google Shape;79;p2"/>
          <p:cNvSpPr/>
          <p:nvPr/>
        </p:nvSpPr>
        <p:spPr>
          <a:xfrm>
            <a:off x="4291187" y="2923947"/>
            <a:ext cx="5978898"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a-ES" sz="2800" b="1">
                <a:solidFill>
                  <a:schemeClr val="lt1"/>
                </a:solidFill>
                <a:latin typeface="IBM Plex Sans"/>
                <a:ea typeface="IBM Plex Sans"/>
                <a:cs typeface="IBM Plex Sans"/>
                <a:sym typeface="IBM Plex Sans"/>
              </a:rPr>
              <a:t>Format narratiu nadiu de les xarxes socials </a:t>
            </a:r>
            <a:r>
              <a:rPr lang="ca-ES" sz="2800">
                <a:solidFill>
                  <a:schemeClr val="lt1"/>
                </a:solidFill>
                <a:latin typeface="IBM Plex Sans"/>
                <a:ea typeface="IBM Plex Sans"/>
                <a:cs typeface="IBM Plex Sans"/>
                <a:sym typeface="IBM Plex Sans"/>
              </a:rPr>
              <a:t>que permet difondre els fets o notícies més destacades que s'han produït al llarg d'un dia o d'un determinat període de temps</a:t>
            </a:r>
            <a:r>
              <a:rPr lang="ca-ES" sz="2800">
                <a:solidFill>
                  <a:schemeClr val="lt1"/>
                </a:solidFill>
                <a:latin typeface="Calibri"/>
                <a:ea typeface="Calibri"/>
                <a:cs typeface="Calibri"/>
                <a:sym typeface="Calibri"/>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p:nvPr/>
        </p:nvSpPr>
        <p:spPr>
          <a:xfrm>
            <a:off x="0" y="0"/>
            <a:ext cx="5791200"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2" name="Google Shape;262;p18"/>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63" name="Google Shape;263;p18"/>
          <p:cNvGrpSpPr/>
          <p:nvPr/>
        </p:nvGrpSpPr>
        <p:grpSpPr>
          <a:xfrm>
            <a:off x="619645" y="1265715"/>
            <a:ext cx="4741585" cy="4326569"/>
            <a:chOff x="0" y="27869"/>
            <a:chExt cx="9483170" cy="8653139"/>
          </a:xfrm>
        </p:grpSpPr>
        <p:sp>
          <p:nvSpPr>
            <p:cNvPr id="264" name="Google Shape;264;p18"/>
            <p:cNvSpPr txBox="1"/>
            <p:nvPr/>
          </p:nvSpPr>
          <p:spPr>
            <a:xfrm>
              <a:off x="0" y="27869"/>
              <a:ext cx="9483170" cy="8653139"/>
            </a:xfrm>
            <a:prstGeom prst="rect">
              <a:avLst/>
            </a:prstGeom>
            <a:noFill/>
            <a:ln>
              <a:noFill/>
            </a:ln>
          </p:spPr>
          <p:txBody>
            <a:bodyPr spcFirstLastPara="1" wrap="square" lIns="0" tIns="0" rIns="0" bIns="0" anchor="t" anchorCtr="0">
              <a:spAutoFit/>
            </a:bodyPr>
            <a:lstStyle/>
            <a:p>
              <a:pPr marL="0" marR="0" lvl="0" indent="0" algn="l" rtl="0">
                <a:lnSpc>
                  <a:spcPct val="136000"/>
                </a:lnSpc>
                <a:spcBef>
                  <a:spcPts val="0"/>
                </a:spcBef>
                <a:spcAft>
                  <a:spcPts val="0"/>
                </a:spcAft>
                <a:buNone/>
              </a:pPr>
              <a:r>
                <a:rPr lang="ca-ES" sz="5000" b="1" dirty="0">
                  <a:solidFill>
                    <a:schemeClr val="lt1"/>
                  </a:solidFill>
                  <a:latin typeface="IBM Plex Sans"/>
                  <a:ea typeface="IBM Plex Sans"/>
                  <a:cs typeface="IBM Plex Sans"/>
                  <a:sym typeface="IBM Plex Sans"/>
                </a:rPr>
                <a:t>L’ús dels </a:t>
              </a:r>
              <a:r>
                <a:rPr lang="ca-ES" sz="5000" b="1" dirty="0">
                  <a:solidFill>
                    <a:srgbClr val="003864"/>
                  </a:solidFill>
                  <a:latin typeface="IBM Plex Sans"/>
                  <a:ea typeface="IBM Plex Sans"/>
                  <a:cs typeface="IBM Plex Sans"/>
                  <a:sym typeface="IBM Plex Sans"/>
                </a:rPr>
                <a:t>blancs</a:t>
              </a:r>
              <a:r>
                <a:rPr lang="ca-ES" sz="5000" b="1" dirty="0">
                  <a:solidFill>
                    <a:schemeClr val="lt1"/>
                  </a:solidFill>
                  <a:latin typeface="IBM Plex Sans"/>
                  <a:ea typeface="IBM Plex Sans"/>
                  <a:cs typeface="IBM Plex Sans"/>
                  <a:sym typeface="IBM Plex Sans"/>
                </a:rPr>
                <a:t> (espais sense elements)</a:t>
              </a:r>
              <a:endParaRPr sz="4500" b="1" dirty="0">
                <a:solidFill>
                  <a:schemeClr val="lt1"/>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dirty="0">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dirty="0">
                <a:solidFill>
                  <a:srgbClr val="FFFFFF"/>
                </a:solidFill>
                <a:latin typeface="IBM Plex Sans"/>
                <a:ea typeface="IBM Plex Sans"/>
                <a:cs typeface="IBM Plex Sans"/>
                <a:sym typeface="IBM Plex Sans"/>
              </a:endParaRPr>
            </a:p>
          </p:txBody>
        </p:sp>
        <p:sp>
          <p:nvSpPr>
            <p:cNvPr id="265" name="Google Shape;265;p18"/>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266" name="Google Shape;266;p18"/>
          <p:cNvSpPr txBox="1"/>
          <p:nvPr/>
        </p:nvSpPr>
        <p:spPr>
          <a:xfrm>
            <a:off x="5791200" y="868806"/>
            <a:ext cx="6112566" cy="5052986"/>
          </a:xfrm>
          <a:prstGeom prst="rect">
            <a:avLst/>
          </a:prstGeom>
          <a:noFill/>
          <a:ln>
            <a:noFill/>
          </a:ln>
        </p:spPr>
        <p:txBody>
          <a:bodyPr spcFirstLastPara="1" wrap="square" lIns="0" tIns="0" rIns="0" bIns="0" anchor="t" anchorCtr="0">
            <a:spAutoFit/>
          </a:bodyPr>
          <a:lstStyle/>
          <a:p>
            <a:pPr marL="616388" marR="0" lvl="1" indent="-342900" algn="l" rtl="0">
              <a:lnSpc>
                <a:spcPct val="150000"/>
              </a:lnSpc>
              <a:spcBef>
                <a:spcPts val="0"/>
              </a:spcBef>
              <a:spcAft>
                <a:spcPts val="0"/>
              </a:spcAft>
              <a:buClr>
                <a:srgbClr val="333333"/>
              </a:buClr>
              <a:buSzPts val="2400"/>
              <a:buFont typeface="Arial"/>
              <a:buChar char="•"/>
            </a:pPr>
            <a:r>
              <a:rPr lang="ca-ES" sz="2400" b="0" i="0" u="none" strike="noStrike" cap="none">
                <a:solidFill>
                  <a:srgbClr val="333333"/>
                </a:solidFill>
                <a:latin typeface="IBM Plex Sans"/>
                <a:ea typeface="IBM Plex Sans"/>
                <a:cs typeface="IBM Plex Sans"/>
                <a:sym typeface="IBM Plex Sans"/>
              </a:rPr>
              <a:t>Recurs de de gran importància, ja que ajuden a alleugerar el disseny, a proporcionar aire pel contrast amb els colors d’altres elements.</a:t>
            </a:r>
            <a:endParaRPr/>
          </a:p>
          <a:p>
            <a:pPr marL="616388" marR="0" lvl="1" indent="-190500" algn="l" rtl="0">
              <a:lnSpc>
                <a:spcPct val="150000"/>
              </a:lnSpc>
              <a:spcBef>
                <a:spcPts val="0"/>
              </a:spcBef>
              <a:spcAft>
                <a:spcPts val="0"/>
              </a:spcAft>
              <a:buClr>
                <a:schemeClr val="dk1"/>
              </a:buClr>
              <a:buSzPts val="2400"/>
              <a:buFont typeface="Arial"/>
              <a:buNone/>
            </a:pPr>
            <a:endParaRPr sz="2400" b="0" i="0" u="none" strike="noStrike" cap="none">
              <a:solidFill>
                <a:srgbClr val="333333"/>
              </a:solidFill>
              <a:latin typeface="IBM Plex Sans"/>
              <a:ea typeface="IBM Plex Sans"/>
              <a:cs typeface="IBM Plex Sans"/>
              <a:sym typeface="IBM Plex Sans"/>
            </a:endParaRPr>
          </a:p>
          <a:p>
            <a:pPr marL="616388" marR="0" lvl="1" indent="-342900" algn="l" rtl="0">
              <a:lnSpc>
                <a:spcPct val="150000"/>
              </a:lnSpc>
              <a:spcBef>
                <a:spcPts val="0"/>
              </a:spcBef>
              <a:spcAft>
                <a:spcPts val="0"/>
              </a:spcAft>
              <a:buClr>
                <a:srgbClr val="333333"/>
              </a:buClr>
              <a:buSzPts val="2400"/>
              <a:buFont typeface="Arial"/>
              <a:buChar char="•"/>
            </a:pPr>
            <a:r>
              <a:rPr lang="ca-ES" sz="2400" b="0" i="0" u="none" strike="noStrike" cap="none">
                <a:solidFill>
                  <a:srgbClr val="333333"/>
                </a:solidFill>
                <a:latin typeface="IBM Plex Sans"/>
                <a:ea typeface="IBM Plex Sans"/>
                <a:cs typeface="IBM Plex Sans"/>
                <a:sym typeface="IBM Plex Sans"/>
              </a:rPr>
              <a:t>És útil deixar espais sense elements:</a:t>
            </a:r>
            <a:endParaRPr/>
          </a:p>
          <a:p>
            <a:pPr marL="1073588" marR="0" lvl="2" indent="-342900" algn="l" rtl="0">
              <a:lnSpc>
                <a:spcPct val="1500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Entre el títol i entre títol i subtítol, si hi ha. </a:t>
            </a:r>
            <a:endParaRPr/>
          </a:p>
          <a:p>
            <a:pPr marL="1073588" marR="0" lvl="2" indent="-342900" algn="l" rtl="0">
              <a:lnSpc>
                <a:spcPct val="1500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Entre elements gràfics i el text. </a:t>
            </a:r>
            <a:endParaRPr/>
          </a:p>
          <a:p>
            <a:pPr marL="1073588" marR="0" lvl="2" indent="-342900" algn="l" rtl="0">
              <a:lnSpc>
                <a:spcPct val="150000"/>
              </a:lnSpc>
              <a:spcBef>
                <a:spcPts val="0"/>
              </a:spcBef>
              <a:spcAft>
                <a:spcPts val="0"/>
              </a:spcAft>
              <a:buClr>
                <a:srgbClr val="333333"/>
              </a:buClr>
              <a:buSzPts val="2000"/>
              <a:buFont typeface="Arial"/>
              <a:buChar char="•"/>
            </a:pPr>
            <a:r>
              <a:rPr lang="ca-ES" sz="2000" b="0" i="0" u="none" strike="noStrike" cap="none">
                <a:solidFill>
                  <a:srgbClr val="333333"/>
                </a:solidFill>
                <a:latin typeface="IBM Plex Sans"/>
                <a:ea typeface="IBM Plex Sans"/>
                <a:cs typeface="IBM Plex Sans"/>
                <a:sym typeface="IBM Plex Sans"/>
              </a:rPr>
              <a:t>Entre fotos, si s’utilitzen diverses.</a:t>
            </a:r>
            <a:endParaRPr sz="2000" b="0" i="0" u="none" strike="noStrike" cap="none">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p:nvPr/>
        </p:nvSpPr>
        <p:spPr>
          <a:xfrm>
            <a:off x="0" y="0"/>
            <a:ext cx="5791200"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2" name="Google Shape;272;p19"/>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73" name="Google Shape;273;p19"/>
          <p:cNvGrpSpPr/>
          <p:nvPr/>
        </p:nvGrpSpPr>
        <p:grpSpPr>
          <a:xfrm>
            <a:off x="619645" y="1610253"/>
            <a:ext cx="4741585" cy="4326569"/>
            <a:chOff x="0" y="716945"/>
            <a:chExt cx="9483170" cy="8653139"/>
          </a:xfrm>
        </p:grpSpPr>
        <p:sp>
          <p:nvSpPr>
            <p:cNvPr id="274" name="Google Shape;274;p19"/>
            <p:cNvSpPr txBox="1"/>
            <p:nvPr/>
          </p:nvSpPr>
          <p:spPr>
            <a:xfrm>
              <a:off x="0" y="716945"/>
              <a:ext cx="9483170" cy="8653139"/>
            </a:xfrm>
            <a:prstGeom prst="rect">
              <a:avLst/>
            </a:prstGeom>
            <a:noFill/>
            <a:ln>
              <a:noFill/>
            </a:ln>
          </p:spPr>
          <p:txBody>
            <a:bodyPr spcFirstLastPara="1" wrap="square" lIns="0" tIns="0" rIns="0" bIns="0" anchor="t" anchorCtr="0">
              <a:spAutoFit/>
            </a:bodyPr>
            <a:lstStyle/>
            <a:p>
              <a:pPr marL="0" marR="0" lvl="0" indent="0" algn="l" rtl="0">
                <a:lnSpc>
                  <a:spcPct val="136000"/>
                </a:lnSpc>
                <a:spcBef>
                  <a:spcPts val="0"/>
                </a:spcBef>
                <a:spcAft>
                  <a:spcPts val="0"/>
                </a:spcAft>
                <a:buNone/>
              </a:pPr>
              <a:r>
                <a:rPr lang="ca-ES" sz="5000" b="1" dirty="0">
                  <a:solidFill>
                    <a:schemeClr val="lt1"/>
                  </a:solidFill>
                  <a:latin typeface="IBM Plex Sans"/>
                  <a:ea typeface="IBM Plex Sans"/>
                  <a:cs typeface="IBM Plex Sans"/>
                  <a:sym typeface="IBM Plex Sans"/>
                </a:rPr>
                <a:t>Creació de </a:t>
              </a:r>
              <a:r>
                <a:rPr lang="ca-ES" sz="5000" b="1" dirty="0">
                  <a:solidFill>
                    <a:srgbClr val="003864"/>
                  </a:solidFill>
                  <a:latin typeface="IBM Plex Sans"/>
                  <a:ea typeface="IBM Plex Sans"/>
                  <a:cs typeface="IBM Plex Sans"/>
                  <a:sym typeface="IBM Plex Sans"/>
                </a:rPr>
                <a:t>seccions temàtiques</a:t>
              </a:r>
              <a:endParaRPr sz="4500" b="1" dirty="0">
                <a:solidFill>
                  <a:srgbClr val="003864"/>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dirty="0">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dirty="0">
                <a:solidFill>
                  <a:srgbClr val="FFFFFF"/>
                </a:solidFill>
                <a:latin typeface="IBM Plex Sans"/>
                <a:ea typeface="IBM Plex Sans"/>
                <a:cs typeface="IBM Plex Sans"/>
                <a:sym typeface="IBM Plex Sans"/>
              </a:endParaRPr>
            </a:p>
          </p:txBody>
        </p:sp>
        <p:sp>
          <p:nvSpPr>
            <p:cNvPr id="275" name="Google Shape;275;p19"/>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276" name="Google Shape;276;p19"/>
          <p:cNvSpPr txBox="1"/>
          <p:nvPr/>
        </p:nvSpPr>
        <p:spPr>
          <a:xfrm>
            <a:off x="5980875" y="602104"/>
            <a:ext cx="5922891" cy="5653792"/>
          </a:xfrm>
          <a:prstGeom prst="rect">
            <a:avLst/>
          </a:prstGeom>
          <a:noFill/>
          <a:ln>
            <a:noFill/>
          </a:ln>
        </p:spPr>
        <p:txBody>
          <a:bodyPr spcFirstLastPara="1" wrap="square" lIns="0" tIns="0" rIns="0" bIns="0" anchor="t" anchorCtr="0">
            <a:spAutoFit/>
          </a:bodyPr>
          <a:lstStyle/>
          <a:p>
            <a:pPr marL="273488" marR="0" lvl="1" indent="0" algn="l" rtl="0">
              <a:lnSpc>
                <a:spcPct val="150000"/>
              </a:lnSpc>
              <a:spcBef>
                <a:spcPts val="0"/>
              </a:spcBef>
              <a:spcAft>
                <a:spcPts val="0"/>
              </a:spcAft>
              <a:buNone/>
            </a:pPr>
            <a:r>
              <a:rPr lang="ca-ES" sz="1900" b="0" i="0" u="none" strike="noStrike" cap="none">
                <a:solidFill>
                  <a:srgbClr val="333333"/>
                </a:solidFill>
                <a:latin typeface="IBM Plex Sans"/>
                <a:ea typeface="IBM Plex Sans"/>
                <a:cs typeface="IBM Plex Sans"/>
                <a:sym typeface="IBM Plex Sans"/>
              </a:rPr>
              <a:t>Recordem que els resums d'actualitat estan compostos per diverses històries, sent la mitjana aproximadament cinc. Habitualment, cadascuna d'estes històries tracta d'una temàtica diferent, destacant el fet més rellevant que s'ha produït en cada àmbit informatiu. </a:t>
            </a:r>
            <a:endParaRPr/>
          </a:p>
          <a:p>
            <a:pPr marL="273488" marR="0" lvl="1" indent="0" algn="l" rtl="0">
              <a:lnSpc>
                <a:spcPct val="150000"/>
              </a:lnSpc>
              <a:spcBef>
                <a:spcPts val="0"/>
              </a:spcBef>
              <a:spcAft>
                <a:spcPts val="0"/>
              </a:spcAft>
              <a:buNone/>
            </a:pPr>
            <a:endParaRPr sz="1900" b="0" i="0" u="none" strike="noStrike" cap="none">
              <a:solidFill>
                <a:srgbClr val="333333"/>
              </a:solidFill>
              <a:latin typeface="IBM Plex Sans"/>
              <a:ea typeface="IBM Plex Sans"/>
              <a:cs typeface="IBM Plex Sans"/>
              <a:sym typeface="IBM Plex Sans"/>
            </a:endParaRPr>
          </a:p>
          <a:p>
            <a:pPr marL="273488" marR="0" lvl="1" indent="0" algn="l" rtl="0">
              <a:lnSpc>
                <a:spcPct val="150000"/>
              </a:lnSpc>
              <a:spcBef>
                <a:spcPts val="0"/>
              </a:spcBef>
              <a:spcAft>
                <a:spcPts val="0"/>
              </a:spcAft>
              <a:buNone/>
            </a:pPr>
            <a:r>
              <a:rPr lang="ca-ES" sz="1900" b="0" i="0" u="none" strike="noStrike" cap="none">
                <a:solidFill>
                  <a:srgbClr val="333333"/>
                </a:solidFill>
                <a:latin typeface="IBM Plex Sans"/>
                <a:ea typeface="IBM Plex Sans"/>
                <a:cs typeface="IBM Plex Sans"/>
                <a:sym typeface="IBM Plex Sans"/>
              </a:rPr>
              <a:t>No obstant això, hi ha vegades que les històries tracten temes similars o comparteixen gèneres periodístics. Per això, la creació de seccions pot ser interessant per </a:t>
            </a:r>
            <a:r>
              <a:rPr lang="ca-ES" sz="1900" b="1" i="0" u="none" strike="noStrike" cap="none">
                <a:solidFill>
                  <a:srgbClr val="333333"/>
                </a:solidFill>
                <a:latin typeface="IBM Plex Sans"/>
                <a:ea typeface="IBM Plex Sans"/>
                <a:cs typeface="IBM Plex Sans"/>
                <a:sym typeface="IBM Plex Sans"/>
              </a:rPr>
              <a:t>dos motius</a:t>
            </a:r>
            <a:r>
              <a:rPr lang="ca-ES" sz="1900" b="0" i="0" u="none" strike="noStrike" cap="none">
                <a:solidFill>
                  <a:srgbClr val="333333"/>
                </a:solidFill>
                <a:latin typeface="IBM Plex Sans"/>
                <a:ea typeface="IBM Plex Sans"/>
                <a:cs typeface="IBM Plex Sans"/>
                <a:sym typeface="IBM Plex Sans"/>
              </a:rPr>
              <a:t>: 1) crear un disseny homogeni i 2) guiar la lectura dels usuaris, perquè comprenguen que es tracten de fets relacionats.</a:t>
            </a:r>
            <a:endParaRPr sz="1900" b="0" i="0" u="none" strike="noStrike" cap="none">
              <a:solidFill>
                <a:srgbClr val="333333"/>
              </a:solidFill>
              <a:latin typeface="IBM Plex Sans"/>
              <a:ea typeface="IBM Plex Sans"/>
              <a:cs typeface="IBM Plex Sans"/>
              <a:sym typeface="IBM Plex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82" name="Google Shape;282;p20"/>
          <p:cNvGrpSpPr/>
          <p:nvPr/>
        </p:nvGrpSpPr>
        <p:grpSpPr>
          <a:xfrm>
            <a:off x="619645" y="2243555"/>
            <a:ext cx="4741585" cy="3127810"/>
            <a:chOff x="0" y="1983549"/>
            <a:chExt cx="9483170" cy="6255621"/>
          </a:xfrm>
        </p:grpSpPr>
        <p:sp>
          <p:nvSpPr>
            <p:cNvPr id="283" name="Google Shape;283;p20"/>
            <p:cNvSpPr txBox="1"/>
            <p:nvPr/>
          </p:nvSpPr>
          <p:spPr>
            <a:xfrm>
              <a:off x="0" y="1983549"/>
              <a:ext cx="9483170" cy="3420936"/>
            </a:xfrm>
            <a:prstGeom prst="rect">
              <a:avLst/>
            </a:prstGeom>
            <a:noFill/>
            <a:ln>
              <a:noFill/>
            </a:ln>
          </p:spPr>
          <p:txBody>
            <a:bodyPr spcFirstLastPara="1" wrap="square" lIns="0" tIns="0" rIns="0" bIns="0" anchor="t" anchorCtr="0">
              <a:spAutoFit/>
            </a:bodyPr>
            <a:lstStyle/>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p:txBody>
        </p:sp>
        <p:sp>
          <p:nvSpPr>
            <p:cNvPr id="284" name="Google Shape;284;p20"/>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285" name="Google Shape;285;p20"/>
          <p:cNvSpPr txBox="1"/>
          <p:nvPr/>
        </p:nvSpPr>
        <p:spPr>
          <a:xfrm>
            <a:off x="5791200" y="530087"/>
            <a:ext cx="6112566" cy="715902"/>
          </a:xfrm>
          <a:prstGeom prst="rect">
            <a:avLst/>
          </a:prstGeom>
          <a:noFill/>
          <a:ln>
            <a:noFill/>
          </a:ln>
        </p:spPr>
        <p:txBody>
          <a:bodyPr spcFirstLastPara="1" wrap="square" lIns="0" tIns="0" rIns="0" bIns="0" anchor="t" anchorCtr="0">
            <a:spAutoFit/>
          </a:bodyPr>
          <a:lstStyle/>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a:p>
            <a:pPr marL="546975" marR="0" lvl="1" indent="-146486" algn="l" rtl="0">
              <a:lnSpc>
                <a:spcPct val="144400"/>
              </a:lnSpc>
              <a:spcBef>
                <a:spcPts val="0"/>
              </a:spcBef>
              <a:spcAft>
                <a:spcPts val="0"/>
              </a:spcAft>
              <a:buClr>
                <a:schemeClr val="dk1"/>
              </a:buClr>
              <a:buSzPts val="2000"/>
              <a:buFont typeface="Arial"/>
              <a:buNone/>
            </a:pPr>
            <a:endParaRPr sz="2000" b="0" i="0" u="none" strike="noStrike" cap="none">
              <a:solidFill>
                <a:srgbClr val="333333"/>
              </a:solidFill>
              <a:latin typeface="IBM Plex Sans"/>
              <a:ea typeface="IBM Plex Sans"/>
              <a:cs typeface="IBM Plex Sans"/>
              <a:sym typeface="IBM Plex Sans"/>
            </a:endParaRPr>
          </a:p>
        </p:txBody>
      </p:sp>
      <p:sp>
        <p:nvSpPr>
          <p:cNvPr id="286" name="Google Shape;286;p20"/>
          <p:cNvSpPr txBox="1"/>
          <p:nvPr/>
        </p:nvSpPr>
        <p:spPr>
          <a:xfrm>
            <a:off x="583096" y="596348"/>
            <a:ext cx="5208104" cy="538609"/>
          </a:xfrm>
          <a:prstGeom prst="rect">
            <a:avLst/>
          </a:prstGeom>
          <a:noFill/>
          <a:ln>
            <a:noFill/>
          </a:ln>
        </p:spPr>
        <p:txBody>
          <a:bodyPr spcFirstLastPara="1" wrap="square" lIns="0" tIns="0" rIns="0" bIns="0" anchor="t" anchorCtr="0">
            <a:spAutoFit/>
          </a:bodyPr>
          <a:lstStyle/>
          <a:p>
            <a:pPr marL="0" marR="0" lvl="0" indent="0" algn="l" rtl="0">
              <a:lnSpc>
                <a:spcPct val="106149"/>
              </a:lnSpc>
              <a:spcBef>
                <a:spcPts val="0"/>
              </a:spcBef>
              <a:spcAft>
                <a:spcPts val="0"/>
              </a:spcAft>
              <a:buNone/>
            </a:pPr>
            <a:r>
              <a:rPr lang="ca-ES" sz="4000" b="1">
                <a:solidFill>
                  <a:srgbClr val="003864"/>
                </a:solidFill>
                <a:latin typeface="IBM Plex Sans"/>
                <a:ea typeface="IBM Plex Sans"/>
                <a:cs typeface="IBM Plex Sans"/>
                <a:sym typeface="IBM Plex Sans"/>
              </a:rPr>
              <a:t>Exemples</a:t>
            </a:r>
            <a:endParaRPr/>
          </a:p>
        </p:txBody>
      </p:sp>
      <p:sp>
        <p:nvSpPr>
          <p:cNvPr id="287" name="Google Shape;287;p20"/>
          <p:cNvSpPr txBox="1"/>
          <p:nvPr/>
        </p:nvSpPr>
        <p:spPr>
          <a:xfrm>
            <a:off x="1472443" y="6130297"/>
            <a:ext cx="2663687" cy="600485"/>
          </a:xfrm>
          <a:prstGeom prst="rect">
            <a:avLst/>
          </a:prstGeom>
          <a:noFill/>
          <a:ln>
            <a:noFill/>
          </a:ln>
        </p:spPr>
        <p:txBody>
          <a:bodyPr spcFirstLastPara="1" wrap="square" lIns="91425" tIns="45700" rIns="91425" bIns="45700" anchor="t" anchorCtr="0">
            <a:spAutoFit/>
          </a:bodyPr>
          <a:lstStyle/>
          <a:p>
            <a:pPr marL="0" marR="0" lvl="0" indent="0" algn="ctr" rtl="0">
              <a:lnSpc>
                <a:spcPct val="169840"/>
              </a:lnSpc>
              <a:spcBef>
                <a:spcPts val="0"/>
              </a:spcBef>
              <a:spcAft>
                <a:spcPts val="0"/>
              </a:spcAft>
              <a:buNone/>
            </a:pPr>
            <a:r>
              <a:rPr lang="ca-ES" sz="2500" b="1">
                <a:solidFill>
                  <a:srgbClr val="619FDE"/>
                </a:solidFill>
                <a:latin typeface="IBM Plex Sans"/>
                <a:ea typeface="IBM Plex Sans"/>
                <a:cs typeface="IBM Plex Sans"/>
                <a:sym typeface="IBM Plex Sans"/>
              </a:rPr>
              <a:t>Per temàtica</a:t>
            </a:r>
            <a:endParaRPr/>
          </a:p>
        </p:txBody>
      </p:sp>
      <p:grpSp>
        <p:nvGrpSpPr>
          <p:cNvPr id="288" name="Google Shape;288;p20"/>
          <p:cNvGrpSpPr/>
          <p:nvPr/>
        </p:nvGrpSpPr>
        <p:grpSpPr>
          <a:xfrm>
            <a:off x="570825" y="1587714"/>
            <a:ext cx="4741585" cy="4487073"/>
            <a:chOff x="7097837" y="2947397"/>
            <a:chExt cx="6396176" cy="6432643"/>
          </a:xfrm>
        </p:grpSpPr>
        <p:sp>
          <p:nvSpPr>
            <p:cNvPr id="289" name="Google Shape;289;p20"/>
            <p:cNvSpPr/>
            <p:nvPr/>
          </p:nvSpPr>
          <p:spPr>
            <a:xfrm>
              <a:off x="7097837" y="2947397"/>
              <a:ext cx="3012835" cy="6432643"/>
            </a:xfrm>
            <a:custGeom>
              <a:avLst/>
              <a:gdLst/>
              <a:ahLst/>
              <a:cxnLst/>
              <a:rect l="l" t="t" r="r" b="b"/>
              <a:pathLst>
                <a:path w="3012835" h="6432643" extrusionOk="0">
                  <a:moveTo>
                    <a:pt x="0" y="0"/>
                  </a:moveTo>
                  <a:lnTo>
                    <a:pt x="3012835" y="0"/>
                  </a:lnTo>
                  <a:lnTo>
                    <a:pt x="3012835" y="6432643"/>
                  </a:lnTo>
                  <a:lnTo>
                    <a:pt x="0" y="6432643"/>
                  </a:lnTo>
                  <a:lnTo>
                    <a:pt x="0" y="0"/>
                  </a:lnTo>
                  <a:close/>
                </a:path>
              </a:pathLst>
            </a:custGeom>
            <a:blipFill rotWithShape="1">
              <a:blip r:embed="rId4">
                <a:alphaModFix/>
              </a:blip>
              <a:stretch>
                <a:fillRect t="-6555" r="-51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20"/>
            <p:cNvSpPr/>
            <p:nvPr/>
          </p:nvSpPr>
          <p:spPr>
            <a:xfrm>
              <a:off x="10384769" y="2947397"/>
              <a:ext cx="3109244" cy="6431487"/>
            </a:xfrm>
            <a:custGeom>
              <a:avLst/>
              <a:gdLst/>
              <a:ahLst/>
              <a:cxnLst/>
              <a:rect l="l" t="t" r="r" b="b"/>
              <a:pathLst>
                <a:path w="3109244" h="6431487" extrusionOk="0">
                  <a:moveTo>
                    <a:pt x="0" y="0"/>
                  </a:moveTo>
                  <a:lnTo>
                    <a:pt x="3109244" y="0"/>
                  </a:lnTo>
                  <a:lnTo>
                    <a:pt x="3109244" y="6431487"/>
                  </a:lnTo>
                  <a:lnTo>
                    <a:pt x="0" y="6431487"/>
                  </a:lnTo>
                  <a:lnTo>
                    <a:pt x="0" y="0"/>
                  </a:lnTo>
                  <a:close/>
                </a:path>
              </a:pathLst>
            </a:custGeom>
            <a:blipFill rotWithShape="1">
              <a:blip r:embed="rId5">
                <a:alphaModFix/>
              </a:blip>
              <a:stretch>
                <a:fillRect t="-7521" r="-276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91" name="Google Shape;291;p20"/>
          <p:cNvGrpSpPr/>
          <p:nvPr/>
        </p:nvGrpSpPr>
        <p:grpSpPr>
          <a:xfrm>
            <a:off x="6096000" y="848139"/>
            <a:ext cx="5758946" cy="5229344"/>
            <a:chOff x="3233123" y="1384297"/>
            <a:chExt cx="5380245" cy="4943616"/>
          </a:xfrm>
        </p:grpSpPr>
        <p:sp>
          <p:nvSpPr>
            <p:cNvPr id="292" name="Google Shape;292;p20"/>
            <p:cNvSpPr/>
            <p:nvPr/>
          </p:nvSpPr>
          <p:spPr>
            <a:xfrm>
              <a:off x="3233123" y="1387244"/>
              <a:ext cx="2563490" cy="4940669"/>
            </a:xfrm>
            <a:custGeom>
              <a:avLst/>
              <a:gdLst/>
              <a:ahLst/>
              <a:cxnLst/>
              <a:rect l="l" t="t" r="r" b="b"/>
              <a:pathLst>
                <a:path w="3170644" h="6269453" extrusionOk="0">
                  <a:moveTo>
                    <a:pt x="0" y="0"/>
                  </a:moveTo>
                  <a:lnTo>
                    <a:pt x="3170644" y="0"/>
                  </a:lnTo>
                  <a:lnTo>
                    <a:pt x="3170644" y="6269454"/>
                  </a:lnTo>
                  <a:lnTo>
                    <a:pt x="0" y="6269454"/>
                  </a:lnTo>
                  <a:lnTo>
                    <a:pt x="0" y="0"/>
                  </a:lnTo>
                  <a:close/>
                </a:path>
              </a:pathLst>
            </a:custGeom>
            <a:blipFill rotWithShape="1">
              <a:blip r:embed="rId6">
                <a:alphaModFix/>
              </a:blip>
              <a:stretch>
                <a:fillRect t="-6527" r="-266" b="-321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20"/>
            <p:cNvSpPr/>
            <p:nvPr/>
          </p:nvSpPr>
          <p:spPr>
            <a:xfrm>
              <a:off x="6070121" y="1384297"/>
              <a:ext cx="2543247" cy="4940669"/>
            </a:xfrm>
            <a:custGeom>
              <a:avLst/>
              <a:gdLst/>
              <a:ahLst/>
              <a:cxnLst/>
              <a:rect l="l" t="t" r="r" b="b"/>
              <a:pathLst>
                <a:path w="3145607" h="6269453" extrusionOk="0">
                  <a:moveTo>
                    <a:pt x="0" y="0"/>
                  </a:moveTo>
                  <a:lnTo>
                    <a:pt x="3145607" y="0"/>
                  </a:lnTo>
                  <a:lnTo>
                    <a:pt x="3145607" y="6269454"/>
                  </a:lnTo>
                  <a:lnTo>
                    <a:pt x="0" y="6269454"/>
                  </a:lnTo>
                  <a:lnTo>
                    <a:pt x="0" y="0"/>
                  </a:lnTo>
                  <a:close/>
                </a:path>
              </a:pathLst>
            </a:custGeom>
            <a:blipFill rotWithShape="1">
              <a:blip r:embed="rId7">
                <a:alphaModFix/>
              </a:blip>
              <a:stretch>
                <a:fillRect t="-6408" b="-217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94" name="Google Shape;294;p20"/>
          <p:cNvSpPr txBox="1"/>
          <p:nvPr/>
        </p:nvSpPr>
        <p:spPr>
          <a:xfrm>
            <a:off x="7496407" y="6130298"/>
            <a:ext cx="2663687" cy="600485"/>
          </a:xfrm>
          <a:prstGeom prst="rect">
            <a:avLst/>
          </a:prstGeom>
          <a:noFill/>
          <a:ln>
            <a:noFill/>
          </a:ln>
        </p:spPr>
        <p:txBody>
          <a:bodyPr spcFirstLastPara="1" wrap="square" lIns="91425" tIns="45700" rIns="91425" bIns="45700" anchor="t" anchorCtr="0">
            <a:spAutoFit/>
          </a:bodyPr>
          <a:lstStyle/>
          <a:p>
            <a:pPr marL="0" marR="0" lvl="0" indent="0" algn="ctr" rtl="0">
              <a:lnSpc>
                <a:spcPct val="169840"/>
              </a:lnSpc>
              <a:spcBef>
                <a:spcPts val="0"/>
              </a:spcBef>
              <a:spcAft>
                <a:spcPts val="0"/>
              </a:spcAft>
              <a:buNone/>
            </a:pPr>
            <a:r>
              <a:rPr lang="ca-ES" sz="2500" b="1">
                <a:solidFill>
                  <a:srgbClr val="619FDE"/>
                </a:solidFill>
                <a:latin typeface="IBM Plex Sans"/>
                <a:ea typeface="IBM Plex Sans"/>
                <a:cs typeface="IBM Plex Sans"/>
                <a:sym typeface="IBM Plex Sans"/>
              </a:rPr>
              <a:t>Per gènere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Shape 298"/>
        <p:cNvGrpSpPr/>
        <p:nvPr/>
      </p:nvGrpSpPr>
      <p:grpSpPr>
        <a:xfrm>
          <a:off x="0" y="0"/>
          <a:ext cx="0" cy="0"/>
          <a:chOff x="0" y="0"/>
          <a:chExt cx="0" cy="0"/>
        </a:xfrm>
      </p:grpSpPr>
      <p:sp>
        <p:nvSpPr>
          <p:cNvPr id="299" name="Google Shape;299;p21"/>
          <p:cNvSpPr txBox="1"/>
          <p:nvPr/>
        </p:nvSpPr>
        <p:spPr>
          <a:xfrm>
            <a:off x="1232452" y="1720840"/>
            <a:ext cx="60960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7200" b="1" i="0" u="none" strike="noStrike" cap="none">
                <a:solidFill>
                  <a:srgbClr val="FFFFFF"/>
                </a:solidFill>
                <a:latin typeface="IBM Plex Sans"/>
                <a:ea typeface="IBM Plex Sans"/>
                <a:cs typeface="IBM Plex Sans"/>
                <a:sym typeface="IBM Plex Sans"/>
              </a:rPr>
              <a:t>Algunes ferramentes interessants</a:t>
            </a:r>
            <a:endParaRPr sz="7200">
              <a:solidFill>
                <a:schemeClr val="dk1"/>
              </a:solidFill>
              <a:latin typeface="IBM Plex Sans"/>
              <a:ea typeface="IBM Plex Sans"/>
              <a:cs typeface="IBM Plex Sans"/>
              <a:sym typeface="IBM Plex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22"/>
          <p:cNvGrpSpPr/>
          <p:nvPr/>
        </p:nvGrpSpPr>
        <p:grpSpPr>
          <a:xfrm>
            <a:off x="922182" y="989563"/>
            <a:ext cx="3489334" cy="4684284"/>
            <a:chOff x="0" y="47625"/>
            <a:chExt cx="5760691" cy="5960779"/>
          </a:xfrm>
        </p:grpSpPr>
        <p:sp>
          <p:nvSpPr>
            <p:cNvPr id="305" name="Google Shape;305;p22"/>
            <p:cNvSpPr txBox="1"/>
            <p:nvPr/>
          </p:nvSpPr>
          <p:spPr>
            <a:xfrm>
              <a:off x="0" y="2531554"/>
              <a:ext cx="5282111" cy="3476850"/>
            </a:xfrm>
            <a:prstGeom prst="rect">
              <a:avLst/>
            </a:prstGeom>
            <a:noFill/>
            <a:ln>
              <a:noFill/>
            </a:ln>
          </p:spPr>
          <p:txBody>
            <a:bodyPr spcFirstLastPara="1" wrap="square" lIns="0" tIns="0" rIns="0" bIns="0" anchor="t" anchorCtr="0">
              <a:spAutoFit/>
            </a:bodyPr>
            <a:lstStyle/>
            <a:p>
              <a:pPr marL="287882" marR="0" lvl="1" indent="-143941"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Varietat de plantilles amb diferents formats.</a:t>
              </a:r>
              <a:endParaRPr/>
            </a:p>
            <a:p>
              <a:pPr marL="287882" marR="0" lvl="1" indent="-143941"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Molt intuïtiva</a:t>
              </a:r>
              <a:endParaRPr/>
            </a:p>
            <a:p>
              <a:pPr marL="287882" marR="0" lvl="1" indent="-143941"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Molts recursos gratuïts: fotos, fonts, icones, elements i composicions.</a:t>
              </a:r>
              <a:endParaRPr/>
            </a:p>
            <a:p>
              <a:pPr marL="287882" marR="0" lvl="1" indent="-143941"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Disponible per a ordinador i mòbils</a:t>
              </a:r>
              <a:endParaRPr sz="1500" b="0" i="0" u="none" strike="noStrike" cap="none">
                <a:solidFill>
                  <a:srgbClr val="000000"/>
                </a:solidFill>
                <a:latin typeface="IBM Plex Sans"/>
                <a:ea typeface="IBM Plex Sans"/>
                <a:cs typeface="IBM Plex Sans"/>
                <a:sym typeface="IBM Plex Sans"/>
              </a:endParaRPr>
            </a:p>
          </p:txBody>
        </p:sp>
        <p:sp>
          <p:nvSpPr>
            <p:cNvPr id="306" name="Google Shape;306;p22"/>
            <p:cNvSpPr txBox="1"/>
            <p:nvPr/>
          </p:nvSpPr>
          <p:spPr>
            <a:xfrm>
              <a:off x="478580" y="1785052"/>
              <a:ext cx="5282111" cy="397278"/>
            </a:xfrm>
            <a:prstGeom prst="rect">
              <a:avLst/>
            </a:prstGeom>
            <a:noFill/>
            <a:ln>
              <a:noFill/>
            </a:ln>
          </p:spPr>
          <p:txBody>
            <a:bodyPr spcFirstLastPara="1" wrap="square" lIns="0" tIns="0" rIns="0" bIns="0" anchor="t" anchorCtr="0">
              <a:spAutoFit/>
            </a:bodyPr>
            <a:lstStyle/>
            <a:p>
              <a:pPr marL="0" marR="0" lvl="0" indent="0" algn="l" rtl="0">
                <a:lnSpc>
                  <a:spcPct val="97600"/>
                </a:lnSpc>
                <a:spcBef>
                  <a:spcPts val="0"/>
                </a:spcBef>
                <a:spcAft>
                  <a:spcPts val="0"/>
                </a:spcAft>
                <a:buNone/>
              </a:pPr>
              <a:r>
                <a:rPr lang="ca-ES" sz="2500" b="1">
                  <a:solidFill>
                    <a:srgbClr val="000000"/>
                  </a:solidFill>
                  <a:latin typeface="IBM Plex Sans"/>
                  <a:ea typeface="IBM Plex Sans"/>
                  <a:cs typeface="IBM Plex Sans"/>
                  <a:sym typeface="IBM Plex Sans"/>
                </a:rPr>
                <a:t>Canva</a:t>
              </a:r>
              <a:endParaRPr/>
            </a:p>
          </p:txBody>
        </p:sp>
        <p:sp>
          <p:nvSpPr>
            <p:cNvPr id="307" name="Google Shape;307;p22"/>
            <p:cNvSpPr txBox="1"/>
            <p:nvPr/>
          </p:nvSpPr>
          <p:spPr>
            <a:xfrm>
              <a:off x="0" y="47625"/>
              <a:ext cx="5282111" cy="850618"/>
            </a:xfrm>
            <a:prstGeom prst="rect">
              <a:avLst/>
            </a:prstGeom>
            <a:noFill/>
            <a:ln>
              <a:noFill/>
            </a:ln>
          </p:spPr>
          <p:txBody>
            <a:bodyPr spcFirstLastPara="1" wrap="square" lIns="0" tIns="0" rIns="0" bIns="0" anchor="t" anchorCtr="0">
              <a:spAutoFit/>
            </a:bodyPr>
            <a:lstStyle/>
            <a:p>
              <a:pPr marL="0" marR="0" lvl="0" indent="0" algn="l" rtl="0">
                <a:lnSpc>
                  <a:spcPct val="336166"/>
                </a:lnSpc>
                <a:spcBef>
                  <a:spcPts val="0"/>
                </a:spcBef>
                <a:spcAft>
                  <a:spcPts val="0"/>
                </a:spcAft>
                <a:buNone/>
              </a:pPr>
              <a:endParaRPr sz="1200">
                <a:solidFill>
                  <a:schemeClr val="dk1"/>
                </a:solidFill>
                <a:latin typeface="Calibri"/>
                <a:ea typeface="Calibri"/>
                <a:cs typeface="Calibri"/>
                <a:sym typeface="Calibri"/>
              </a:endParaRPr>
            </a:p>
          </p:txBody>
        </p:sp>
      </p:grpSp>
      <p:sp>
        <p:nvSpPr>
          <p:cNvPr id="308" name="Google Shape;308;p22">
            <a:hlinkClick r:id="rId3"/>
          </p:cNvPr>
          <p:cNvSpPr/>
          <p:nvPr/>
        </p:nvSpPr>
        <p:spPr>
          <a:xfrm>
            <a:off x="1823555" y="794562"/>
            <a:ext cx="1063088" cy="1063088"/>
          </a:xfrm>
          <a:custGeom>
            <a:avLst/>
            <a:gdLst/>
            <a:ahLst/>
            <a:cxnLst/>
            <a:rect l="l" t="t" r="r" b="b"/>
            <a:pathLst>
              <a:path w="1594632" h="1594632" extrusionOk="0">
                <a:moveTo>
                  <a:pt x="0" y="0"/>
                </a:moveTo>
                <a:lnTo>
                  <a:pt x="1594632" y="0"/>
                </a:lnTo>
                <a:lnTo>
                  <a:pt x="1594632" y="1594632"/>
                </a:lnTo>
                <a:lnTo>
                  <a:pt x="0" y="159463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9" name="Google Shape;309;p22"/>
          <p:cNvSpPr/>
          <p:nvPr/>
        </p:nvSpPr>
        <p:spPr>
          <a:xfrm>
            <a:off x="5356623" y="586729"/>
            <a:ext cx="1478754" cy="1478754"/>
          </a:xfrm>
          <a:custGeom>
            <a:avLst/>
            <a:gdLst/>
            <a:ahLst/>
            <a:cxnLst/>
            <a:rect l="l" t="t" r="r" b="b"/>
            <a:pathLst>
              <a:path w="2218131" h="2218131" extrusionOk="0">
                <a:moveTo>
                  <a:pt x="0" y="0"/>
                </a:moveTo>
                <a:lnTo>
                  <a:pt x="2218131" y="0"/>
                </a:lnTo>
                <a:lnTo>
                  <a:pt x="2218131" y="2218132"/>
                </a:lnTo>
                <a:lnTo>
                  <a:pt x="0" y="221813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0" name="Google Shape;310;p22"/>
          <p:cNvSpPr/>
          <p:nvPr/>
        </p:nvSpPr>
        <p:spPr>
          <a:xfrm>
            <a:off x="9540585" y="782269"/>
            <a:ext cx="1061483" cy="1083045"/>
          </a:xfrm>
          <a:custGeom>
            <a:avLst/>
            <a:gdLst/>
            <a:ahLst/>
            <a:cxnLst/>
            <a:rect l="l" t="t" r="r" b="b"/>
            <a:pathLst>
              <a:path w="1346223" h="1346223" extrusionOk="0">
                <a:moveTo>
                  <a:pt x="0" y="0"/>
                </a:moveTo>
                <a:lnTo>
                  <a:pt x="1346223" y="0"/>
                </a:lnTo>
                <a:lnTo>
                  <a:pt x="1346223" y="1346223"/>
                </a:lnTo>
                <a:lnTo>
                  <a:pt x="0" y="134622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11" name="Google Shape;311;p22"/>
          <p:cNvGrpSpPr/>
          <p:nvPr/>
        </p:nvGrpSpPr>
        <p:grpSpPr>
          <a:xfrm>
            <a:off x="4496274" y="1108832"/>
            <a:ext cx="3402313" cy="4344023"/>
            <a:chOff x="0" y="47625"/>
            <a:chExt cx="5617025" cy="5527794"/>
          </a:xfrm>
        </p:grpSpPr>
        <p:sp>
          <p:nvSpPr>
            <p:cNvPr id="312" name="Google Shape;312;p22"/>
            <p:cNvSpPr txBox="1"/>
            <p:nvPr/>
          </p:nvSpPr>
          <p:spPr>
            <a:xfrm>
              <a:off x="0" y="2539172"/>
              <a:ext cx="5282111" cy="3036247"/>
            </a:xfrm>
            <a:prstGeom prst="rect">
              <a:avLst/>
            </a:prstGeom>
            <a:noFill/>
            <a:ln>
              <a:noFill/>
            </a:ln>
          </p:spPr>
          <p:txBody>
            <a:bodyPr spcFirstLastPara="1" wrap="square" lIns="0" tIns="0" rIns="0" bIns="0" anchor="t" anchorCtr="0">
              <a:spAutoFit/>
            </a:bodyPr>
            <a:lstStyle/>
            <a:p>
              <a:pPr marL="287882" marR="0" lvl="1" indent="-143941" algn="l" rtl="0">
                <a:lnSpc>
                  <a:spcPct val="150000"/>
                </a:lnSpc>
                <a:spcBef>
                  <a:spcPts val="0"/>
                </a:spcBef>
                <a:spcAft>
                  <a:spcPts val="0"/>
                </a:spcAft>
                <a:buClr>
                  <a:srgbClr val="000000"/>
                </a:buClr>
                <a:buSzPts val="1500"/>
                <a:buFont typeface="Arial"/>
                <a:buChar char="•"/>
              </a:pPr>
              <a:r>
                <a:rPr lang="ca-ES" sz="1500" b="0" i="0" u="none" strike="noStrike" cap="none">
                  <a:solidFill>
                    <a:srgbClr val="000000"/>
                  </a:solidFill>
                  <a:latin typeface="IBM Plex Sans"/>
                  <a:ea typeface="IBM Plex Sans"/>
                  <a:cs typeface="IBM Plex Sans"/>
                  <a:sym typeface="IBM Plex Sans"/>
                </a:rPr>
                <a:t>Interfície molt senzilla</a:t>
              </a:r>
              <a:endParaRPr/>
            </a:p>
            <a:p>
              <a:pPr marL="287882" marR="0" lvl="1" indent="-143941" algn="l" rtl="0">
                <a:lnSpc>
                  <a:spcPct val="150000"/>
                </a:lnSpc>
                <a:spcBef>
                  <a:spcPts val="0"/>
                </a:spcBef>
                <a:spcAft>
                  <a:spcPts val="0"/>
                </a:spcAft>
                <a:buClr>
                  <a:srgbClr val="000000"/>
                </a:buClr>
                <a:buSzPts val="1500"/>
                <a:buFont typeface="Arial"/>
                <a:buChar char="•"/>
              </a:pPr>
              <a:r>
                <a:rPr lang="ca-ES" sz="1500" b="0" i="0" u="none" strike="noStrike" cap="none">
                  <a:solidFill>
                    <a:srgbClr val="000000"/>
                  </a:solidFill>
                  <a:latin typeface="IBM Plex Sans"/>
                  <a:ea typeface="IBM Plex Sans"/>
                  <a:cs typeface="IBM Plex Sans"/>
                  <a:sym typeface="IBM Plex Sans"/>
                </a:rPr>
                <a:t>Plantilles editables que s’ajusten a la grandària de les històries, les fotos o vídeos de manera automàtica.</a:t>
              </a:r>
              <a:endParaRPr/>
            </a:p>
            <a:p>
              <a:pPr marL="287882" marR="0" lvl="1" indent="-143941" algn="l" rtl="0">
                <a:lnSpc>
                  <a:spcPct val="150000"/>
                </a:lnSpc>
                <a:spcBef>
                  <a:spcPts val="0"/>
                </a:spcBef>
                <a:spcAft>
                  <a:spcPts val="0"/>
                </a:spcAft>
                <a:buClr>
                  <a:srgbClr val="000000"/>
                </a:buClr>
                <a:buSzPts val="1500"/>
                <a:buFont typeface="Arial"/>
                <a:buChar char="•"/>
              </a:pPr>
              <a:r>
                <a:rPr lang="ca-ES" sz="1500" b="0" i="0" u="none" strike="noStrike" cap="none">
                  <a:solidFill>
                    <a:srgbClr val="000000"/>
                  </a:solidFill>
                  <a:latin typeface="IBM Plex Sans"/>
                  <a:ea typeface="IBM Plex Sans"/>
                  <a:cs typeface="IBM Plex Sans"/>
                  <a:sym typeface="IBM Plex Sans"/>
                </a:rPr>
                <a:t>“Story mode”</a:t>
              </a:r>
              <a:endParaRPr/>
            </a:p>
            <a:p>
              <a:pPr marL="287882" marR="0" lvl="1" indent="-143941" algn="l" rtl="0">
                <a:lnSpc>
                  <a:spcPct val="150000"/>
                </a:lnSpc>
                <a:spcBef>
                  <a:spcPts val="0"/>
                </a:spcBef>
                <a:spcAft>
                  <a:spcPts val="0"/>
                </a:spcAft>
                <a:buClr>
                  <a:srgbClr val="000000"/>
                </a:buClr>
                <a:buSzPts val="1500"/>
                <a:buFont typeface="Arial"/>
                <a:buChar char="•"/>
              </a:pPr>
              <a:r>
                <a:rPr lang="ca-ES" sz="1500" b="0" i="0" u="none" strike="noStrike" cap="none">
                  <a:solidFill>
                    <a:srgbClr val="000000"/>
                  </a:solidFill>
                  <a:latin typeface="IBM Plex Sans"/>
                  <a:ea typeface="IBM Plex Sans"/>
                  <a:cs typeface="IBM Plex Sans"/>
                  <a:sym typeface="IBM Plex Sans"/>
                </a:rPr>
                <a:t>Disponible per a iOS i Android</a:t>
              </a:r>
              <a:endParaRPr sz="1500" b="0" i="0" u="none" strike="noStrike" cap="none">
                <a:solidFill>
                  <a:srgbClr val="000000"/>
                </a:solidFill>
                <a:latin typeface="IBM Plex Sans"/>
                <a:ea typeface="IBM Plex Sans"/>
                <a:cs typeface="IBM Plex Sans"/>
                <a:sym typeface="IBM Plex Sans"/>
              </a:endParaRPr>
            </a:p>
          </p:txBody>
        </p:sp>
        <p:sp>
          <p:nvSpPr>
            <p:cNvPr id="313" name="Google Shape;313;p22"/>
            <p:cNvSpPr txBox="1"/>
            <p:nvPr/>
          </p:nvSpPr>
          <p:spPr>
            <a:xfrm>
              <a:off x="334914" y="1633282"/>
              <a:ext cx="5282111" cy="424285"/>
            </a:xfrm>
            <a:prstGeom prst="rect">
              <a:avLst/>
            </a:prstGeom>
            <a:noFill/>
            <a:ln>
              <a:noFill/>
            </a:ln>
          </p:spPr>
          <p:txBody>
            <a:bodyPr spcFirstLastPara="1" wrap="square" lIns="0" tIns="0" rIns="0" bIns="0" anchor="t" anchorCtr="0">
              <a:spAutoFit/>
            </a:bodyPr>
            <a:lstStyle/>
            <a:p>
              <a:pPr marL="0" marR="0" lvl="0" indent="0" algn="l" rtl="0">
                <a:lnSpc>
                  <a:spcPct val="102400"/>
                </a:lnSpc>
                <a:spcBef>
                  <a:spcPts val="0"/>
                </a:spcBef>
                <a:spcAft>
                  <a:spcPts val="0"/>
                </a:spcAft>
                <a:buNone/>
              </a:pPr>
              <a:r>
                <a:rPr lang="ca-ES" sz="2500" b="1">
                  <a:solidFill>
                    <a:srgbClr val="000000"/>
                  </a:solidFill>
                  <a:latin typeface="IBM Plex Sans"/>
                  <a:ea typeface="IBM Plex Sans"/>
                  <a:cs typeface="IBM Plex Sans"/>
                  <a:sym typeface="IBM Plex Sans"/>
                </a:rPr>
                <a:t>Unfold</a:t>
              </a:r>
              <a:endParaRPr/>
            </a:p>
          </p:txBody>
        </p:sp>
        <p:sp>
          <p:nvSpPr>
            <p:cNvPr id="314" name="Google Shape;314;p22"/>
            <p:cNvSpPr txBox="1"/>
            <p:nvPr/>
          </p:nvSpPr>
          <p:spPr>
            <a:xfrm>
              <a:off x="0" y="47625"/>
              <a:ext cx="5282111" cy="850618"/>
            </a:xfrm>
            <a:prstGeom prst="rect">
              <a:avLst/>
            </a:prstGeom>
            <a:noFill/>
            <a:ln>
              <a:noFill/>
            </a:ln>
          </p:spPr>
          <p:txBody>
            <a:bodyPr spcFirstLastPara="1" wrap="square" lIns="0" tIns="0" rIns="0" bIns="0" anchor="t" anchorCtr="0">
              <a:spAutoFit/>
            </a:bodyPr>
            <a:lstStyle/>
            <a:p>
              <a:pPr marL="0" marR="0" lvl="0" indent="0" algn="l" rtl="0">
                <a:lnSpc>
                  <a:spcPct val="336166"/>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15" name="Google Shape;315;p22"/>
          <p:cNvGrpSpPr/>
          <p:nvPr/>
        </p:nvGrpSpPr>
        <p:grpSpPr>
          <a:xfrm>
            <a:off x="8186208" y="1010244"/>
            <a:ext cx="4005792" cy="3699433"/>
            <a:chOff x="0" y="47625"/>
            <a:chExt cx="6613332" cy="4707548"/>
          </a:xfrm>
        </p:grpSpPr>
        <p:sp>
          <p:nvSpPr>
            <p:cNvPr id="316" name="Google Shape;316;p22"/>
            <p:cNvSpPr txBox="1"/>
            <p:nvPr/>
          </p:nvSpPr>
          <p:spPr>
            <a:xfrm>
              <a:off x="0" y="2600133"/>
              <a:ext cx="6224446" cy="2155040"/>
            </a:xfrm>
            <a:prstGeom prst="rect">
              <a:avLst/>
            </a:prstGeom>
            <a:noFill/>
            <a:ln>
              <a:noFill/>
            </a:ln>
          </p:spPr>
          <p:txBody>
            <a:bodyPr spcFirstLastPara="1" wrap="square" lIns="0" tIns="0" rIns="0" bIns="0" anchor="t" anchorCtr="0">
              <a:spAutoFit/>
            </a:bodyPr>
            <a:lstStyle/>
            <a:p>
              <a:pPr marL="295077" marR="0" lvl="1" indent="-147539"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Interessant per a històries animades.</a:t>
              </a:r>
              <a:endParaRPr/>
            </a:p>
            <a:p>
              <a:pPr marL="295077" marR="0" lvl="1" indent="-147539"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Centenars de plantilles animades.</a:t>
              </a:r>
              <a:endParaRPr/>
            </a:p>
            <a:p>
              <a:pPr marL="295077" marR="0" lvl="1" indent="-147539"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Afegir efectes, títols, animacions o modificar la velocitat de reproducció.</a:t>
              </a:r>
              <a:endParaRPr/>
            </a:p>
            <a:p>
              <a:pPr marL="295077" marR="0" lvl="1" indent="-147539" algn="l" rtl="0">
                <a:lnSpc>
                  <a:spcPct val="150000"/>
                </a:lnSpc>
                <a:spcBef>
                  <a:spcPts val="0"/>
                </a:spcBef>
                <a:spcAft>
                  <a:spcPts val="0"/>
                </a:spcAft>
                <a:buClr>
                  <a:srgbClr val="333333"/>
                </a:buClr>
                <a:buSzPts val="1500"/>
                <a:buFont typeface="Arial"/>
                <a:buChar char="•"/>
              </a:pPr>
              <a:r>
                <a:rPr lang="ca-ES" sz="1500" b="0" i="0" u="none" strike="noStrike" cap="none">
                  <a:solidFill>
                    <a:srgbClr val="333333"/>
                  </a:solidFill>
                  <a:latin typeface="IBM Plex Sans"/>
                  <a:ea typeface="IBM Plex Sans"/>
                  <a:cs typeface="IBM Plex Sans"/>
                  <a:sym typeface="IBM Plex Sans"/>
                </a:rPr>
                <a:t>iOS</a:t>
              </a:r>
              <a:endParaRPr sz="1500" b="0" i="0" u="none" strike="noStrike" cap="none">
                <a:solidFill>
                  <a:srgbClr val="000000"/>
                </a:solidFill>
                <a:latin typeface="IBM Plex Sans"/>
                <a:ea typeface="IBM Plex Sans"/>
                <a:cs typeface="IBM Plex Sans"/>
                <a:sym typeface="IBM Plex Sans"/>
              </a:endParaRPr>
            </a:p>
          </p:txBody>
        </p:sp>
        <p:sp>
          <p:nvSpPr>
            <p:cNvPr id="317" name="Google Shape;317;p22"/>
            <p:cNvSpPr txBox="1"/>
            <p:nvPr/>
          </p:nvSpPr>
          <p:spPr>
            <a:xfrm>
              <a:off x="388886" y="1731727"/>
              <a:ext cx="6224446" cy="424285"/>
            </a:xfrm>
            <a:prstGeom prst="rect">
              <a:avLst/>
            </a:prstGeom>
            <a:noFill/>
            <a:ln>
              <a:noFill/>
            </a:ln>
          </p:spPr>
          <p:txBody>
            <a:bodyPr spcFirstLastPara="1" wrap="square" lIns="0" tIns="0" rIns="0" bIns="0" anchor="t" anchorCtr="0">
              <a:spAutoFit/>
            </a:bodyPr>
            <a:lstStyle/>
            <a:p>
              <a:pPr marL="0" marR="0" lvl="0" indent="0" algn="l" rtl="0">
                <a:lnSpc>
                  <a:spcPct val="102400"/>
                </a:lnSpc>
                <a:spcBef>
                  <a:spcPts val="0"/>
                </a:spcBef>
                <a:spcAft>
                  <a:spcPts val="0"/>
                </a:spcAft>
                <a:buNone/>
              </a:pPr>
              <a:r>
                <a:rPr lang="ca-ES" sz="2500" b="1">
                  <a:solidFill>
                    <a:srgbClr val="000000"/>
                  </a:solidFill>
                  <a:latin typeface="IBM Plex Sans"/>
                  <a:ea typeface="IBM Plex Sans"/>
                  <a:cs typeface="IBM Plex Sans"/>
                  <a:sym typeface="IBM Plex Sans"/>
                </a:rPr>
                <a:t>Mojo</a:t>
              </a:r>
              <a:endParaRPr/>
            </a:p>
          </p:txBody>
        </p:sp>
        <p:sp>
          <p:nvSpPr>
            <p:cNvPr id="318" name="Google Shape;318;p22"/>
            <p:cNvSpPr txBox="1"/>
            <p:nvPr/>
          </p:nvSpPr>
          <p:spPr>
            <a:xfrm>
              <a:off x="0" y="47625"/>
              <a:ext cx="6224446" cy="850618"/>
            </a:xfrm>
            <a:prstGeom prst="rect">
              <a:avLst/>
            </a:prstGeom>
            <a:noFill/>
            <a:ln>
              <a:noFill/>
            </a:ln>
          </p:spPr>
          <p:txBody>
            <a:bodyPr spcFirstLastPara="1" wrap="square" lIns="0" tIns="0" rIns="0" bIns="0" anchor="t" anchorCtr="0">
              <a:spAutoFit/>
            </a:bodyPr>
            <a:lstStyle/>
            <a:p>
              <a:pPr marL="0" marR="0" lvl="0" indent="0" algn="l" rtl="0">
                <a:lnSpc>
                  <a:spcPct val="336166"/>
                </a:lnSpc>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txBox="1">
            <a:spLocks noGrp="1"/>
          </p:cNvSpPr>
          <p:nvPr>
            <p:ph type="body" idx="1"/>
          </p:nvPr>
        </p:nvSpPr>
        <p:spPr>
          <a:xfrm>
            <a:off x="1163638" y="2786784"/>
            <a:ext cx="9972675" cy="12844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ca-ES"/>
              <a:t>Silvia Marcos García i Laura Alonso Muñoz</a:t>
            </a:r>
            <a:endParaRPr/>
          </a:p>
          <a:p>
            <a:pPr marL="0" lvl="0" indent="0" algn="ctr" rtl="0">
              <a:lnSpc>
                <a:spcPct val="90000"/>
              </a:lnSpc>
              <a:spcBef>
                <a:spcPts val="1000"/>
              </a:spcBef>
              <a:spcAft>
                <a:spcPts val="0"/>
              </a:spcAft>
              <a:buClr>
                <a:schemeClr val="lt1"/>
              </a:buClr>
              <a:buSzPts val="3200"/>
              <a:buNone/>
            </a:pPr>
            <a:r>
              <a:rPr lang="ca-ES"/>
              <a:t>smarcos@uji.es– lalonso@uji.es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p:nvPr/>
        </p:nvSpPr>
        <p:spPr>
          <a:xfrm>
            <a:off x="0" y="0"/>
            <a:ext cx="12192000" cy="6950764"/>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10" r="-11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5" name="Google Shape;85;p3"/>
          <p:cNvGrpSpPr/>
          <p:nvPr/>
        </p:nvGrpSpPr>
        <p:grpSpPr>
          <a:xfrm>
            <a:off x="2236423" y="2665384"/>
            <a:ext cx="1907485" cy="3876626"/>
            <a:chOff x="0" y="0"/>
            <a:chExt cx="5000993" cy="10163632"/>
          </a:xfrm>
        </p:grpSpPr>
        <p:sp>
          <p:nvSpPr>
            <p:cNvPr id="86" name="Google Shape;86;p3"/>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4">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3"/>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5">
                <a:alphaModFix/>
              </a:blip>
              <a:stretch>
                <a:fillRect r="-201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8" name="Google Shape;88;p3"/>
          <p:cNvGrpSpPr/>
          <p:nvPr/>
        </p:nvGrpSpPr>
        <p:grpSpPr>
          <a:xfrm>
            <a:off x="8168016" y="2811577"/>
            <a:ext cx="1907485" cy="3876626"/>
            <a:chOff x="0" y="0"/>
            <a:chExt cx="5000993" cy="10163632"/>
          </a:xfrm>
        </p:grpSpPr>
        <p:sp>
          <p:nvSpPr>
            <p:cNvPr id="89" name="Google Shape;89;p3"/>
            <p:cNvSpPr/>
            <p:nvPr/>
          </p:nvSpPr>
          <p:spPr>
            <a:xfrm>
              <a:off x="0" y="0"/>
              <a:ext cx="5000993" cy="10163632"/>
            </a:xfrm>
            <a:custGeom>
              <a:avLst/>
              <a:gdLst/>
              <a:ahLst/>
              <a:cxnLst/>
              <a:rect l="l" t="t" r="r" b="b"/>
              <a:pathLst>
                <a:path w="5000993" h="10163632" extrusionOk="0">
                  <a:moveTo>
                    <a:pt x="0" y="0"/>
                  </a:moveTo>
                  <a:lnTo>
                    <a:pt x="5000993" y="0"/>
                  </a:lnTo>
                  <a:lnTo>
                    <a:pt x="5000993" y="10163632"/>
                  </a:lnTo>
                  <a:lnTo>
                    <a:pt x="0" y="10163632"/>
                  </a:lnTo>
                  <a:close/>
                </a:path>
              </a:pathLst>
            </a:custGeom>
            <a:blipFill rotWithShape="1">
              <a:blip r:embed="rId4">
                <a:alphaModFix/>
              </a:blip>
              <a:stretch>
                <a:fillRect l="-43" r="-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3"/>
            <p:cNvSpPr/>
            <p:nvPr/>
          </p:nvSpPr>
          <p:spPr>
            <a:xfrm>
              <a:off x="338760" y="288798"/>
              <a:ext cx="4330776" cy="9398000"/>
            </a:xfrm>
            <a:custGeom>
              <a:avLst/>
              <a:gdLst/>
              <a:ahLst/>
              <a:cxnLst/>
              <a:rect l="l" t="t" r="r" b="b"/>
              <a:pathLst>
                <a:path w="4330776" h="9398000" extrusionOk="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rotWithShape="1">
              <a:blip r:embed="rId6">
                <a:alphaModFix/>
              </a:blip>
              <a:stretch>
                <a:fillRect l="-10895" r="-108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1" name="Google Shape;91;p3"/>
          <p:cNvGrpSpPr/>
          <p:nvPr/>
        </p:nvGrpSpPr>
        <p:grpSpPr>
          <a:xfrm>
            <a:off x="1325196" y="606589"/>
            <a:ext cx="3730039" cy="1842783"/>
            <a:chOff x="0" y="0"/>
            <a:chExt cx="7460077" cy="3685566"/>
          </a:xfrm>
        </p:grpSpPr>
        <p:sp>
          <p:nvSpPr>
            <p:cNvPr id="92" name="Google Shape;92;p3"/>
            <p:cNvSpPr txBox="1"/>
            <p:nvPr/>
          </p:nvSpPr>
          <p:spPr>
            <a:xfrm>
              <a:off x="0" y="2284414"/>
              <a:ext cx="7460077" cy="1401152"/>
            </a:xfrm>
            <a:prstGeom prst="rect">
              <a:avLst/>
            </a:prstGeom>
            <a:noFill/>
            <a:ln>
              <a:noFill/>
            </a:ln>
          </p:spPr>
          <p:txBody>
            <a:bodyPr spcFirstLastPara="1" wrap="square" lIns="0" tIns="0" rIns="0" bIns="0" anchor="t" anchorCtr="0">
              <a:spAutoFit/>
            </a:bodyPr>
            <a:lstStyle/>
            <a:p>
              <a:pPr marL="0" marR="0" lvl="0" indent="0" algn="ctr" rtl="0">
                <a:lnSpc>
                  <a:spcPct val="130004"/>
                </a:lnSpc>
                <a:spcBef>
                  <a:spcPts val="0"/>
                </a:spcBef>
                <a:spcAft>
                  <a:spcPts val="0"/>
                </a:spcAft>
                <a:buNone/>
              </a:pPr>
              <a:r>
                <a:rPr lang="ca-ES" sz="2133">
                  <a:solidFill>
                    <a:srgbClr val="F4F6FC"/>
                  </a:solidFill>
                  <a:latin typeface="IBM Plex Sans"/>
                  <a:ea typeface="IBM Plex Sans"/>
                  <a:cs typeface="IBM Plex Sans"/>
                  <a:sym typeface="IBM Plex Sans"/>
                </a:rPr>
                <a:t>Cobertura informativa diària/setmanal</a:t>
              </a:r>
              <a:endParaRPr/>
            </a:p>
          </p:txBody>
        </p:sp>
        <p:sp>
          <p:nvSpPr>
            <p:cNvPr id="93" name="Google Shape;93;p3"/>
            <p:cNvSpPr txBox="1"/>
            <p:nvPr/>
          </p:nvSpPr>
          <p:spPr>
            <a:xfrm>
              <a:off x="0" y="0"/>
              <a:ext cx="7460077" cy="1196994"/>
            </a:xfrm>
            <a:prstGeom prst="rect">
              <a:avLst/>
            </a:prstGeom>
            <a:noFill/>
            <a:ln>
              <a:noFill/>
            </a:ln>
          </p:spPr>
          <p:txBody>
            <a:bodyPr spcFirstLastPara="1" wrap="square" lIns="0" tIns="0" rIns="0" bIns="0" anchor="t" anchorCtr="0">
              <a:spAutoFit/>
            </a:bodyPr>
            <a:lstStyle/>
            <a:p>
              <a:pPr marL="0" marR="0" lvl="0" indent="0" algn="ctr" rtl="0">
                <a:lnSpc>
                  <a:spcPct val="480000"/>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94" name="Google Shape;94;p3"/>
          <p:cNvGrpSpPr/>
          <p:nvPr/>
        </p:nvGrpSpPr>
        <p:grpSpPr>
          <a:xfrm>
            <a:off x="7256789" y="482678"/>
            <a:ext cx="3730039" cy="1841989"/>
            <a:chOff x="0" y="0"/>
            <a:chExt cx="7460077" cy="3683978"/>
          </a:xfrm>
        </p:grpSpPr>
        <p:sp>
          <p:nvSpPr>
            <p:cNvPr id="95" name="Google Shape;95;p3"/>
            <p:cNvSpPr txBox="1"/>
            <p:nvPr/>
          </p:nvSpPr>
          <p:spPr>
            <a:xfrm>
              <a:off x="0" y="2282826"/>
              <a:ext cx="7460077" cy="1401152"/>
            </a:xfrm>
            <a:prstGeom prst="rect">
              <a:avLst/>
            </a:prstGeom>
            <a:noFill/>
            <a:ln>
              <a:noFill/>
            </a:ln>
          </p:spPr>
          <p:txBody>
            <a:bodyPr spcFirstLastPara="1" wrap="square" lIns="0" tIns="0" rIns="0" bIns="0" anchor="t" anchorCtr="0">
              <a:spAutoFit/>
            </a:bodyPr>
            <a:lstStyle/>
            <a:p>
              <a:pPr marL="0" marR="0" lvl="0" indent="0" algn="ctr" rtl="0">
                <a:lnSpc>
                  <a:spcPct val="130004"/>
                </a:lnSpc>
                <a:spcBef>
                  <a:spcPts val="0"/>
                </a:spcBef>
                <a:spcAft>
                  <a:spcPts val="0"/>
                </a:spcAft>
                <a:buNone/>
              </a:pPr>
              <a:r>
                <a:rPr lang="ca-ES" sz="2133">
                  <a:solidFill>
                    <a:srgbClr val="F4F6FC"/>
                  </a:solidFill>
                  <a:latin typeface="IBM Plex Sans"/>
                  <a:ea typeface="IBM Plex Sans"/>
                  <a:cs typeface="IBM Plex Sans"/>
                  <a:sym typeface="IBM Plex Sans"/>
                </a:rPr>
                <a:t>Cobertura d’un acte o esdeveniment concret</a:t>
              </a:r>
              <a:endParaRPr/>
            </a:p>
          </p:txBody>
        </p:sp>
        <p:sp>
          <p:nvSpPr>
            <p:cNvPr id="96" name="Google Shape;96;p3"/>
            <p:cNvSpPr txBox="1"/>
            <p:nvPr/>
          </p:nvSpPr>
          <p:spPr>
            <a:xfrm>
              <a:off x="0" y="0"/>
              <a:ext cx="7460077" cy="1196994"/>
            </a:xfrm>
            <a:prstGeom prst="rect">
              <a:avLst/>
            </a:prstGeom>
            <a:noFill/>
            <a:ln>
              <a:noFill/>
            </a:ln>
          </p:spPr>
          <p:txBody>
            <a:bodyPr spcFirstLastPara="1" wrap="square" lIns="0" tIns="0" rIns="0" bIns="0" anchor="t" anchorCtr="0">
              <a:spAutoFit/>
            </a:bodyPr>
            <a:lstStyle/>
            <a:p>
              <a:pPr marL="0" marR="0" lvl="0" indent="0" algn="ctr" rtl="0">
                <a:lnSpc>
                  <a:spcPct val="480000"/>
                </a:lnSpc>
                <a:spcBef>
                  <a:spcPts val="0"/>
                </a:spcBef>
                <a:spcAft>
                  <a:spcPts val="0"/>
                </a:spcAft>
                <a:buNone/>
              </a:pPr>
              <a:endParaRPr sz="1200">
                <a:solidFill>
                  <a:schemeClr val="dk1"/>
                </a:solidFill>
                <a:latin typeface="Calibri"/>
                <a:ea typeface="Calibri"/>
                <a:cs typeface="Calibri"/>
                <a:sym typeface="Calibri"/>
              </a:endParaRPr>
            </a:p>
          </p:txBody>
        </p:sp>
      </p:grpSp>
      <p:sp>
        <p:nvSpPr>
          <p:cNvPr id="97" name="Google Shape;97;p3"/>
          <p:cNvSpPr/>
          <p:nvPr/>
        </p:nvSpPr>
        <p:spPr>
          <a:xfrm>
            <a:off x="5899497" y="0"/>
            <a:ext cx="6557546" cy="7061200"/>
          </a:xfrm>
          <a:prstGeom prst="rect">
            <a:avLst/>
          </a:prstGeom>
          <a:solidFill>
            <a:srgbClr val="F4F6FC">
              <a:alpha val="2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3"/>
          <p:cNvSpPr txBox="1">
            <a:spLocks noGrp="1"/>
          </p:cNvSpPr>
          <p:nvPr>
            <p:ph type="body" idx="1"/>
          </p:nvPr>
        </p:nvSpPr>
        <p:spPr>
          <a:xfrm>
            <a:off x="1051074" y="55897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ca-ES"/>
              <a:t>DOS APLICACIONS RELLEVANTS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p:nvPr/>
        </p:nvSpPr>
        <p:spPr>
          <a:xfrm>
            <a:off x="6400802" y="1641402"/>
            <a:ext cx="4826000" cy="1787598"/>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a:solidFill>
                  <a:schemeClr val="dk1"/>
                </a:solidFill>
                <a:latin typeface="IBM Plex Sans"/>
                <a:ea typeface="IBM Plex Sans"/>
                <a:cs typeface="IBM Plex Sans"/>
                <a:sym typeface="IBM Plex Sans"/>
              </a:rPr>
              <a:t>El funcionalisme es basa en la idea que tots els elements que formen part d’un disseny gràfic han de tindre sentit i han de tenir un valor assignat, per molt insignificant que siga, per a poder aportar a nivell general.</a:t>
            </a:r>
            <a:endParaRPr/>
          </a:p>
        </p:txBody>
      </p:sp>
      <p:sp>
        <p:nvSpPr>
          <p:cNvPr id="104" name="Google Shape;104;p4"/>
          <p:cNvSpPr/>
          <p:nvPr/>
        </p:nvSpPr>
        <p:spPr>
          <a:xfrm>
            <a:off x="0" y="0"/>
            <a:ext cx="5791200"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 name="Google Shape;105;p4"/>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06" name="Google Shape;106;p4"/>
          <p:cNvGrpSpPr/>
          <p:nvPr/>
        </p:nvGrpSpPr>
        <p:grpSpPr>
          <a:xfrm>
            <a:off x="619645" y="638565"/>
            <a:ext cx="4787242" cy="6942670"/>
            <a:chOff x="0" y="-1226431"/>
            <a:chExt cx="9574484" cy="13885341"/>
          </a:xfrm>
        </p:grpSpPr>
        <p:sp>
          <p:nvSpPr>
            <p:cNvPr id="107" name="Google Shape;107;p4"/>
            <p:cNvSpPr txBox="1"/>
            <p:nvPr/>
          </p:nvSpPr>
          <p:spPr>
            <a:xfrm>
              <a:off x="91314" y="-1226431"/>
              <a:ext cx="9483170" cy="13885341"/>
            </a:xfrm>
            <a:prstGeom prst="rect">
              <a:avLst/>
            </a:prstGeom>
            <a:noFill/>
            <a:ln>
              <a:noFill/>
            </a:ln>
          </p:spPr>
          <p:txBody>
            <a:bodyPr spcFirstLastPara="1" wrap="square" lIns="0" tIns="0" rIns="0" bIns="0" anchor="t" anchorCtr="0">
              <a:spAutoFit/>
            </a:bodyPr>
            <a:lstStyle/>
            <a:p>
              <a:pPr marL="0" marR="0" lvl="0" indent="0" algn="l" rtl="0">
                <a:lnSpc>
                  <a:spcPct val="136000"/>
                </a:lnSpc>
                <a:spcBef>
                  <a:spcPts val="0"/>
                </a:spcBef>
                <a:spcAft>
                  <a:spcPts val="0"/>
                </a:spcAft>
                <a:buNone/>
              </a:pPr>
              <a:r>
                <a:rPr lang="ca-ES" sz="5000" b="1">
                  <a:solidFill>
                    <a:srgbClr val="003864"/>
                  </a:solidFill>
                  <a:latin typeface="IBM Plex Sans"/>
                  <a:ea typeface="IBM Plex Sans"/>
                  <a:cs typeface="IBM Plex Sans"/>
                  <a:sym typeface="IBM Plex Sans"/>
                </a:rPr>
                <a:t>Importància del disseny :</a:t>
              </a:r>
              <a:endParaRPr/>
            </a:p>
            <a:p>
              <a:pPr marL="0" marR="0" lvl="0" indent="0" algn="l" rtl="0">
                <a:lnSpc>
                  <a:spcPct val="151111"/>
                </a:lnSpc>
                <a:spcBef>
                  <a:spcPts val="0"/>
                </a:spcBef>
                <a:spcAft>
                  <a:spcPts val="0"/>
                </a:spcAft>
                <a:buNone/>
              </a:pPr>
              <a:r>
                <a:rPr lang="ca-ES" sz="4500" b="1">
                  <a:solidFill>
                    <a:srgbClr val="FFFFFF"/>
                  </a:solidFill>
                  <a:latin typeface="IBM Plex Sans"/>
                  <a:ea typeface="IBM Plex Sans"/>
                  <a:cs typeface="IBM Plex Sans"/>
                  <a:sym typeface="IBM Plex Sans"/>
                </a:rPr>
                <a:t>El funcionalisme d’Edmund C. Arnold </a:t>
              </a:r>
              <a:endParaRPr/>
            </a:p>
            <a:p>
              <a:pPr marL="0" marR="0" lvl="0" indent="0" algn="l" rtl="0">
                <a:lnSpc>
                  <a:spcPct val="340000"/>
                </a:lnSpc>
                <a:spcBef>
                  <a:spcPts val="0"/>
                </a:spcBef>
                <a:spcAft>
                  <a:spcPts val="0"/>
                </a:spcAft>
                <a:buNone/>
              </a:pPr>
              <a:r>
                <a:rPr lang="ca-ES" sz="2000" b="0" i="0" u="none" strike="noStrike">
                  <a:solidFill>
                    <a:schemeClr val="lt1"/>
                  </a:solidFill>
                  <a:latin typeface="IBM Plex Sans"/>
                  <a:ea typeface="IBM Plex Sans"/>
                  <a:cs typeface="IBM Plex Sans"/>
                  <a:sym typeface="IBM Plex Sans"/>
                </a:rPr>
                <a:t>Pare del disseny modern de periòdics</a:t>
              </a:r>
              <a:endParaRPr sz="2000" b="1">
                <a:solidFill>
                  <a:schemeClr val="lt1"/>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p:txBody>
        </p:sp>
        <p:sp>
          <p:nvSpPr>
            <p:cNvPr id="108" name="Google Shape;108;p4"/>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109" name="Google Shape;109;p4"/>
          <p:cNvSpPr txBox="1"/>
          <p:nvPr/>
        </p:nvSpPr>
        <p:spPr>
          <a:xfrm>
            <a:off x="6456503" y="872644"/>
            <a:ext cx="4983541" cy="575094"/>
          </a:xfrm>
          <a:prstGeom prst="rect">
            <a:avLst/>
          </a:prstGeom>
          <a:noFill/>
          <a:ln>
            <a:noFill/>
          </a:ln>
        </p:spPr>
        <p:txBody>
          <a:bodyPr spcFirstLastPara="1" wrap="square" lIns="0" tIns="0" rIns="0" bIns="0" anchor="t" anchorCtr="0">
            <a:spAutoFit/>
          </a:bodyPr>
          <a:lstStyle/>
          <a:p>
            <a:pPr marL="0" marR="0" lvl="0" indent="0" algn="l" rtl="0">
              <a:lnSpc>
                <a:spcPct val="86680"/>
              </a:lnSpc>
              <a:spcBef>
                <a:spcPts val="0"/>
              </a:spcBef>
              <a:spcAft>
                <a:spcPts val="0"/>
              </a:spcAft>
              <a:buNone/>
            </a:pPr>
            <a:r>
              <a:rPr lang="ca-ES" sz="2500">
                <a:solidFill>
                  <a:srgbClr val="1F9BE4"/>
                </a:solidFill>
                <a:latin typeface="IBM Plex Sans"/>
                <a:ea typeface="IBM Plex Sans"/>
                <a:cs typeface="IBM Plex Sans"/>
                <a:sym typeface="IBM Plex Sans"/>
              </a:rPr>
              <a:t>Què és el funcionalisme en el disseny?</a:t>
            </a:r>
            <a:endParaRPr/>
          </a:p>
        </p:txBody>
      </p:sp>
      <p:sp>
        <p:nvSpPr>
          <p:cNvPr id="110" name="Google Shape;110;p4"/>
          <p:cNvSpPr txBox="1"/>
          <p:nvPr/>
        </p:nvSpPr>
        <p:spPr>
          <a:xfrm>
            <a:off x="6400802" y="3970823"/>
            <a:ext cx="4983541" cy="292965"/>
          </a:xfrm>
          <a:prstGeom prst="rect">
            <a:avLst/>
          </a:prstGeom>
          <a:noFill/>
          <a:ln>
            <a:noFill/>
          </a:ln>
        </p:spPr>
        <p:txBody>
          <a:bodyPr spcFirstLastPara="1" wrap="square" lIns="0" tIns="0" rIns="0" bIns="0" anchor="t" anchorCtr="0">
            <a:spAutoFit/>
          </a:bodyPr>
          <a:lstStyle/>
          <a:p>
            <a:pPr marL="0" marR="0" lvl="0" indent="0" algn="l" rtl="0">
              <a:lnSpc>
                <a:spcPct val="86680"/>
              </a:lnSpc>
              <a:spcBef>
                <a:spcPts val="0"/>
              </a:spcBef>
              <a:spcAft>
                <a:spcPts val="0"/>
              </a:spcAft>
              <a:buNone/>
            </a:pPr>
            <a:r>
              <a:rPr lang="ca-ES" sz="2500">
                <a:solidFill>
                  <a:srgbClr val="1F9BE4"/>
                </a:solidFill>
                <a:latin typeface="IBM Plex Sans"/>
                <a:ea typeface="IBM Plex Sans"/>
                <a:cs typeface="IBM Plex Sans"/>
                <a:sym typeface="IBM Plex Sans"/>
              </a:rPr>
              <a:t>I el malfuncionalisme?</a:t>
            </a:r>
            <a:endParaRPr/>
          </a:p>
        </p:txBody>
      </p:sp>
      <p:sp>
        <p:nvSpPr>
          <p:cNvPr id="111" name="Google Shape;111;p4"/>
          <p:cNvSpPr/>
          <p:nvPr/>
        </p:nvSpPr>
        <p:spPr>
          <a:xfrm>
            <a:off x="6364774" y="4477566"/>
            <a:ext cx="4826000" cy="2108764"/>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a:solidFill>
                  <a:schemeClr val="dk1"/>
                </a:solidFill>
                <a:latin typeface="IBM Plex Sans"/>
                <a:ea typeface="IBM Plex Sans"/>
                <a:cs typeface="IBM Plex Sans"/>
                <a:sym typeface="IBM Plex Sans"/>
              </a:rPr>
              <a:t>L’autor fa referència a elements malfunconals quan parla d’aquells que no fan un bon treball i que, per tant, resten valor al resultat final. Segons indica, hi ha aspectes que enfosqueixen el missatge, fet que afecta al fet que el missatge arribe al receptor de forma clara i efectiva.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p:nvPr/>
        </p:nvSpPr>
        <p:spPr>
          <a:xfrm>
            <a:off x="6364773" y="488463"/>
            <a:ext cx="5297139" cy="1505568"/>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b="1">
                <a:solidFill>
                  <a:schemeClr val="dk1"/>
                </a:solidFill>
                <a:latin typeface="IBM Plex Sans"/>
                <a:ea typeface="IBM Plex Sans"/>
                <a:cs typeface="IBM Plex Sans"/>
                <a:sym typeface="IBM Plex Sans"/>
              </a:rPr>
              <a:t>El disseny ha de ser útil: </a:t>
            </a:r>
            <a:r>
              <a:rPr lang="ca-ES" sz="1800">
                <a:solidFill>
                  <a:schemeClr val="dk1"/>
                </a:solidFill>
                <a:latin typeface="IBM Plex Sans"/>
                <a:ea typeface="IBM Plex Sans"/>
                <a:cs typeface="IBM Plex Sans"/>
                <a:sym typeface="IBM Plex Sans"/>
              </a:rPr>
              <a:t>cada element que s’utilitza ha de ha de realitzar una feina necessària de la manera més eficient. Si un element no realitza cap funció en el disseny, s’ha d’eliminar.</a:t>
            </a:r>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p:txBody>
      </p:sp>
      <p:sp>
        <p:nvSpPr>
          <p:cNvPr id="117" name="Google Shape;117;p5"/>
          <p:cNvSpPr/>
          <p:nvPr/>
        </p:nvSpPr>
        <p:spPr>
          <a:xfrm>
            <a:off x="0" y="0"/>
            <a:ext cx="5791200"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8" name="Google Shape;118;p5"/>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19" name="Google Shape;119;p5"/>
          <p:cNvGrpSpPr/>
          <p:nvPr/>
        </p:nvGrpSpPr>
        <p:grpSpPr>
          <a:xfrm>
            <a:off x="619645" y="1807538"/>
            <a:ext cx="4890289" cy="4326569"/>
            <a:chOff x="0" y="1111515"/>
            <a:chExt cx="9780578" cy="8653139"/>
          </a:xfrm>
        </p:grpSpPr>
        <p:sp>
          <p:nvSpPr>
            <p:cNvPr id="120" name="Google Shape;120;p5"/>
            <p:cNvSpPr txBox="1"/>
            <p:nvPr/>
          </p:nvSpPr>
          <p:spPr>
            <a:xfrm>
              <a:off x="297408" y="1111515"/>
              <a:ext cx="9483170" cy="8653139"/>
            </a:xfrm>
            <a:prstGeom prst="rect">
              <a:avLst/>
            </a:prstGeom>
            <a:noFill/>
            <a:ln>
              <a:noFill/>
            </a:ln>
          </p:spPr>
          <p:txBody>
            <a:bodyPr spcFirstLastPara="1" wrap="square" lIns="0" tIns="0" rIns="0" bIns="0" anchor="t" anchorCtr="0">
              <a:spAutoFit/>
            </a:bodyPr>
            <a:lstStyle/>
            <a:p>
              <a:pPr marL="0" marR="0" lvl="0" indent="0" algn="l" rtl="0">
                <a:lnSpc>
                  <a:spcPct val="136000"/>
                </a:lnSpc>
                <a:spcBef>
                  <a:spcPts val="0"/>
                </a:spcBef>
                <a:spcAft>
                  <a:spcPts val="0"/>
                </a:spcAft>
                <a:buNone/>
              </a:pPr>
              <a:r>
                <a:rPr lang="ca-ES" sz="5000" b="1">
                  <a:solidFill>
                    <a:srgbClr val="003864"/>
                  </a:solidFill>
                  <a:latin typeface="IBM Plex Sans"/>
                  <a:ea typeface="IBM Plex Sans"/>
                  <a:cs typeface="IBM Plex Sans"/>
                  <a:sym typeface="IBM Plex Sans"/>
                </a:rPr>
                <a:t>Importància del disseny :</a:t>
              </a:r>
              <a:endParaRPr/>
            </a:p>
            <a:p>
              <a:pPr marL="0" marR="0" lvl="0" indent="0" algn="l" rtl="0">
                <a:lnSpc>
                  <a:spcPct val="151111"/>
                </a:lnSpc>
                <a:spcBef>
                  <a:spcPts val="0"/>
                </a:spcBef>
                <a:spcAft>
                  <a:spcPts val="0"/>
                </a:spcAft>
                <a:buNone/>
              </a:pPr>
              <a:r>
                <a:rPr lang="ca-ES" sz="4500" b="1">
                  <a:solidFill>
                    <a:srgbClr val="FFFFFF"/>
                  </a:solidFill>
                  <a:latin typeface="IBM Plex Sans"/>
                  <a:ea typeface="IBM Plex Sans"/>
                  <a:cs typeface="IBM Plex Sans"/>
                  <a:sym typeface="IBM Plex Sans"/>
                </a:rPr>
                <a:t>Idees bàsiques</a:t>
              </a:r>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p:txBody>
        </p:sp>
        <p:sp>
          <p:nvSpPr>
            <p:cNvPr id="121" name="Google Shape;121;p5"/>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122" name="Google Shape;122;p5"/>
          <p:cNvSpPr/>
          <p:nvPr/>
        </p:nvSpPr>
        <p:spPr>
          <a:xfrm>
            <a:off x="6364772" y="2270578"/>
            <a:ext cx="5297139" cy="2275339"/>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b="1" i="0" u="none" strike="noStrike">
                <a:solidFill>
                  <a:srgbClr val="000000"/>
                </a:solidFill>
                <a:latin typeface="IBM Plex Sans"/>
                <a:ea typeface="IBM Plex Sans"/>
                <a:cs typeface="IBM Plex Sans"/>
                <a:sym typeface="IBM Plex Sans"/>
              </a:rPr>
              <a:t>La confecció del disseny ha construir-se des de la base</a:t>
            </a:r>
            <a:r>
              <a:rPr lang="ca-ES" sz="1800" b="0" i="0" u="none" strike="noStrike">
                <a:solidFill>
                  <a:srgbClr val="000000"/>
                </a:solidFill>
                <a:latin typeface="IBM Plex Sans"/>
                <a:ea typeface="IBM Plex Sans"/>
                <a:cs typeface="IBM Plex Sans"/>
                <a:sym typeface="IBM Plex Sans"/>
              </a:rPr>
              <a:t>: segons Arnold, la confecció d'un disseny ha de créixer com un arbre, com una flor. Així, l'element fonamental és l'estructura, ja que segons siga aquesta es podrà transmetre d'una forma o una altra el missatge, depenent d'allò que se vullga transmetre.</a:t>
            </a:r>
            <a:endParaRPr sz="1800" b="1">
              <a:solidFill>
                <a:schemeClr val="dk1"/>
              </a:solidFill>
              <a:latin typeface="IBM Plex Sans"/>
              <a:ea typeface="IBM Plex Sans"/>
              <a:cs typeface="IBM Plex Sans"/>
              <a:sym typeface="IBM Plex Sans"/>
            </a:endParaRPr>
          </a:p>
        </p:txBody>
      </p:sp>
      <p:sp>
        <p:nvSpPr>
          <p:cNvPr id="123" name="Google Shape;123;p5"/>
          <p:cNvSpPr/>
          <p:nvPr/>
        </p:nvSpPr>
        <p:spPr>
          <a:xfrm>
            <a:off x="6364771" y="4822464"/>
            <a:ext cx="5297139" cy="1505568"/>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b="1">
                <a:solidFill>
                  <a:schemeClr val="dk1"/>
                </a:solidFill>
                <a:latin typeface="IBM Plex Sans"/>
                <a:ea typeface="IBM Plex Sans"/>
                <a:cs typeface="IBM Plex Sans"/>
                <a:sym typeface="IBM Plex Sans"/>
              </a:rPr>
              <a:t>La confecció ha de ser invisible: </a:t>
            </a:r>
            <a:r>
              <a:rPr lang="ca-ES" sz="1800">
                <a:solidFill>
                  <a:schemeClr val="dk1"/>
                </a:solidFill>
                <a:latin typeface="IBM Plex Sans"/>
                <a:ea typeface="IBM Plex Sans"/>
                <a:cs typeface="IBM Plex Sans"/>
                <a:sym typeface="IBM Plex Sans"/>
              </a:rPr>
              <a:t>la forma no ha d’ofegar el contingut. L’estructura del disseny ha de prioritzar la utilitat abans de la bellesa de forma que no sols destaque la imatge, sinó també el missatge. </a:t>
            </a:r>
            <a:endParaRPr sz="1800" b="1">
              <a:solidFill>
                <a:schemeClr val="dk1"/>
              </a:solidFill>
              <a:latin typeface="IBM Plex Sans"/>
              <a:ea typeface="IBM Plex Sans"/>
              <a:cs typeface="IBM Plex Sans"/>
              <a:sym typeface="IBM Plex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6400801" y="1559300"/>
            <a:ext cx="5297139" cy="1124524"/>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b="1" dirty="0">
                <a:solidFill>
                  <a:schemeClr val="dk1"/>
                </a:solidFill>
                <a:latin typeface="IBM Plex Sans"/>
                <a:ea typeface="IBM Plex Sans"/>
                <a:cs typeface="IBM Plex Sans"/>
                <a:sym typeface="IBM Plex Sans"/>
              </a:rPr>
              <a:t>EQUILIBRI: </a:t>
            </a:r>
            <a:r>
              <a:rPr lang="ca-ES" sz="1800" dirty="0">
                <a:solidFill>
                  <a:schemeClr val="dk1"/>
                </a:solidFill>
                <a:latin typeface="IBM Plex Sans"/>
                <a:ea typeface="IBM Plex Sans"/>
                <a:cs typeface="IBM Plex Sans"/>
                <a:sym typeface="IBM Plex Sans"/>
              </a:rPr>
              <a:t>Una composició es troba en equilibri si tots els pesos dels diferents elements que la formen es compensen entre si.</a:t>
            </a:r>
            <a:endParaRPr dirty="0"/>
          </a:p>
          <a:p>
            <a:pPr marL="0" marR="0" lvl="0" indent="0" algn="just" rtl="0">
              <a:spcBef>
                <a:spcPts val="0"/>
              </a:spcBef>
              <a:spcAft>
                <a:spcPts val="0"/>
              </a:spcAft>
              <a:buNone/>
            </a:pPr>
            <a:endParaRPr sz="1800" dirty="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b="1" dirty="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dirty="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b="1" dirty="0">
              <a:solidFill>
                <a:schemeClr val="dk1"/>
              </a:solidFill>
              <a:latin typeface="IBM Plex Sans"/>
              <a:ea typeface="IBM Plex Sans"/>
              <a:cs typeface="IBM Plex Sans"/>
              <a:sym typeface="IBM Plex Sans"/>
            </a:endParaRPr>
          </a:p>
        </p:txBody>
      </p:sp>
      <p:sp>
        <p:nvSpPr>
          <p:cNvPr id="129" name="Google Shape;129;p6"/>
          <p:cNvSpPr/>
          <p:nvPr/>
        </p:nvSpPr>
        <p:spPr>
          <a:xfrm>
            <a:off x="0" y="0"/>
            <a:ext cx="5791200"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0" name="Google Shape;130;p6"/>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31" name="Google Shape;131;p6"/>
          <p:cNvGrpSpPr/>
          <p:nvPr/>
        </p:nvGrpSpPr>
        <p:grpSpPr>
          <a:xfrm>
            <a:off x="619645" y="1415955"/>
            <a:ext cx="4890289" cy="5198603"/>
            <a:chOff x="0" y="328349"/>
            <a:chExt cx="9780578" cy="10397207"/>
          </a:xfrm>
        </p:grpSpPr>
        <p:sp>
          <p:nvSpPr>
            <p:cNvPr id="132" name="Google Shape;132;p6"/>
            <p:cNvSpPr txBox="1"/>
            <p:nvPr/>
          </p:nvSpPr>
          <p:spPr>
            <a:xfrm>
              <a:off x="297408" y="328349"/>
              <a:ext cx="9483170" cy="10397207"/>
            </a:xfrm>
            <a:prstGeom prst="rect">
              <a:avLst/>
            </a:prstGeom>
            <a:noFill/>
            <a:ln>
              <a:noFill/>
            </a:ln>
          </p:spPr>
          <p:txBody>
            <a:bodyPr spcFirstLastPara="1" wrap="square" lIns="0" tIns="0" rIns="0" bIns="0" anchor="t" anchorCtr="0">
              <a:spAutoFit/>
            </a:bodyPr>
            <a:lstStyle/>
            <a:p>
              <a:pPr marL="0" marR="0" lvl="0" indent="0" algn="l" rtl="0">
                <a:lnSpc>
                  <a:spcPct val="136000"/>
                </a:lnSpc>
                <a:spcBef>
                  <a:spcPts val="0"/>
                </a:spcBef>
                <a:spcAft>
                  <a:spcPts val="0"/>
                </a:spcAft>
                <a:buNone/>
              </a:pPr>
              <a:r>
                <a:rPr lang="ca-ES" sz="5000" b="1">
                  <a:solidFill>
                    <a:srgbClr val="003864"/>
                  </a:solidFill>
                  <a:latin typeface="IBM Plex Sans"/>
                  <a:ea typeface="IBM Plex Sans"/>
                  <a:cs typeface="IBM Plex Sans"/>
                  <a:sym typeface="IBM Plex Sans"/>
                </a:rPr>
                <a:t>Importància del disseny :</a:t>
              </a:r>
              <a:endParaRPr/>
            </a:p>
            <a:p>
              <a:pPr marL="0" marR="0" lvl="0" indent="0" algn="l" rtl="0">
                <a:lnSpc>
                  <a:spcPct val="151111"/>
                </a:lnSpc>
                <a:spcBef>
                  <a:spcPts val="0"/>
                </a:spcBef>
                <a:spcAft>
                  <a:spcPts val="0"/>
                </a:spcAft>
                <a:buNone/>
              </a:pPr>
              <a:r>
                <a:rPr lang="ca-ES" sz="4500" b="1">
                  <a:solidFill>
                    <a:srgbClr val="FFFFFF"/>
                  </a:solidFill>
                  <a:latin typeface="IBM Plex Sans"/>
                  <a:ea typeface="IBM Plex Sans"/>
                  <a:cs typeface="IBM Plex Sans"/>
                  <a:sym typeface="IBM Plex Sans"/>
                </a:rPr>
                <a:t>Principis generals</a:t>
              </a:r>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p:txBody>
        </p:sp>
        <p:sp>
          <p:nvSpPr>
            <p:cNvPr id="133" name="Google Shape;133;p6"/>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134" name="Google Shape;134;p6"/>
          <p:cNvSpPr txBox="1"/>
          <p:nvPr/>
        </p:nvSpPr>
        <p:spPr>
          <a:xfrm>
            <a:off x="6400800" y="375324"/>
            <a:ext cx="529714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rgbClr val="619FDE"/>
                </a:solidFill>
                <a:latin typeface="IBM Plex Sans"/>
                <a:ea typeface="IBM Plex Sans"/>
                <a:cs typeface="IBM Plex Sans"/>
                <a:sym typeface="IBM Plex Sans"/>
              </a:rPr>
              <a:t>Tot i que no hi ha unanimitat sobre els principis bàsics del disseny, la majoria dels autors es refereixen als següents: </a:t>
            </a:r>
            <a:endParaRPr sz="1800">
              <a:solidFill>
                <a:srgbClr val="619FDE"/>
              </a:solidFill>
              <a:latin typeface="IBM Plex Sans"/>
              <a:ea typeface="IBM Plex Sans"/>
              <a:cs typeface="IBM Plex Sans"/>
              <a:sym typeface="IBM Plex Sans"/>
            </a:endParaRPr>
          </a:p>
        </p:txBody>
      </p:sp>
      <p:sp>
        <p:nvSpPr>
          <p:cNvPr id="135" name="Google Shape;135;p6"/>
          <p:cNvSpPr/>
          <p:nvPr/>
        </p:nvSpPr>
        <p:spPr>
          <a:xfrm>
            <a:off x="6400800" y="3022930"/>
            <a:ext cx="5297139" cy="2212692"/>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b="1">
                <a:solidFill>
                  <a:schemeClr val="dk1"/>
                </a:solidFill>
                <a:latin typeface="IBM Plex Sans"/>
                <a:ea typeface="IBM Plex Sans"/>
                <a:cs typeface="IBM Plex Sans"/>
                <a:sym typeface="IBM Plex Sans"/>
              </a:rPr>
              <a:t>PROPORCIÓ: </a:t>
            </a:r>
            <a:r>
              <a:rPr lang="ca-ES" sz="1800">
                <a:solidFill>
                  <a:schemeClr val="dk1"/>
                </a:solidFill>
                <a:latin typeface="IBM Plex Sans"/>
                <a:ea typeface="IBM Plex Sans"/>
                <a:cs typeface="IBM Plex Sans"/>
                <a:sym typeface="IBM Plex Sans"/>
              </a:rPr>
              <a:t>El principi de proporció es basa en la relació de la grandària dels objectes amb la composició final.</a:t>
            </a:r>
            <a:endParaRPr/>
          </a:p>
          <a:p>
            <a:pPr marL="0" marR="0" lvl="0" indent="0" algn="just" rtl="0">
              <a:spcBef>
                <a:spcPts val="0"/>
              </a:spcBef>
              <a:spcAft>
                <a:spcPts val="0"/>
              </a:spcAft>
              <a:buNone/>
            </a:pPr>
            <a:endParaRPr sz="180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r>
              <a:rPr lang="ca-ES" sz="1800" b="1">
                <a:solidFill>
                  <a:srgbClr val="619FDE"/>
                </a:solidFill>
                <a:latin typeface="IBM Plex Sans"/>
                <a:ea typeface="IBM Plex Sans"/>
                <a:cs typeface="IBM Plex Sans"/>
                <a:sym typeface="IBM Plex Sans"/>
              </a:rPr>
              <a:t>* Pot ajudar a marcar com més important alguna part en concret, ja que els elements grans capten més atenció que els xicotets.</a:t>
            </a:r>
            <a:endParaRPr sz="1800" b="1">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p:nvPr/>
        </p:nvSpPr>
        <p:spPr>
          <a:xfrm>
            <a:off x="6400801" y="1559299"/>
            <a:ext cx="5297139" cy="1869701"/>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b="1">
                <a:solidFill>
                  <a:schemeClr val="dk1"/>
                </a:solidFill>
                <a:latin typeface="IBM Plex Sans"/>
                <a:ea typeface="IBM Plex Sans"/>
                <a:cs typeface="IBM Plex Sans"/>
                <a:sym typeface="IBM Plex Sans"/>
              </a:rPr>
              <a:t>CONTRAST: </a:t>
            </a:r>
            <a:r>
              <a:rPr lang="ca-ES" sz="1800">
                <a:solidFill>
                  <a:schemeClr val="dk1"/>
                </a:solidFill>
                <a:latin typeface="IBM Plex Sans"/>
                <a:ea typeface="IBM Plex Sans"/>
                <a:cs typeface="IBM Plex Sans"/>
                <a:sym typeface="IBM Plex Sans"/>
              </a:rPr>
              <a:t>fa referència a la rellevància d’uns elements del disseny sobre uns altres. </a:t>
            </a:r>
            <a:endParaRPr/>
          </a:p>
          <a:p>
            <a:pPr marL="0" marR="0" lvl="0" indent="0" algn="just" rtl="0">
              <a:spcBef>
                <a:spcPts val="0"/>
              </a:spcBef>
              <a:spcAft>
                <a:spcPts val="0"/>
              </a:spcAft>
              <a:buNone/>
            </a:pPr>
            <a:endParaRPr sz="1800">
              <a:solidFill>
                <a:schemeClr val="dk1"/>
              </a:solidFill>
              <a:latin typeface="IBM Plex Sans"/>
              <a:ea typeface="IBM Plex Sans"/>
              <a:cs typeface="IBM Plex Sans"/>
              <a:sym typeface="IBM Plex Sans"/>
            </a:endParaRPr>
          </a:p>
          <a:p>
            <a:pPr marL="0" marR="0" lvl="0" indent="0" algn="l" rtl="0">
              <a:spcBef>
                <a:spcPts val="0"/>
              </a:spcBef>
              <a:spcAft>
                <a:spcPts val="0"/>
              </a:spcAft>
              <a:buNone/>
            </a:pPr>
            <a:r>
              <a:rPr lang="ca-ES" sz="1800" b="1">
                <a:solidFill>
                  <a:srgbClr val="619FDE"/>
                </a:solidFill>
                <a:latin typeface="IBM Plex Sans"/>
                <a:ea typeface="IBM Plex Sans"/>
                <a:cs typeface="IBM Plex Sans"/>
                <a:sym typeface="IBM Plex Sans"/>
              </a:rPr>
              <a:t>* S’aconsegueix donar contrast als elements a través de la mida, la forma, el color o la textura, entre altres. </a:t>
            </a:r>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p:txBody>
      </p:sp>
      <p:sp>
        <p:nvSpPr>
          <p:cNvPr id="141" name="Google Shape;141;p7"/>
          <p:cNvSpPr/>
          <p:nvPr/>
        </p:nvSpPr>
        <p:spPr>
          <a:xfrm>
            <a:off x="0" y="0"/>
            <a:ext cx="5791200" cy="6858000"/>
          </a:xfrm>
          <a:prstGeom prst="rect">
            <a:avLst/>
          </a:prstGeom>
          <a:solidFill>
            <a:srgbClr val="619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2" name="Google Shape;142;p7"/>
          <p:cNvSpPr/>
          <p:nvPr/>
        </p:nvSpPr>
        <p:spPr>
          <a:xfrm>
            <a:off x="10957898" y="4545917"/>
            <a:ext cx="465753" cy="193076"/>
          </a:xfrm>
          <a:custGeom>
            <a:avLst/>
            <a:gdLst/>
            <a:ahLst/>
            <a:cxnLst/>
            <a:rect l="l" t="t" r="r" b="b"/>
            <a:pathLst>
              <a:path w="698629" h="289614" extrusionOk="0">
                <a:moveTo>
                  <a:pt x="0" y="0"/>
                </a:moveTo>
                <a:lnTo>
                  <a:pt x="698630" y="0"/>
                </a:lnTo>
                <a:lnTo>
                  <a:pt x="698630" y="289613"/>
                </a:lnTo>
                <a:lnTo>
                  <a:pt x="0" y="2896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43" name="Google Shape;143;p7"/>
          <p:cNvGrpSpPr/>
          <p:nvPr/>
        </p:nvGrpSpPr>
        <p:grpSpPr>
          <a:xfrm>
            <a:off x="619645" y="1415955"/>
            <a:ext cx="4890289" cy="5198603"/>
            <a:chOff x="0" y="328349"/>
            <a:chExt cx="9780578" cy="10397207"/>
          </a:xfrm>
        </p:grpSpPr>
        <p:sp>
          <p:nvSpPr>
            <p:cNvPr id="144" name="Google Shape;144;p7"/>
            <p:cNvSpPr txBox="1"/>
            <p:nvPr/>
          </p:nvSpPr>
          <p:spPr>
            <a:xfrm>
              <a:off x="297408" y="328349"/>
              <a:ext cx="9483170" cy="10397207"/>
            </a:xfrm>
            <a:prstGeom prst="rect">
              <a:avLst/>
            </a:prstGeom>
            <a:noFill/>
            <a:ln>
              <a:noFill/>
            </a:ln>
          </p:spPr>
          <p:txBody>
            <a:bodyPr spcFirstLastPara="1" wrap="square" lIns="0" tIns="0" rIns="0" bIns="0" anchor="t" anchorCtr="0">
              <a:spAutoFit/>
            </a:bodyPr>
            <a:lstStyle/>
            <a:p>
              <a:pPr marL="0" marR="0" lvl="0" indent="0" algn="l" rtl="0">
                <a:lnSpc>
                  <a:spcPct val="136000"/>
                </a:lnSpc>
                <a:spcBef>
                  <a:spcPts val="0"/>
                </a:spcBef>
                <a:spcAft>
                  <a:spcPts val="0"/>
                </a:spcAft>
                <a:buNone/>
              </a:pPr>
              <a:r>
                <a:rPr lang="ca-ES" sz="5000" b="1">
                  <a:solidFill>
                    <a:srgbClr val="003864"/>
                  </a:solidFill>
                  <a:latin typeface="IBM Plex Sans"/>
                  <a:ea typeface="IBM Plex Sans"/>
                  <a:cs typeface="IBM Plex Sans"/>
                  <a:sym typeface="IBM Plex Sans"/>
                </a:rPr>
                <a:t>Importància del disseny :</a:t>
              </a:r>
              <a:endParaRPr/>
            </a:p>
            <a:p>
              <a:pPr marL="0" marR="0" lvl="0" indent="0" algn="l" rtl="0">
                <a:lnSpc>
                  <a:spcPct val="151111"/>
                </a:lnSpc>
                <a:spcBef>
                  <a:spcPts val="0"/>
                </a:spcBef>
                <a:spcAft>
                  <a:spcPts val="0"/>
                </a:spcAft>
                <a:buNone/>
              </a:pPr>
              <a:r>
                <a:rPr lang="ca-ES" sz="4500" b="1">
                  <a:solidFill>
                    <a:srgbClr val="FFFFFF"/>
                  </a:solidFill>
                  <a:latin typeface="IBM Plex Sans"/>
                  <a:ea typeface="IBM Plex Sans"/>
                  <a:cs typeface="IBM Plex Sans"/>
                  <a:sym typeface="IBM Plex Sans"/>
                </a:rPr>
                <a:t>Principis generals</a:t>
              </a:r>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a:p>
              <a:pPr marL="0" marR="0" lvl="0" indent="0" algn="l" rtl="0">
                <a:lnSpc>
                  <a:spcPct val="120014"/>
                </a:lnSpc>
                <a:spcBef>
                  <a:spcPts val="0"/>
                </a:spcBef>
                <a:spcAft>
                  <a:spcPts val="0"/>
                </a:spcAft>
                <a:buNone/>
              </a:pPr>
              <a:endParaRPr sz="5666">
                <a:solidFill>
                  <a:srgbClr val="FFFFFF"/>
                </a:solidFill>
                <a:latin typeface="IBM Plex Sans"/>
                <a:ea typeface="IBM Plex Sans"/>
                <a:cs typeface="IBM Plex Sans"/>
                <a:sym typeface="IBM Plex Sans"/>
              </a:endParaRPr>
            </a:p>
          </p:txBody>
        </p:sp>
        <p:sp>
          <p:nvSpPr>
            <p:cNvPr id="145" name="Google Shape;145;p7"/>
            <p:cNvSpPr txBox="1"/>
            <p:nvPr/>
          </p:nvSpPr>
          <p:spPr>
            <a:xfrm>
              <a:off x="0" y="7696200"/>
              <a:ext cx="6080692" cy="542970"/>
            </a:xfrm>
            <a:prstGeom prst="rect">
              <a:avLst/>
            </a:prstGeom>
            <a:noFill/>
            <a:ln>
              <a:noFill/>
            </a:ln>
          </p:spPr>
          <p:txBody>
            <a:bodyPr spcFirstLastPara="1" wrap="square" lIns="0" tIns="0" rIns="0" bIns="0" anchor="t" anchorCtr="0">
              <a:spAutoFit/>
            </a:bodyPr>
            <a:lstStyle/>
            <a:p>
              <a:pPr marL="0" marR="0" lvl="0" indent="0" algn="l" rtl="0">
                <a:lnSpc>
                  <a:spcPct val="202250"/>
                </a:lnSpc>
                <a:spcBef>
                  <a:spcPts val="0"/>
                </a:spcBef>
                <a:spcAft>
                  <a:spcPts val="0"/>
                </a:spcAft>
                <a:buNone/>
              </a:pPr>
              <a:endParaRPr sz="1200">
                <a:solidFill>
                  <a:schemeClr val="dk1"/>
                </a:solidFill>
                <a:latin typeface="Calibri"/>
                <a:ea typeface="Calibri"/>
                <a:cs typeface="Calibri"/>
                <a:sym typeface="Calibri"/>
              </a:endParaRPr>
            </a:p>
          </p:txBody>
        </p:sp>
      </p:grpSp>
      <p:sp>
        <p:nvSpPr>
          <p:cNvPr id="146" name="Google Shape;146;p7"/>
          <p:cNvSpPr txBox="1"/>
          <p:nvPr/>
        </p:nvSpPr>
        <p:spPr>
          <a:xfrm>
            <a:off x="6400800" y="375324"/>
            <a:ext cx="529714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a-ES" sz="1800">
                <a:solidFill>
                  <a:srgbClr val="619FDE"/>
                </a:solidFill>
                <a:latin typeface="IBM Plex Sans"/>
                <a:ea typeface="IBM Plex Sans"/>
                <a:cs typeface="IBM Plex Sans"/>
                <a:sym typeface="IBM Plex Sans"/>
              </a:rPr>
              <a:t>Tot i que no hi ha unanimitat sobre els principis bàsics del disseny, la majoria dels autors es refereixen als següents: </a:t>
            </a:r>
            <a:endParaRPr sz="1800">
              <a:solidFill>
                <a:srgbClr val="619FDE"/>
              </a:solidFill>
              <a:latin typeface="IBM Plex Sans"/>
              <a:ea typeface="IBM Plex Sans"/>
              <a:cs typeface="IBM Plex Sans"/>
              <a:sym typeface="IBM Plex Sans"/>
            </a:endParaRPr>
          </a:p>
        </p:txBody>
      </p:sp>
      <p:sp>
        <p:nvSpPr>
          <p:cNvPr id="147" name="Google Shape;147;p7"/>
          <p:cNvSpPr/>
          <p:nvPr/>
        </p:nvSpPr>
        <p:spPr>
          <a:xfrm>
            <a:off x="6400800" y="3843551"/>
            <a:ext cx="5297139" cy="2212692"/>
          </a:xfrm>
          <a:prstGeom prst="rect">
            <a:avLst/>
          </a:prstGeom>
          <a:solidFill>
            <a:srgbClr val="EFEFEF"/>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ca-ES" sz="1800" b="1">
                <a:solidFill>
                  <a:schemeClr val="dk1"/>
                </a:solidFill>
                <a:latin typeface="IBM Plex Sans"/>
                <a:ea typeface="IBM Plex Sans"/>
                <a:cs typeface="IBM Plex Sans"/>
                <a:sym typeface="IBM Plex Sans"/>
              </a:rPr>
              <a:t>UNITAT: </a:t>
            </a:r>
            <a:r>
              <a:rPr lang="ca-ES" sz="1800">
                <a:solidFill>
                  <a:schemeClr val="dk1"/>
                </a:solidFill>
                <a:latin typeface="IBM Plex Sans"/>
                <a:ea typeface="IBM Plex Sans"/>
                <a:cs typeface="IBM Plex Sans"/>
                <a:sym typeface="IBM Plex Sans"/>
              </a:rPr>
              <a:t>fa referència a la continuïtat del disseny, de forma que tots ells han de formar una estructura coherent. </a:t>
            </a:r>
            <a:endParaRPr/>
          </a:p>
          <a:p>
            <a:pPr marL="0" marR="0" lvl="0" indent="0" algn="just" rtl="0">
              <a:spcBef>
                <a:spcPts val="0"/>
              </a:spcBef>
              <a:spcAft>
                <a:spcPts val="0"/>
              </a:spcAft>
              <a:buNone/>
            </a:pPr>
            <a:endParaRPr sz="180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r>
              <a:rPr lang="ca-ES" sz="1800" b="1">
                <a:solidFill>
                  <a:srgbClr val="619FDE"/>
                </a:solidFill>
                <a:latin typeface="IBM Plex Sans"/>
                <a:ea typeface="IBM Plex Sans"/>
                <a:cs typeface="IBM Plex Sans"/>
                <a:sym typeface="IBM Plex Sans"/>
              </a:rPr>
              <a:t>* L’element al qual se li vol donar més importància és el </a:t>
            </a:r>
            <a:r>
              <a:rPr lang="ca-ES" sz="1800" b="1" i="1">
                <a:solidFill>
                  <a:srgbClr val="619FDE"/>
                </a:solidFill>
                <a:latin typeface="IBM Plex Sans"/>
                <a:ea typeface="IBM Plex Sans"/>
                <a:cs typeface="IBM Plex Sans"/>
                <a:sym typeface="IBM Plex Sans"/>
              </a:rPr>
              <a:t>foco</a:t>
            </a:r>
            <a:r>
              <a:rPr lang="ca-ES" sz="1800" b="1">
                <a:solidFill>
                  <a:srgbClr val="619FDE"/>
                </a:solidFill>
                <a:latin typeface="IBM Plex Sans"/>
                <a:ea typeface="IBM Plex Sans"/>
                <a:cs typeface="IBM Plex Sans"/>
                <a:sym typeface="IBM Plex Sans"/>
              </a:rPr>
              <a:t> i, per tant, serà aquell que tinga més força sobre els altres. </a:t>
            </a:r>
            <a:endParaRPr sz="1800" b="1">
              <a:solidFill>
                <a:srgbClr val="619FDE"/>
              </a:solidFill>
              <a:latin typeface="IBM Plex Sans"/>
              <a:ea typeface="IBM Plex Sans"/>
              <a:cs typeface="IBM Plex Sans"/>
              <a:sym typeface="IBM Plex Sans"/>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a:solidFill>
                <a:schemeClr val="dk1"/>
              </a:solidFill>
              <a:latin typeface="IBM Plex Sans"/>
              <a:ea typeface="IBM Plex Sans"/>
              <a:cs typeface="IBM Plex Sans"/>
              <a:sym typeface="IBM Plex Sans"/>
            </a:endParaRPr>
          </a:p>
          <a:p>
            <a:pPr marL="0" marR="0" lvl="0" indent="0" algn="just" rtl="0">
              <a:spcBef>
                <a:spcPts val="0"/>
              </a:spcBef>
              <a:spcAft>
                <a:spcPts val="0"/>
              </a:spcAft>
              <a:buNone/>
            </a:pPr>
            <a:endParaRPr sz="1800" b="1">
              <a:solidFill>
                <a:schemeClr val="dk1"/>
              </a:solidFill>
              <a:latin typeface="IBM Plex Sans"/>
              <a:ea typeface="IBM Plex Sans"/>
              <a:cs typeface="IBM Plex Sans"/>
              <a:sym typeface="IBM Plex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body" idx="1"/>
          </p:nvPr>
        </p:nvSpPr>
        <p:spPr>
          <a:xfrm>
            <a:off x="932208" y="1053214"/>
            <a:ext cx="5442088"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864"/>
              </a:buClr>
              <a:buSzPts val="4400"/>
              <a:buFont typeface="IBM Plex Sans"/>
              <a:buNone/>
            </a:pPr>
            <a:r>
              <a:rPr lang="ca-ES">
                <a:solidFill>
                  <a:srgbClr val="003864"/>
                </a:solidFill>
              </a:rPr>
              <a:t>ELEMENTS BÀSICS </a:t>
            </a:r>
            <a:r>
              <a:rPr lang="ca-ES"/>
              <a:t>DEL </a:t>
            </a:r>
            <a:r>
              <a:rPr lang="ca-ES">
                <a:solidFill>
                  <a:schemeClr val="accent5"/>
                </a:solidFill>
              </a:rPr>
              <a:t>RESUM INFORMATIU</a:t>
            </a:r>
            <a:endParaRPr/>
          </a:p>
        </p:txBody>
      </p:sp>
      <p:sp>
        <p:nvSpPr>
          <p:cNvPr id="153" name="Google Shape;153;p8"/>
          <p:cNvSpPr/>
          <p:nvPr/>
        </p:nvSpPr>
        <p:spPr>
          <a:xfrm>
            <a:off x="6586330" y="0"/>
            <a:ext cx="7036904" cy="6858000"/>
          </a:xfrm>
          <a:custGeom>
            <a:avLst/>
            <a:gdLst/>
            <a:ahLst/>
            <a:cxnLst/>
            <a:rect l="l" t="t" r="r" b="b"/>
            <a:pathLst>
              <a:path w="10704281" h="10287000" extrusionOk="0">
                <a:moveTo>
                  <a:pt x="0" y="0"/>
                </a:moveTo>
                <a:lnTo>
                  <a:pt x="10704281" y="0"/>
                </a:lnTo>
                <a:lnTo>
                  <a:pt x="10704281" y="10287000"/>
                </a:lnTo>
                <a:lnTo>
                  <a:pt x="0" y="10287000"/>
                </a:lnTo>
                <a:lnTo>
                  <a:pt x="0" y="0"/>
                </a:lnTo>
                <a:close/>
              </a:path>
            </a:pathLst>
          </a:custGeom>
          <a:blipFill rotWithShape="1">
            <a:blip r:embed="rId3">
              <a:alphaModFix/>
            </a:blip>
            <a:stretch>
              <a:fillRect l="-22008" r="-2200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864"/>
        </a:solidFill>
        <a:effectLst/>
      </p:bgPr>
    </p:bg>
    <p:spTree>
      <p:nvGrpSpPr>
        <p:cNvPr id="1" name="Shape 157"/>
        <p:cNvGrpSpPr/>
        <p:nvPr/>
      </p:nvGrpSpPr>
      <p:grpSpPr>
        <a:xfrm>
          <a:off x="0" y="0"/>
          <a:ext cx="0" cy="0"/>
          <a:chOff x="0" y="0"/>
          <a:chExt cx="0" cy="0"/>
        </a:xfrm>
      </p:grpSpPr>
      <p:sp>
        <p:nvSpPr>
          <p:cNvPr id="158" name="Google Shape;158;p9"/>
          <p:cNvSpPr/>
          <p:nvPr/>
        </p:nvSpPr>
        <p:spPr>
          <a:xfrm>
            <a:off x="4506928" y="342900"/>
            <a:ext cx="3492257" cy="6172200"/>
          </a:xfrm>
          <a:custGeom>
            <a:avLst/>
            <a:gdLst/>
            <a:ahLst/>
            <a:cxnLst/>
            <a:rect l="l" t="t" r="r" b="b"/>
            <a:pathLst>
              <a:path w="5238386" h="9258300" extrusionOk="0">
                <a:moveTo>
                  <a:pt x="0" y="0"/>
                </a:moveTo>
                <a:lnTo>
                  <a:pt x="5238386" y="0"/>
                </a:lnTo>
                <a:lnTo>
                  <a:pt x="5238386" y="9258300"/>
                </a:lnTo>
                <a:lnTo>
                  <a:pt x="0" y="92583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9"/>
          <p:cNvSpPr txBox="1"/>
          <p:nvPr/>
        </p:nvSpPr>
        <p:spPr>
          <a:xfrm>
            <a:off x="1142223" y="775819"/>
            <a:ext cx="1481336" cy="584071"/>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ca-ES" sz="3466">
                <a:solidFill>
                  <a:schemeClr val="lt1"/>
                </a:solidFill>
                <a:latin typeface="IBM Plex Sans"/>
                <a:ea typeface="IBM Plex Sans"/>
                <a:cs typeface="IBM Plex Sans"/>
                <a:sym typeface="IBM Plex Sans"/>
              </a:rPr>
              <a:t>Imatge</a:t>
            </a:r>
            <a:endParaRPr/>
          </a:p>
        </p:txBody>
      </p:sp>
      <p:sp>
        <p:nvSpPr>
          <p:cNvPr id="160" name="Google Shape;160;p9"/>
          <p:cNvSpPr txBox="1"/>
          <p:nvPr/>
        </p:nvSpPr>
        <p:spPr>
          <a:xfrm>
            <a:off x="436266" y="4837035"/>
            <a:ext cx="3492257" cy="1044260"/>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ca-ES" sz="3003" b="1">
                <a:solidFill>
                  <a:srgbClr val="FFFFFF"/>
                </a:solidFill>
                <a:latin typeface="Roboto"/>
                <a:ea typeface="Roboto"/>
                <a:cs typeface="Roboto"/>
                <a:sym typeface="Roboto"/>
              </a:rPr>
              <a:t>Enllaç a la informació completa</a:t>
            </a:r>
            <a:endParaRPr/>
          </a:p>
        </p:txBody>
      </p:sp>
      <p:sp>
        <p:nvSpPr>
          <p:cNvPr id="161" name="Google Shape;161;p9"/>
          <p:cNvSpPr txBox="1"/>
          <p:nvPr/>
        </p:nvSpPr>
        <p:spPr>
          <a:xfrm>
            <a:off x="8906301" y="4542723"/>
            <a:ext cx="1297583" cy="588623"/>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ca-ES" sz="3466" b="1">
                <a:solidFill>
                  <a:srgbClr val="FFFFFF"/>
                </a:solidFill>
                <a:latin typeface="Roboto"/>
                <a:ea typeface="Roboto"/>
                <a:cs typeface="Roboto"/>
                <a:sym typeface="Roboto"/>
              </a:rPr>
              <a:t>Titular</a:t>
            </a:r>
            <a:endParaRPr/>
          </a:p>
        </p:txBody>
      </p:sp>
      <p:sp>
        <p:nvSpPr>
          <p:cNvPr id="162" name="Google Shape;162;p9"/>
          <p:cNvSpPr/>
          <p:nvPr/>
        </p:nvSpPr>
        <p:spPr>
          <a:xfrm rot="-3439658">
            <a:off x="3096850" y="1313010"/>
            <a:ext cx="591229" cy="1183158"/>
          </a:xfrm>
          <a:prstGeom prst="downArrow">
            <a:avLst>
              <a:gd name="adj1" fmla="val 50000"/>
              <a:gd name="adj2" fmla="val 50000"/>
            </a:avLst>
          </a:prstGeom>
          <a:solidFill>
            <a:srgbClr val="0038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9"/>
          <p:cNvSpPr/>
          <p:nvPr/>
        </p:nvSpPr>
        <p:spPr>
          <a:xfrm rot="-6254264">
            <a:off x="3472612" y="5150771"/>
            <a:ext cx="490441" cy="1183158"/>
          </a:xfrm>
          <a:prstGeom prst="downArrow">
            <a:avLst>
              <a:gd name="adj1" fmla="val 50000"/>
              <a:gd name="adj2" fmla="val 50000"/>
            </a:avLst>
          </a:prstGeom>
          <a:solidFill>
            <a:srgbClr val="0038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9"/>
          <p:cNvSpPr/>
          <p:nvPr/>
        </p:nvSpPr>
        <p:spPr>
          <a:xfrm rot="5400000">
            <a:off x="7825068" y="4249801"/>
            <a:ext cx="591229" cy="1183158"/>
          </a:xfrm>
          <a:prstGeom prst="downArrow">
            <a:avLst>
              <a:gd name="adj1" fmla="val 50000"/>
              <a:gd name="adj2" fmla="val 50000"/>
            </a:avLst>
          </a:prstGeom>
          <a:solidFill>
            <a:srgbClr val="00386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1395</Words>
  <Application>Microsoft Macintosh PowerPoint</Application>
  <PresentationFormat>Panorámica</PresentationFormat>
  <Paragraphs>143</Paragraphs>
  <Slides>25</Slides>
  <Notes>25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IBM Plex Sans Light</vt:lpstr>
      <vt:lpstr>Calibri</vt:lpstr>
      <vt:lpstr>IBM Plex Sans Thin</vt:lpstr>
      <vt:lpstr>Roboto</vt:lpstr>
      <vt:lpstr>IBM Plex Sans</vt:lpstr>
      <vt:lpstr>IBM Plex Sans SemiBold</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Marcos García</dc:creator>
  <cp:lastModifiedBy>Silvia Marcos García</cp:lastModifiedBy>
  <cp:revision>1</cp:revision>
  <dcterms:created xsi:type="dcterms:W3CDTF">2023-10-03T11:55:27Z</dcterms:created>
  <dcterms:modified xsi:type="dcterms:W3CDTF">2023-11-02T07:27:07Z</dcterms:modified>
</cp:coreProperties>
</file>