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IBM Plex Sans"/>
      <p:regular r:id="rId15"/>
      <p:bold r:id="rId16"/>
      <p:italic r:id="rId17"/>
      <p:boldItalic r:id="rId18"/>
    </p:embeddedFont>
    <p:embeddedFont>
      <p:font typeface="IBM Plex Sans Light"/>
      <p:regular r:id="rId19"/>
      <p:bold r:id="rId20"/>
      <p:italic r:id="rId21"/>
      <p:boldItalic r:id="rId22"/>
    </p:embeddedFont>
    <p:embeddedFont>
      <p:font typeface="IBM Plex Sans Thin"/>
      <p:regular r:id="rId23"/>
      <p:bold r:id="rId24"/>
      <p:italic r:id="rId25"/>
      <p:boldItalic r:id="rId26"/>
    </p:embeddedFont>
    <p:embeddedFont>
      <p:font typeface="IBM Plex Sans SemiBol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40">
          <p15:clr>
            <a:srgbClr val="A4A3A4"/>
          </p15:clr>
        </p15:guide>
        <p15:guide id="2" pos="665">
          <p15:clr>
            <a:srgbClr val="A4A3A4"/>
          </p15:clr>
        </p15:guide>
        <p15:guide id="3" orient="horz" pos="799">
          <p15:clr>
            <a:srgbClr val="A4A3A4"/>
          </p15:clr>
        </p15:guide>
        <p15:guide id="4" pos="166">
          <p15:clr>
            <a:srgbClr val="A4A3A4"/>
          </p15:clr>
        </p15:guide>
        <p15:guide id="5" pos="347">
          <p15:clr>
            <a:srgbClr val="A4A3A4"/>
          </p15:clr>
        </p15:guide>
        <p15:guide id="6" orient="horz" pos="3793">
          <p15:clr>
            <a:srgbClr val="A4A3A4"/>
          </p15:clr>
        </p15:guide>
        <p15:guide id="7" pos="7514">
          <p15:clr>
            <a:srgbClr val="A4A3A4"/>
          </p15:clr>
        </p15:guide>
        <p15:guide id="8" pos="7333">
          <p15:clr>
            <a:srgbClr val="A4A3A4"/>
          </p15:clr>
        </p15:guide>
      </p15:sldGuideLst>
    </p:ext>
    <p:ext uri="GoogleSlidesCustomDataVersion2">
      <go:slidesCustomData xmlns:go="http://customooxmlschemas.google.com/" r:id="rId31" roundtripDataSignature="AMtx7mg0L64MieVjleH6Ra/DFxew+hoe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40" orient="horz"/>
        <p:guide pos="665"/>
        <p:guide pos="799" orient="horz"/>
        <p:guide pos="166"/>
        <p:guide pos="347"/>
        <p:guide pos="3793" orient="horz"/>
        <p:guide pos="7514"/>
        <p:guide pos="733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BMPlexSansLight-bold.fntdata"/><Relationship Id="rId22" Type="http://schemas.openxmlformats.org/officeDocument/2006/relationships/font" Target="fonts/IBMPlexSansLight-boldItalic.fntdata"/><Relationship Id="rId21" Type="http://schemas.openxmlformats.org/officeDocument/2006/relationships/font" Target="fonts/IBMPlexSansLight-italic.fntdata"/><Relationship Id="rId24" Type="http://schemas.openxmlformats.org/officeDocument/2006/relationships/font" Target="fonts/IBMPlexSansThin-bold.fntdata"/><Relationship Id="rId23" Type="http://schemas.openxmlformats.org/officeDocument/2006/relationships/font" Target="fonts/IBMPlexSansThi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IBMPlexSansThin-boldItalic.fntdata"/><Relationship Id="rId25" Type="http://schemas.openxmlformats.org/officeDocument/2006/relationships/font" Target="fonts/IBMPlexSansThin-italic.fntdata"/><Relationship Id="rId28" Type="http://schemas.openxmlformats.org/officeDocument/2006/relationships/font" Target="fonts/IBMPlexSansSemiBold-bold.fntdata"/><Relationship Id="rId27" Type="http://schemas.openxmlformats.org/officeDocument/2006/relationships/font" Target="fonts/IBMPlexSansSemiBo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IBMPlexSansSemiBold-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IBMPlexSansSemiBol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IBMPlexSans-regular.fntdata"/><Relationship Id="rId14" Type="http://schemas.openxmlformats.org/officeDocument/2006/relationships/slide" Target="slides/slide9.xml"/><Relationship Id="rId17" Type="http://schemas.openxmlformats.org/officeDocument/2006/relationships/font" Target="fonts/IBMPlexSans-italic.fntdata"/><Relationship Id="rId16" Type="http://schemas.openxmlformats.org/officeDocument/2006/relationships/font" Target="fonts/IBMPlexSans-bold.fntdata"/><Relationship Id="rId19" Type="http://schemas.openxmlformats.org/officeDocument/2006/relationships/font" Target="fonts/IBMPlexSansLight-regular.fntdata"/><Relationship Id="rId18" Type="http://schemas.openxmlformats.org/officeDocument/2006/relationships/font" Target="fonts/IBMPlexSans-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ca-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A1A"/>
              </a:buClr>
              <a:buSzPts val="1200"/>
              <a:buFont typeface="IBM Plex Sans Light"/>
              <a:buNone/>
            </a:pPr>
            <a:r>
              <a:rPr lang="ca-ES" sz="1200">
                <a:solidFill>
                  <a:srgbClr val="1A1A1A"/>
                </a:solidFill>
                <a:latin typeface="IBM Plex Sans Light"/>
                <a:ea typeface="IBM Plex Sans Light"/>
                <a:cs typeface="IBM Plex Sans Light"/>
                <a:sym typeface="IBM Plex Sans Light"/>
              </a:rPr>
              <a:t>Les potencialitats pròpies de les xarxes socials com la interactivitat o la rapidesa fan d’aquestes plataformes eines essencials en l’àmbit del periodisme en l’actualitat.</a:t>
            </a:r>
            <a:r>
              <a:rPr lang="ca-ES"/>
              <a:t> </a:t>
            </a:r>
            <a:r>
              <a:rPr lang="ca-ES" sz="1200">
                <a:solidFill>
                  <a:srgbClr val="1A1A1A"/>
                </a:solidFill>
                <a:latin typeface="IBM Plex Sans Light"/>
                <a:ea typeface="IBM Plex Sans Light"/>
                <a:cs typeface="IBM Plex Sans Light"/>
                <a:sym typeface="IBM Plex Sans Light"/>
              </a:rPr>
              <a:t>En el Tema 2 es plantegen diversos formats basats en les potencialitats tant des del punt de vista tecnològic com narratiu, i en la seua utilització contrastada per part dels mitjans de comunicació agrupats en tres gran grups: (1) </a:t>
            </a:r>
            <a:r>
              <a:rPr i="1" lang="ca-ES" sz="1200">
                <a:solidFill>
                  <a:srgbClr val="1A1A1A"/>
                </a:solidFill>
                <a:latin typeface="IBM Plex Sans Light"/>
                <a:ea typeface="IBM Plex Sans Light"/>
                <a:cs typeface="IBM Plex Sans Light"/>
                <a:sym typeface="IBM Plex Sans Light"/>
              </a:rPr>
              <a:t>Storytelling</a:t>
            </a:r>
            <a:r>
              <a:rPr lang="ca-ES" sz="1200">
                <a:solidFill>
                  <a:srgbClr val="1A1A1A"/>
                </a:solidFill>
                <a:latin typeface="IBM Plex Sans Light"/>
                <a:ea typeface="IBM Plex Sans Light"/>
                <a:cs typeface="IBM Plex Sans Light"/>
                <a:sym typeface="IBM Plex Sans Light"/>
              </a:rPr>
              <a:t>, (2) Interactivitat i (3) </a:t>
            </a:r>
            <a:r>
              <a:rPr i="1" lang="ca-ES" sz="1200">
                <a:solidFill>
                  <a:srgbClr val="1A1A1A"/>
                </a:solidFill>
                <a:latin typeface="IBM Plex Sans Light"/>
                <a:ea typeface="IBM Plex Sans Light"/>
                <a:cs typeface="IBM Plex Sans Light"/>
                <a:sym typeface="IBM Plex Sans Light"/>
              </a:rPr>
              <a:t>Streaming</a:t>
            </a:r>
            <a:r>
              <a:rPr lang="ca-ES" sz="1200">
                <a:solidFill>
                  <a:srgbClr val="1A1A1A"/>
                </a:solidFill>
                <a:latin typeface="IBM Plex Sans Light"/>
                <a:ea typeface="IBM Plex Sans Light"/>
                <a:cs typeface="IBM Plex Sans Light"/>
                <a:sym typeface="IBM Plex Sans Light"/>
              </a:rPr>
              <a:t>. </a:t>
            </a:r>
            <a:endParaRPr sz="1200">
              <a:solidFill>
                <a:srgbClr val="1A1A1A"/>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sz="1200">
              <a:solidFill>
                <a:srgbClr val="1A1A1A"/>
              </a:solidFill>
              <a:latin typeface="IBM Plex Sans Light"/>
              <a:ea typeface="IBM Plex Sans Light"/>
              <a:cs typeface="IBM Plex Sans Light"/>
              <a:sym typeface="IBM Plex Sans Light"/>
            </a:endParaRPr>
          </a:p>
          <a:p>
            <a:pPr indent="0" lvl="0" marL="0" rtl="0" algn="l">
              <a:spcBef>
                <a:spcPts val="0"/>
              </a:spcBef>
              <a:spcAft>
                <a:spcPts val="0"/>
              </a:spcAft>
              <a:buNone/>
            </a:pPr>
            <a:r>
              <a:rPr lang="ca-ES" sz="1200">
                <a:solidFill>
                  <a:srgbClr val="1A1A1A"/>
                </a:solidFill>
                <a:latin typeface="IBM Plex Sans Light"/>
                <a:ea typeface="IBM Plex Sans Light"/>
                <a:cs typeface="IBM Plex Sans Light"/>
                <a:sym typeface="IBM Plex Sans Light"/>
              </a:rPr>
              <a:t>Al text del Tema 2 teniu explicats amb deteniment cadascun dels formats associats a aquestes tres gran categories i podreu veure alguns exemples reals rellevants en cadascun dels formats, així com conèixer les seues limitacions i potencialitats.</a:t>
            </a:r>
            <a:endParaRPr/>
          </a:p>
        </p:txBody>
      </p:sp>
      <p:sp>
        <p:nvSpPr>
          <p:cNvPr id="65" name="Google Shape;6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None/>
            </a:pPr>
            <a:r>
              <a:rPr lang="ca-ES" sz="1800">
                <a:solidFill>
                  <a:srgbClr val="1A1A1A"/>
                </a:solidFill>
                <a:latin typeface="IBM Plex Sans Light"/>
                <a:ea typeface="IBM Plex Sans Light"/>
                <a:cs typeface="IBM Plex Sans Light"/>
                <a:sym typeface="IBM Plex Sans Light"/>
              </a:rPr>
              <a:t>La irrupció de les tecnologies digitals ha permés introduir nombrosos canvis dins de l'àmbit del periodisme, que han obert noves oportunitats per a la indústria periodística. En aquest context, les xarxes socials estan canviant la manera de produir, distribuir i consumir notícies. L'actualització constant, la possibilitat d'emetre contingut de manera il·limitada o l'alt grau d'interacció entre els usuaris han propiciat que els mitjans de comunicació adapten les seues rutines productives a aquestes plataformes. </a:t>
            </a:r>
            <a:endParaRPr/>
          </a:p>
          <a:p>
            <a:pPr indent="0" lvl="0" marL="0" rtl="0" algn="just">
              <a:lnSpc>
                <a:spcPct val="150000"/>
              </a:lnSpc>
              <a:spcBef>
                <a:spcPts val="1200"/>
              </a:spcBef>
              <a:spcAft>
                <a:spcPts val="0"/>
              </a:spcAft>
              <a:buNone/>
            </a:pPr>
            <a:r>
              <a:t/>
            </a:r>
            <a:endParaRPr sz="1800">
              <a:solidFill>
                <a:srgbClr val="1A1A1A"/>
              </a:solidFill>
              <a:latin typeface="IBM Plex Sans Light"/>
              <a:ea typeface="IBM Plex Sans Light"/>
              <a:cs typeface="IBM Plex Sans Light"/>
              <a:sym typeface="IBM Plex Sans Light"/>
            </a:endParaRPr>
          </a:p>
          <a:p>
            <a:pPr indent="0" lvl="0" marL="0" rtl="0" algn="just">
              <a:lnSpc>
                <a:spcPct val="150000"/>
              </a:lnSpc>
              <a:spcBef>
                <a:spcPts val="1200"/>
              </a:spcBef>
              <a:spcAft>
                <a:spcPts val="0"/>
              </a:spcAft>
              <a:buNone/>
            </a:pPr>
            <a:r>
              <a:rPr lang="ca-ES" sz="1800">
                <a:solidFill>
                  <a:srgbClr val="1A1A1A"/>
                </a:solidFill>
                <a:latin typeface="IBM Plex Sans Light"/>
                <a:ea typeface="IBM Plex Sans Light"/>
                <a:cs typeface="IBM Plex Sans Light"/>
                <a:sym typeface="IBM Plex Sans Light"/>
              </a:rPr>
              <a:t>La facilitat d'accés a la informació que proporcionen les xarxes socials permet emprar noves tècniques narratives, com l’</a:t>
            </a:r>
            <a:r>
              <a:rPr i="1" lang="ca-ES" sz="1800">
                <a:solidFill>
                  <a:srgbClr val="1A1A1A"/>
                </a:solidFill>
                <a:latin typeface="IBM Plex Sans Light"/>
                <a:ea typeface="IBM Plex Sans Light"/>
                <a:cs typeface="IBM Plex Sans Light"/>
                <a:sym typeface="IBM Plex Sans Light"/>
              </a:rPr>
              <a:t>storytelling</a:t>
            </a:r>
            <a:r>
              <a:rPr lang="ca-ES" sz="1800">
                <a:solidFill>
                  <a:srgbClr val="1A1A1A"/>
                </a:solidFill>
                <a:latin typeface="IBM Plex Sans Light"/>
                <a:ea typeface="IBM Plex Sans Light"/>
                <a:cs typeface="IBM Plex Sans Light"/>
                <a:sym typeface="IBM Plex Sans Light"/>
              </a:rPr>
              <a:t>, i nous formats per a presentar la informació. L'objectiu és que siguen les pròpies dades els que informen, persuadisquen i atraguen a l'audiència, emprant les tecnologies digitals de manera creativa per a renovar els continguts i elaborar un tipus de periodisme útil per a la ciutadania.</a:t>
            </a:r>
            <a:endParaRPr sz="1800">
              <a:solidFill>
                <a:srgbClr val="1A1A1A"/>
              </a:solidFill>
              <a:latin typeface="IBM Plex Sans Light"/>
              <a:ea typeface="IBM Plex Sans Light"/>
              <a:cs typeface="IBM Plex Sans Light"/>
              <a:sym typeface="IBM Plex Sans Light"/>
            </a:endParaRPr>
          </a:p>
          <a:p>
            <a:pPr indent="0" lvl="0" marL="0" rtl="0" algn="just">
              <a:lnSpc>
                <a:spcPct val="150000"/>
              </a:lnSpc>
              <a:spcBef>
                <a:spcPts val="1200"/>
              </a:spcBef>
              <a:spcAft>
                <a:spcPts val="0"/>
              </a:spcAft>
              <a:buNone/>
            </a:pPr>
            <a:r>
              <a:rPr lang="ca-ES" sz="1800">
                <a:solidFill>
                  <a:srgbClr val="1A1A1A"/>
                </a:solidFill>
                <a:latin typeface="IBM Plex Sans Light"/>
                <a:ea typeface="IBM Plex Sans Light"/>
                <a:cs typeface="IBM Plex Sans Light"/>
                <a:sym typeface="IBM Plex Sans Light"/>
              </a:rPr>
              <a:t>Les xarxes socials, a més, permeten implementar nous mecanismes de relació i interacció amb el públic i noves estratègies de construcció de comunitats. L'audiència ja no sols consumeix continguts de manera passiva, sinó que ara, gràcies a les plataformes digitals, col·labora en el procés productiu de la informació .</a:t>
            </a:r>
            <a:endParaRPr/>
          </a:p>
          <a:p>
            <a:pPr indent="0" lvl="0" marL="0" rtl="0" algn="just">
              <a:lnSpc>
                <a:spcPct val="150000"/>
              </a:lnSpc>
              <a:spcBef>
                <a:spcPts val="1200"/>
              </a:spcBef>
              <a:spcAft>
                <a:spcPts val="0"/>
              </a:spcAft>
              <a:buNone/>
            </a:pPr>
            <a:r>
              <a:t/>
            </a:r>
            <a:endParaRPr sz="1800">
              <a:solidFill>
                <a:srgbClr val="1A1A1A"/>
              </a:solidFill>
              <a:latin typeface="IBM Plex Sans Light"/>
              <a:ea typeface="IBM Plex Sans Light"/>
              <a:cs typeface="IBM Plex Sans Light"/>
              <a:sym typeface="IBM Plex Sans Light"/>
            </a:endParaRPr>
          </a:p>
          <a:p>
            <a:pPr indent="0" lvl="0" marL="0" rtl="0" algn="just">
              <a:lnSpc>
                <a:spcPct val="150000"/>
              </a:lnSpc>
              <a:spcBef>
                <a:spcPts val="1200"/>
              </a:spcBef>
              <a:spcAft>
                <a:spcPts val="0"/>
              </a:spcAft>
              <a:buNone/>
            </a:pPr>
            <a:r>
              <a:rPr lang="ca-ES" sz="1800">
                <a:solidFill>
                  <a:srgbClr val="1A1A1A"/>
                </a:solidFill>
                <a:latin typeface="IBM Plex Sans Light"/>
                <a:ea typeface="IBM Plex Sans Light"/>
                <a:cs typeface="IBM Plex Sans Light"/>
                <a:sym typeface="IBM Plex Sans Light"/>
              </a:rPr>
              <a:t>En aquest context, les plataformes digitals tenen un gran potencial per a periodistes que volen generar continguts creatius i innovadors, i descobrir noves oportunitats i aprofitar-les per a fer el seu treball. Amb l'ús de recursos digitals, poden crear i presentar productes periodístics de qualitat amb una gran capacitat per a atraure l'atenció d'usuaris i usuàries. </a:t>
            </a:r>
            <a:endParaRPr/>
          </a:p>
          <a:p>
            <a:pPr indent="0" lvl="0" marL="0" rtl="0" algn="just">
              <a:lnSpc>
                <a:spcPct val="150000"/>
              </a:lnSpc>
              <a:spcBef>
                <a:spcPts val="1200"/>
              </a:spcBef>
              <a:spcAft>
                <a:spcPts val="0"/>
              </a:spcAft>
              <a:buNone/>
            </a:pPr>
            <a:r>
              <a:t/>
            </a:r>
            <a:endParaRPr sz="1800">
              <a:solidFill>
                <a:srgbClr val="1A1A1A"/>
              </a:solidFill>
              <a:latin typeface="IBM Plex Sans Light"/>
              <a:ea typeface="IBM Plex Sans Light"/>
              <a:cs typeface="IBM Plex Sans Light"/>
              <a:sym typeface="IBM Plex Sans Light"/>
            </a:endParaRPr>
          </a:p>
          <a:p>
            <a:pPr indent="0" lvl="0" marL="0" rtl="0" algn="just">
              <a:lnSpc>
                <a:spcPct val="150000"/>
              </a:lnSpc>
              <a:spcBef>
                <a:spcPts val="1200"/>
              </a:spcBef>
              <a:spcAft>
                <a:spcPts val="0"/>
              </a:spcAft>
              <a:buNone/>
            </a:pPr>
            <a:r>
              <a:rPr lang="ca-ES" sz="1800">
                <a:solidFill>
                  <a:srgbClr val="1A1A1A"/>
                </a:solidFill>
                <a:latin typeface="IBM Plex Sans Light"/>
                <a:ea typeface="IBM Plex Sans Light"/>
                <a:cs typeface="IBM Plex Sans Light"/>
                <a:sym typeface="IBM Plex Sans Light"/>
              </a:rPr>
              <a:t>Els mitjans i la societat contemporània viuen immersos en un procés de convergència digital, entés com el flux de continguts per múltiples plataformes, la cooperació entre diferents indústries mediàtiques i el comportament migratori de les audiències, que han deixat de ser fidels i marxen allà on troben satisfetes les seues expectatives d'entreteniment. En aquest context, resulta evident que la xarxa ofereix noves oportunitats, però no està exempta d'incerteses i riscos.</a:t>
            </a:r>
            <a:endParaRPr/>
          </a:p>
          <a:p>
            <a:pPr indent="0" lvl="0" marL="0" rtl="0" algn="just">
              <a:lnSpc>
                <a:spcPct val="150000"/>
              </a:lnSpc>
              <a:spcBef>
                <a:spcPts val="1200"/>
              </a:spcBef>
              <a:spcAft>
                <a:spcPts val="0"/>
              </a:spcAft>
              <a:buNone/>
            </a:pPr>
            <a:r>
              <a:t/>
            </a:r>
            <a:endParaRPr sz="1800">
              <a:solidFill>
                <a:srgbClr val="1A1A1A"/>
              </a:solidFill>
              <a:latin typeface="IBM Plex Sans Light"/>
              <a:ea typeface="IBM Plex Sans Light"/>
              <a:cs typeface="IBM Plex Sans Light"/>
              <a:sym typeface="IBM Plex Sans Light"/>
            </a:endParaRPr>
          </a:p>
          <a:p>
            <a:pPr indent="0" lvl="0" marL="0" rtl="0" algn="l">
              <a:spcBef>
                <a:spcPts val="1200"/>
              </a:spcBef>
              <a:spcAft>
                <a:spcPts val="0"/>
              </a:spcAft>
              <a:buNone/>
            </a:pPr>
            <a:r>
              <a:rPr lang="ca-ES" sz="1800">
                <a:solidFill>
                  <a:srgbClr val="1A1A1A"/>
                </a:solidFill>
                <a:latin typeface="IBM Plex Sans Light"/>
                <a:ea typeface="IBM Plex Sans Light"/>
                <a:cs typeface="IBM Plex Sans Light"/>
                <a:sym typeface="IBM Plex Sans Light"/>
              </a:rPr>
              <a:t>Davant aquestes transformacions, els experts defensen que el periodisme ha de reinventar-se i buscar noves fórmules, que passen per l'especialització, la innovació i la qualitat de continguts. És necessari marcar la diferència per a competir en un mercat global on proliferen les plataformes de comunicació d'accés públic, amb una notable fragmentació de l'audiència. </a:t>
            </a:r>
            <a:endParaRPr/>
          </a:p>
          <a:p>
            <a:pPr indent="0" lvl="0" marL="0" rtl="0" algn="l">
              <a:spcBef>
                <a:spcPts val="0"/>
              </a:spcBef>
              <a:spcAft>
                <a:spcPts val="0"/>
              </a:spcAft>
              <a:buNone/>
            </a:pPr>
            <a:r>
              <a:rPr lang="ca-ES" sz="1800">
                <a:solidFill>
                  <a:srgbClr val="1A1A1A"/>
                </a:solidFill>
                <a:latin typeface="IBM Plex Sans Light"/>
                <a:ea typeface="IBM Plex Sans Light"/>
                <a:cs typeface="IBM Plex Sans Light"/>
                <a:sym typeface="IBM Plex Sans Light"/>
              </a:rPr>
              <a:t> </a:t>
            </a:r>
            <a:endParaRPr/>
          </a:p>
        </p:txBody>
      </p:sp>
      <p:sp>
        <p:nvSpPr>
          <p:cNvPr id="72" name="Google Shape;7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A1A"/>
              </a:buClr>
              <a:buSzPts val="1800"/>
              <a:buFont typeface="IBM Plex Sans Light"/>
              <a:buNone/>
            </a:pPr>
            <a:r>
              <a:rPr i="0" lang="ca-ES" sz="1800">
                <a:solidFill>
                  <a:srgbClr val="1A1A1A"/>
                </a:solidFill>
                <a:latin typeface="IBM Plex Sans Light"/>
                <a:ea typeface="IBM Plex Sans Light"/>
                <a:cs typeface="IBM Plex Sans Light"/>
                <a:sym typeface="IBM Plex Sans Light"/>
              </a:rPr>
              <a:t>L’storytelling és </a:t>
            </a:r>
            <a:r>
              <a:rPr lang="ca-ES" sz="1800">
                <a:solidFill>
                  <a:srgbClr val="1A1A1A"/>
                </a:solidFill>
                <a:latin typeface="IBM Plex Sans Light"/>
                <a:ea typeface="IBM Plex Sans Light"/>
                <a:cs typeface="IBM Plex Sans Light"/>
                <a:sym typeface="IBM Plex Sans Light"/>
              </a:rPr>
              <a:t>el conjunt de tècniques i estratègies que permeten contar i compartir una història amb una estructura narrativa completa i atractiva per a l'audiència, transforma el missatge informatiu en una història l'objectiu de la qual és crear valor agregat a les notícies i generar l'interés del públic. Per a emprar periodísticament aquesta tècnica és necessari diversificar el missatge en diferents peces, així com distribuir-lo en diferents mitjans i suports que permeten construir i estendre la història</a:t>
            </a:r>
            <a:r>
              <a:rPr lang="ca-ES" sz="2800"/>
              <a:t> </a:t>
            </a:r>
            <a:endParaRPr sz="1800">
              <a:solidFill>
                <a:srgbClr val="1A1A1A"/>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a:p>
        </p:txBody>
      </p:sp>
      <p:sp>
        <p:nvSpPr>
          <p:cNvPr id="80" name="Google Shape;8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A1A"/>
              </a:buClr>
              <a:buSzPts val="1800"/>
              <a:buFont typeface="IBM Plex Sans Light"/>
              <a:buNone/>
            </a:pPr>
            <a:r>
              <a:rPr lang="ca-ES" sz="1800">
                <a:solidFill>
                  <a:srgbClr val="1A1A1A"/>
                </a:solidFill>
                <a:latin typeface="IBM Plex Sans Light"/>
                <a:ea typeface="IBM Plex Sans Light"/>
                <a:cs typeface="IBM Plex Sans Light"/>
                <a:sym typeface="IBM Plex Sans Light"/>
              </a:rPr>
              <a:t>Dins d'aquesta categoria destacarem com a formats: a) Resum informatiu mitjançant aplicacions de missatgeria instantània mòbil com WhatsApp o Telegram; b) Vídeos breus a través de TikTok; i c) </a:t>
            </a:r>
            <a:r>
              <a:rPr i="1" lang="ca-ES" sz="1800">
                <a:solidFill>
                  <a:srgbClr val="1A1A1A"/>
                </a:solidFill>
                <a:latin typeface="IBM Plex Sans Light"/>
                <a:ea typeface="IBM Plex Sans Light"/>
                <a:cs typeface="IBM Plex Sans Light"/>
                <a:sym typeface="IBM Plex Sans Light"/>
              </a:rPr>
              <a:t>Teaser</a:t>
            </a:r>
            <a:r>
              <a:rPr lang="ca-ES" sz="1800">
                <a:solidFill>
                  <a:srgbClr val="1A1A1A"/>
                </a:solidFill>
                <a:latin typeface="IBM Plex Sans Light"/>
                <a:ea typeface="IBM Plex Sans Light"/>
                <a:cs typeface="IBM Plex Sans Light"/>
                <a:sym typeface="IBM Plex Sans Light"/>
              </a:rPr>
              <a:t>. </a:t>
            </a:r>
            <a:endParaRPr sz="1800">
              <a:solidFill>
                <a:srgbClr val="1A1A1A"/>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a:p>
        </p:txBody>
      </p:sp>
      <p:sp>
        <p:nvSpPr>
          <p:cNvPr id="87" name="Google Shape;8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ca-ES" sz="1800">
                <a:solidFill>
                  <a:srgbClr val="1A1A1A"/>
                </a:solidFill>
                <a:latin typeface="IBM Plex Sans Light"/>
                <a:ea typeface="IBM Plex Sans Light"/>
                <a:cs typeface="IBM Plex Sans Light"/>
                <a:sym typeface="IBM Plex Sans Light"/>
              </a:rPr>
              <a:t>La interactivitat és la possibilitat que usuaris i usuàries interaccionen amb la informació que presenta el mitjà digital. El grau d'interactivitat pot mesurar-se segons el nombre de canvis que una usuària o usuari pot efectuar en el contingut. Si bé la interactivitat era present en els mitjans de comunicació tradicionals, amb opcions com les cartes al director dels periòdics impresos, l'entorn digital afavoreix i fomenta el desplegament d'aquest atribut. </a:t>
            </a:r>
            <a:endParaRPr/>
          </a:p>
          <a:p>
            <a:pPr indent="0" lvl="0" marL="0" rtl="0" algn="just">
              <a:lnSpc>
                <a:spcPct val="150000"/>
              </a:lnSpc>
              <a:spcBef>
                <a:spcPts val="0"/>
              </a:spcBef>
              <a:spcAft>
                <a:spcPts val="0"/>
              </a:spcAft>
              <a:buNone/>
            </a:pPr>
            <a:r>
              <a:rPr lang="ca-ES" sz="1800">
                <a:solidFill>
                  <a:srgbClr val="1A1A1A"/>
                </a:solidFill>
                <a:latin typeface="IBM Plex Sans Light"/>
                <a:ea typeface="IBM Plex Sans Light"/>
                <a:cs typeface="IBM Plex Sans Light"/>
                <a:sym typeface="IBM Plex Sans Light"/>
              </a:rPr>
              <a:t>Existeixen diferents tipus d'interactivitat. </a:t>
            </a:r>
            <a:endParaRPr sz="1800">
              <a:solidFill>
                <a:srgbClr val="1A1A1A"/>
              </a:solidFill>
              <a:latin typeface="IBM Plex Sans Light"/>
              <a:ea typeface="IBM Plex Sans Light"/>
              <a:cs typeface="IBM Plex Sans Light"/>
              <a:sym typeface="IBM Plex Sans Light"/>
            </a:endParaRPr>
          </a:p>
          <a:p>
            <a:pPr indent="-342900" lvl="0" marL="342900" rtl="0" algn="just">
              <a:lnSpc>
                <a:spcPct val="150000"/>
              </a:lnSpc>
              <a:spcBef>
                <a:spcPts val="1200"/>
              </a:spcBef>
              <a:spcAft>
                <a:spcPts val="0"/>
              </a:spcAft>
              <a:buClr>
                <a:srgbClr val="1A1A1A"/>
              </a:buClr>
              <a:buSzPts val="1800"/>
              <a:buFont typeface="Noto Sans Symbols"/>
              <a:buChar char="∙"/>
            </a:pPr>
            <a:r>
              <a:rPr lang="ca-ES" sz="1800">
                <a:solidFill>
                  <a:srgbClr val="1A1A1A"/>
                </a:solidFill>
                <a:latin typeface="IBM Plex Sans Light"/>
                <a:ea typeface="IBM Plex Sans Light"/>
                <a:cs typeface="IBM Plex Sans Light"/>
                <a:sym typeface="IBM Plex Sans Light"/>
              </a:rPr>
              <a:t>Interactivitat selectiva. Al·ludeix a la relació que s'estableix entre públic i continguts. </a:t>
            </a:r>
            <a:endParaRPr/>
          </a:p>
          <a:p>
            <a:pPr indent="-342900" lvl="0" marL="342900" rtl="0" algn="just">
              <a:lnSpc>
                <a:spcPct val="150000"/>
              </a:lnSpc>
              <a:spcBef>
                <a:spcPts val="0"/>
              </a:spcBef>
              <a:spcAft>
                <a:spcPts val="0"/>
              </a:spcAft>
              <a:buClr>
                <a:srgbClr val="1A1A1A"/>
              </a:buClr>
              <a:buSzPts val="1800"/>
              <a:buFont typeface="Noto Sans Symbols"/>
              <a:buChar char="∙"/>
            </a:pPr>
            <a:r>
              <a:rPr lang="ca-ES" sz="1800">
                <a:solidFill>
                  <a:srgbClr val="1A1A1A"/>
                </a:solidFill>
                <a:latin typeface="IBM Plex Sans Light"/>
                <a:ea typeface="IBM Plex Sans Light"/>
                <a:cs typeface="IBM Plex Sans Light"/>
                <a:sym typeface="IBM Plex Sans Light"/>
              </a:rPr>
              <a:t>Interactivitat comunicativa. Implica relacions més complexes atés que el públic no és un mer receptor, sinó que també actua com a productor de continguts. </a:t>
            </a:r>
            <a:endParaRPr/>
          </a:p>
        </p:txBody>
      </p:sp>
      <p:sp>
        <p:nvSpPr>
          <p:cNvPr id="94" name="Google Shape;9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A1A"/>
              </a:buClr>
              <a:buSzPts val="1800"/>
              <a:buFont typeface="IBM Plex Sans Light"/>
              <a:buNone/>
            </a:pPr>
            <a:r>
              <a:rPr lang="ca-ES" sz="1800">
                <a:solidFill>
                  <a:srgbClr val="1A1A1A"/>
                </a:solidFill>
                <a:latin typeface="IBM Plex Sans Light"/>
                <a:ea typeface="IBM Plex Sans Light"/>
                <a:cs typeface="IBM Plex Sans Light"/>
                <a:sym typeface="IBM Plex Sans Light"/>
              </a:rPr>
              <a:t>Dins d'aquesta categoria destacarem com a formats: a) Notes de veu mitjançant WhatsApp; b) Enquestes, preguntes i qüestionaris a través d’Instagram.</a:t>
            </a:r>
            <a:endParaRPr sz="1800">
              <a:solidFill>
                <a:srgbClr val="1A1A1A"/>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a:p>
        </p:txBody>
      </p:sp>
      <p:sp>
        <p:nvSpPr>
          <p:cNvPr id="101" name="Google Shape;10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A1A"/>
              </a:buClr>
              <a:buSzPts val="1800"/>
              <a:buFont typeface="IBM Plex Sans Light"/>
              <a:buNone/>
            </a:pPr>
            <a:r>
              <a:rPr lang="ca-ES" sz="1800">
                <a:solidFill>
                  <a:srgbClr val="1A1A1A"/>
                </a:solidFill>
                <a:latin typeface="IBM Plex Sans Light"/>
                <a:ea typeface="IBM Plex Sans Light"/>
                <a:cs typeface="IBM Plex Sans Light"/>
                <a:sym typeface="IBM Plex Sans Light"/>
              </a:rPr>
              <a:t>L’</a:t>
            </a:r>
            <a:r>
              <a:rPr i="1" lang="ca-ES" sz="1800">
                <a:solidFill>
                  <a:srgbClr val="1A1A1A"/>
                </a:solidFill>
                <a:latin typeface="IBM Plex Sans Light"/>
                <a:ea typeface="IBM Plex Sans Light"/>
                <a:cs typeface="IBM Plex Sans Light"/>
                <a:sym typeface="IBM Plex Sans Light"/>
              </a:rPr>
              <a:t>streaming</a:t>
            </a:r>
            <a:r>
              <a:rPr lang="ca-ES" sz="1800">
                <a:solidFill>
                  <a:srgbClr val="1A1A1A"/>
                </a:solidFill>
                <a:latin typeface="IBM Plex Sans Light"/>
                <a:ea typeface="IBM Plex Sans Light"/>
                <a:cs typeface="IBM Plex Sans Light"/>
                <a:sym typeface="IBM Plex Sans Light"/>
              </a:rPr>
              <a:t> o retransmissió en directe és el tret característic de formats que conten, minut a minut, el que està passant entorn un esdeveniment, o que connecten en directe amb el lloc dels fets o amb les persones protagonistes. Aquest potencial, en origen propi de la ràdio i la televisió, ha calat amb força en la resta dels mitjans, que també poden oferir aquesta alternativa gràcies a les xarxes socials, que compten amb eines específiques per a retransmetre en directe. Els mitjans han vist en aquesta potencialitat un avantatge per a explicar l'actualitat de manera ràpida i directa.</a:t>
            </a:r>
            <a:r>
              <a:rPr lang="ca-ES" sz="2800"/>
              <a:t> </a:t>
            </a:r>
            <a:endParaRPr sz="1800">
              <a:solidFill>
                <a:srgbClr val="1A1A1A"/>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a:p>
        </p:txBody>
      </p:sp>
      <p:sp>
        <p:nvSpPr>
          <p:cNvPr id="108" name="Google Shape;10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A1A"/>
              </a:buClr>
              <a:buSzPts val="1800"/>
              <a:buFont typeface="IBM Plex Sans Light"/>
              <a:buNone/>
            </a:pPr>
            <a:r>
              <a:rPr lang="ca-ES" sz="1800">
                <a:solidFill>
                  <a:srgbClr val="1A1A1A"/>
                </a:solidFill>
                <a:latin typeface="IBM Plex Sans Light"/>
                <a:ea typeface="IBM Plex Sans Light"/>
                <a:cs typeface="IBM Plex Sans Light"/>
                <a:sym typeface="IBM Plex Sans Light"/>
              </a:rPr>
              <a:t>Dins d'aquesta categoria destacarem com a formats: a) La retransmissió en directe a través de xarxes socials com Twitch; i b) La revista de missatges curts</a:t>
            </a:r>
            <a:endParaRPr sz="1800">
              <a:solidFill>
                <a:srgbClr val="1A1A1A"/>
              </a:solidFill>
              <a:latin typeface="IBM Plex Sans Light"/>
              <a:ea typeface="IBM Plex Sans Light"/>
              <a:cs typeface="IBM Plex Sans Light"/>
              <a:sym typeface="IBM Plex Sans Light"/>
            </a:endParaRPr>
          </a:p>
          <a:p>
            <a:pPr indent="0" lvl="0" marL="0" rtl="0" algn="l">
              <a:spcBef>
                <a:spcPts val="0"/>
              </a:spcBef>
              <a:spcAft>
                <a:spcPts val="0"/>
              </a:spcAft>
              <a:buNone/>
            </a:pPr>
            <a:r>
              <a:t/>
            </a:r>
            <a:endParaRPr/>
          </a:p>
        </p:txBody>
      </p:sp>
      <p:sp>
        <p:nvSpPr>
          <p:cNvPr id="115" name="Google Shape;11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ca-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creativecommons.org/licenses/by-nc-sa/4.0/deed.ca"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tada">
  <p:cSld name="Portada">
    <p:bg>
      <p:bgPr>
        <a:solidFill>
          <a:srgbClr val="003864"/>
        </a:solidFill>
      </p:bgPr>
    </p:bg>
    <p:spTree>
      <p:nvGrpSpPr>
        <p:cNvPr id="12" name="Shape 12"/>
        <p:cNvGrpSpPr/>
        <p:nvPr/>
      </p:nvGrpSpPr>
      <p:grpSpPr>
        <a:xfrm>
          <a:off x="0" y="0"/>
          <a:ext cx="0" cy="0"/>
          <a:chOff x="0" y="0"/>
          <a:chExt cx="0" cy="0"/>
        </a:xfrm>
      </p:grpSpPr>
      <p:sp>
        <p:nvSpPr>
          <p:cNvPr id="13" name="Google Shape;13;p11"/>
          <p:cNvSpPr txBox="1"/>
          <p:nvPr>
            <p:ph idx="1" type="body"/>
          </p:nvPr>
        </p:nvSpPr>
        <p:spPr>
          <a:xfrm>
            <a:off x="1057374" y="861938"/>
            <a:ext cx="10078939" cy="195811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7200"/>
              <a:buNone/>
              <a:defRPr b="1" sz="7200" cap="none">
                <a:solidFill>
                  <a:schemeClr val="lt1"/>
                </a:solidFill>
                <a:latin typeface="IBM Plex Sans"/>
                <a:ea typeface="IBM Plex Sans"/>
                <a:cs typeface="IBM Plex Sans"/>
                <a:sym typeface="IBM Plex Sans"/>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1"/>
          <p:cNvSpPr txBox="1"/>
          <p:nvPr>
            <p:ph idx="2" type="body"/>
          </p:nvPr>
        </p:nvSpPr>
        <p:spPr>
          <a:xfrm>
            <a:off x="1057373" y="3000745"/>
            <a:ext cx="10078939" cy="103720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 name="Google Shape;15;p11"/>
          <p:cNvPicPr preferRelativeResize="0"/>
          <p:nvPr/>
        </p:nvPicPr>
        <p:blipFill rotWithShape="1">
          <a:blip r:embed="rId2">
            <a:alphaModFix/>
          </a:blip>
          <a:srcRect b="0" l="0" r="0" t="0"/>
          <a:stretch/>
        </p:blipFill>
        <p:spPr>
          <a:xfrm>
            <a:off x="1163638" y="5996062"/>
            <a:ext cx="1520039" cy="318180"/>
          </a:xfrm>
          <a:prstGeom prst="rect">
            <a:avLst/>
          </a:prstGeom>
          <a:noFill/>
          <a:ln>
            <a:noFill/>
          </a:ln>
        </p:spPr>
      </p:pic>
      <p:sp>
        <p:nvSpPr>
          <p:cNvPr id="16" name="Google Shape;16;p11"/>
          <p:cNvSpPr txBox="1"/>
          <p:nvPr/>
        </p:nvSpPr>
        <p:spPr>
          <a:xfrm>
            <a:off x="7448861" y="5975688"/>
            <a:ext cx="3687452"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ca-ES" sz="1600" u="none" cap="none" strike="noStrike">
                <a:solidFill>
                  <a:schemeClr val="lt1"/>
                </a:solidFill>
                <a:latin typeface="IBM Plex Sans SemiBold"/>
                <a:ea typeface="IBM Plex Sans SemiBold"/>
                <a:cs typeface="IBM Plex Sans SemiBold"/>
                <a:sym typeface="IBM Plex Sans SemiBold"/>
              </a:rPr>
              <a:t>#ProDigital</a:t>
            </a:r>
            <a:endParaRPr/>
          </a:p>
        </p:txBody>
      </p:sp>
      <p:sp>
        <p:nvSpPr>
          <p:cNvPr id="17" name="Google Shape;17;p11"/>
          <p:cNvSpPr txBox="1"/>
          <p:nvPr/>
        </p:nvSpPr>
        <p:spPr>
          <a:xfrm>
            <a:off x="4652387" y="3295859"/>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imatge">
  <p:cSld name="Només imatge">
    <p:spTree>
      <p:nvGrpSpPr>
        <p:cNvPr id="52" name="Shape 52"/>
        <p:cNvGrpSpPr/>
        <p:nvPr/>
      </p:nvGrpSpPr>
      <p:grpSpPr>
        <a:xfrm>
          <a:off x="0" y="0"/>
          <a:ext cx="0" cy="0"/>
          <a:chOff x="0" y="0"/>
          <a:chExt cx="0" cy="0"/>
        </a:xfrm>
      </p:grpSpPr>
      <p:sp>
        <p:nvSpPr>
          <p:cNvPr id="53" name="Google Shape;53;p20"/>
          <p:cNvSpPr txBox="1"/>
          <p:nvPr>
            <p:ph idx="1" type="body"/>
          </p:nvPr>
        </p:nvSpPr>
        <p:spPr>
          <a:xfrm>
            <a:off x="1163638" y="1253331"/>
            <a:ext cx="9969583"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0"/>
          <p:cNvSpPr txBox="1"/>
          <p:nvPr>
            <p:ph idx="2" type="body"/>
          </p:nvPr>
        </p:nvSpPr>
        <p:spPr>
          <a:xfrm>
            <a:off x="1163555" y="5726720"/>
            <a:ext cx="9969583"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s imatges">
  <p:cSld name="Dues imatges">
    <p:spTree>
      <p:nvGrpSpPr>
        <p:cNvPr id="55" name="Shape 55"/>
        <p:cNvGrpSpPr/>
        <p:nvPr/>
      </p:nvGrpSpPr>
      <p:grpSpPr>
        <a:xfrm>
          <a:off x="0" y="0"/>
          <a:ext cx="0" cy="0"/>
          <a:chOff x="0" y="0"/>
          <a:chExt cx="0" cy="0"/>
        </a:xfrm>
      </p:grpSpPr>
      <p:sp>
        <p:nvSpPr>
          <p:cNvPr id="56" name="Google Shape;56;p21"/>
          <p:cNvSpPr txBox="1"/>
          <p:nvPr>
            <p:ph idx="1" type="body"/>
          </p:nvPr>
        </p:nvSpPr>
        <p:spPr>
          <a:xfrm>
            <a:off x="6602654" y="1253331"/>
            <a:ext cx="4530567"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1"/>
          <p:cNvSpPr txBox="1"/>
          <p:nvPr>
            <p:ph idx="2" type="body"/>
          </p:nvPr>
        </p:nvSpPr>
        <p:spPr>
          <a:xfrm>
            <a:off x="6602571" y="5726720"/>
            <a:ext cx="4530567"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1"/>
          <p:cNvSpPr txBox="1"/>
          <p:nvPr>
            <p:ph idx="3" type="body"/>
          </p:nvPr>
        </p:nvSpPr>
        <p:spPr>
          <a:xfrm>
            <a:off x="1163638" y="5726720"/>
            <a:ext cx="4530567"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1"/>
          <p:cNvSpPr txBox="1"/>
          <p:nvPr>
            <p:ph idx="4" type="body"/>
          </p:nvPr>
        </p:nvSpPr>
        <p:spPr>
          <a:xfrm>
            <a:off x="1163638" y="1253331"/>
            <a:ext cx="4530567" cy="43513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60" name="Shape 60"/>
        <p:cNvGrpSpPr/>
        <p:nvPr/>
      </p:nvGrpSpPr>
      <p:grpSpPr>
        <a:xfrm>
          <a:off x="0" y="0"/>
          <a:ext cx="0" cy="0"/>
          <a:chOff x="0" y="0"/>
          <a:chExt cx="0" cy="0"/>
        </a:xfrm>
      </p:grpSpPr>
      <p:sp>
        <p:nvSpPr>
          <p:cNvPr id="61" name="Google Shape;61;p22"/>
          <p:cNvSpPr txBox="1"/>
          <p:nvPr>
            <p:ph idx="1" type="body"/>
          </p:nvPr>
        </p:nvSpPr>
        <p:spPr>
          <a:xfrm>
            <a:off x="0" y="0"/>
            <a:ext cx="12192000" cy="6858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ol i text">
  <p:cSld name="Títol i text">
    <p:spTree>
      <p:nvGrpSpPr>
        <p:cNvPr id="18" name="Shape 18"/>
        <p:cNvGrpSpPr/>
        <p:nvPr/>
      </p:nvGrpSpPr>
      <p:grpSpPr>
        <a:xfrm>
          <a:off x="0" y="0"/>
          <a:ext cx="0" cy="0"/>
          <a:chOff x="0" y="0"/>
          <a:chExt cx="0" cy="0"/>
        </a:xfrm>
      </p:grpSpPr>
      <p:sp>
        <p:nvSpPr>
          <p:cNvPr id="19" name="Google Shape;19;p12"/>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idx="2" type="body"/>
          </p:nvPr>
        </p:nvSpPr>
        <p:spPr>
          <a:xfrm>
            <a:off x="1046851" y="1313498"/>
            <a:ext cx="10089851"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66">
          <p15:clr>
            <a:srgbClr val="FBAE40"/>
          </p15:clr>
        </p15:guide>
        <p15:guide id="2" pos="32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aportada">
  <p:cSld name="Contraportada">
    <p:bg>
      <p:bgPr>
        <a:solidFill>
          <a:srgbClr val="003864"/>
        </a:solidFill>
      </p:bgPr>
    </p:bg>
    <p:spTree>
      <p:nvGrpSpPr>
        <p:cNvPr id="21" name="Shape 21"/>
        <p:cNvGrpSpPr/>
        <p:nvPr/>
      </p:nvGrpSpPr>
      <p:grpSpPr>
        <a:xfrm>
          <a:off x="0" y="0"/>
          <a:ext cx="0" cy="0"/>
          <a:chOff x="0" y="0"/>
          <a:chExt cx="0" cy="0"/>
        </a:xfrm>
      </p:grpSpPr>
      <p:sp>
        <p:nvSpPr>
          <p:cNvPr id="22" name="Google Shape;22;p13"/>
          <p:cNvSpPr txBox="1"/>
          <p:nvPr>
            <p:ph idx="1" type="body"/>
          </p:nvPr>
        </p:nvSpPr>
        <p:spPr>
          <a:xfrm>
            <a:off x="1163638" y="2786784"/>
            <a:ext cx="9972675" cy="128443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200"/>
              <a:buNone/>
              <a:defRPr sz="3200">
                <a:solidFill>
                  <a:schemeClr val="lt1"/>
                </a:solidFill>
                <a:latin typeface="IBM Plex Sans Light"/>
                <a:ea typeface="IBM Plex Sans Light"/>
                <a:cs typeface="IBM Plex Sans Light"/>
                <a:sym typeface="IBM Plex Sans Light"/>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3" name="Google Shape;23;p13"/>
          <p:cNvPicPr preferRelativeResize="0"/>
          <p:nvPr/>
        </p:nvPicPr>
        <p:blipFill rotWithShape="1">
          <a:blip r:embed="rId2">
            <a:alphaModFix/>
          </a:blip>
          <a:srcRect b="0" l="0" r="0" t="0"/>
          <a:stretch/>
        </p:blipFill>
        <p:spPr>
          <a:xfrm>
            <a:off x="1163638" y="5996062"/>
            <a:ext cx="1520039" cy="318180"/>
          </a:xfrm>
          <a:prstGeom prst="rect">
            <a:avLst/>
          </a:prstGeom>
          <a:noFill/>
          <a:ln>
            <a:noFill/>
          </a:ln>
        </p:spPr>
      </p:pic>
      <p:sp>
        <p:nvSpPr>
          <p:cNvPr id="24" name="Google Shape;24;p13"/>
          <p:cNvSpPr txBox="1"/>
          <p:nvPr/>
        </p:nvSpPr>
        <p:spPr>
          <a:xfrm>
            <a:off x="9616273" y="5975688"/>
            <a:ext cx="1520039"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ca-ES" sz="1600">
                <a:solidFill>
                  <a:schemeClr val="lt1"/>
                </a:solidFill>
                <a:latin typeface="IBM Plex Sans SemiBold"/>
                <a:ea typeface="IBM Plex Sans SemiBold"/>
                <a:cs typeface="IBM Plex Sans SemiBold"/>
                <a:sym typeface="IBM Plex Sans SemiBold"/>
              </a:rPr>
              <a:t>#ProDigital</a:t>
            </a:r>
            <a:endParaRPr/>
          </a:p>
        </p:txBody>
      </p:sp>
      <p:pic>
        <p:nvPicPr>
          <p:cNvPr id="25" name="Google Shape;25;p13">
            <a:hlinkClick r:id="rId3"/>
          </p:cNvPr>
          <p:cNvPicPr preferRelativeResize="0"/>
          <p:nvPr/>
        </p:nvPicPr>
        <p:blipFill rotWithShape="1">
          <a:blip r:embed="rId4">
            <a:alphaModFix/>
          </a:blip>
          <a:srcRect b="0" l="0" r="0" t="0"/>
          <a:stretch/>
        </p:blipFill>
        <p:spPr>
          <a:xfrm>
            <a:off x="5335980" y="5895792"/>
            <a:ext cx="1515484" cy="522000"/>
          </a:xfrm>
          <a:prstGeom prst="rect">
            <a:avLst/>
          </a:prstGeom>
          <a:noFill/>
          <a:ln>
            <a:noFill/>
          </a:ln>
        </p:spPr>
      </p:pic>
    </p:spTree>
  </p:cSld>
  <p:clrMapOvr>
    <a:masterClrMapping/>
  </p:clrMapOvr>
  <p:extLst>
    <p:ext uri="{DCECCB84-F9BA-43D5-87BE-67443E8EF086}">
      <p15:sldGuideLst>
        <p15:guide id="1" pos="70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etències">
  <p:cSld name="Competències">
    <p:spTree>
      <p:nvGrpSpPr>
        <p:cNvPr id="26" name="Shape 26"/>
        <p:cNvGrpSpPr/>
        <p:nvPr/>
      </p:nvGrpSpPr>
      <p:grpSpPr>
        <a:xfrm>
          <a:off x="0" y="0"/>
          <a:ext cx="0" cy="0"/>
          <a:chOff x="0" y="0"/>
          <a:chExt cx="0" cy="0"/>
        </a:xfrm>
      </p:grpSpPr>
      <p:sp>
        <p:nvSpPr>
          <p:cNvPr id="27" name="Google Shape;27;p14"/>
          <p:cNvSpPr txBox="1"/>
          <p:nvPr>
            <p:ph idx="1" type="body"/>
          </p:nvPr>
        </p:nvSpPr>
        <p:spPr>
          <a:xfrm>
            <a:off x="1038225" y="545466"/>
            <a:ext cx="10089851" cy="6461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4"/>
          <p:cNvSpPr txBox="1"/>
          <p:nvPr>
            <p:ph idx="2" type="body"/>
          </p:nvPr>
        </p:nvSpPr>
        <p:spPr>
          <a:xfrm>
            <a:off x="1046851" y="1317721"/>
            <a:ext cx="10089851"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i="0"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Índex">
  <p:cSld name="Índex">
    <p:spTree>
      <p:nvGrpSpPr>
        <p:cNvPr id="29" name="Shape 29"/>
        <p:cNvGrpSpPr/>
        <p:nvPr/>
      </p:nvGrpSpPr>
      <p:grpSpPr>
        <a:xfrm>
          <a:off x="0" y="0"/>
          <a:ext cx="0" cy="0"/>
          <a:chOff x="0" y="0"/>
          <a:chExt cx="0" cy="0"/>
        </a:xfrm>
      </p:grpSpPr>
      <p:sp>
        <p:nvSpPr>
          <p:cNvPr id="30" name="Google Shape;30;p15"/>
          <p:cNvSpPr txBox="1"/>
          <p:nvPr>
            <p:ph idx="1" type="body"/>
          </p:nvPr>
        </p:nvSpPr>
        <p:spPr>
          <a:xfrm>
            <a:off x="1163638" y="2236187"/>
            <a:ext cx="3311525"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5"/>
          <p:cNvSpPr txBox="1"/>
          <p:nvPr>
            <p:ph idx="2" type="body"/>
          </p:nvPr>
        </p:nvSpPr>
        <p:spPr>
          <a:xfrm>
            <a:off x="1068699" y="896576"/>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3" type="body"/>
          </p:nvPr>
        </p:nvSpPr>
        <p:spPr>
          <a:xfrm>
            <a:off x="1062038" y="2609701"/>
            <a:ext cx="3413125"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4" type="body"/>
          </p:nvPr>
        </p:nvSpPr>
        <p:spPr>
          <a:xfrm>
            <a:off x="4691063" y="2236187"/>
            <a:ext cx="3384550"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5"/>
          <p:cNvSpPr txBox="1"/>
          <p:nvPr>
            <p:ph idx="5" type="body"/>
          </p:nvPr>
        </p:nvSpPr>
        <p:spPr>
          <a:xfrm>
            <a:off x="4589463" y="2609701"/>
            <a:ext cx="3486150"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15"/>
          <p:cNvSpPr txBox="1"/>
          <p:nvPr>
            <p:ph idx="6" type="body"/>
          </p:nvPr>
        </p:nvSpPr>
        <p:spPr>
          <a:xfrm>
            <a:off x="8328025" y="2236187"/>
            <a:ext cx="3384550" cy="31547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dk1"/>
              </a:buClr>
              <a:buSzPts val="2800"/>
              <a:buFont typeface="IBM Plex Sans"/>
              <a:buNone/>
              <a:defRPr b="1" sz="28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5"/>
          <p:cNvSpPr txBox="1"/>
          <p:nvPr>
            <p:ph idx="7" type="body"/>
          </p:nvPr>
        </p:nvSpPr>
        <p:spPr>
          <a:xfrm>
            <a:off x="8226425" y="2609701"/>
            <a:ext cx="3486150" cy="2916237"/>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atin typeface="IBM Plex Sans Light"/>
                <a:ea typeface="IBM Plex Sans Light"/>
                <a:cs typeface="IBM Plex Sans Light"/>
                <a:sym typeface="IBM Plex Sans Light"/>
              </a:defRPr>
            </a:lvl1pPr>
            <a:lvl2pPr indent="-381000" lvl="1" marL="9144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2pPr>
            <a:lvl3pPr indent="-381000" lvl="2" marL="13716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3pPr>
            <a:lvl4pPr indent="-381000" lvl="3" marL="18288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4pPr>
            <a:lvl5pPr indent="-381000" lvl="4" marL="2286000" algn="l">
              <a:lnSpc>
                <a:spcPct val="150000"/>
              </a:lnSpc>
              <a:spcBef>
                <a:spcPts val="500"/>
              </a:spcBef>
              <a:spcAft>
                <a:spcPts val="0"/>
              </a:spcAft>
              <a:buClr>
                <a:schemeClr val="dk1"/>
              </a:buClr>
              <a:buSzPts val="2400"/>
              <a:buChar char="•"/>
              <a:defRPr sz="2400">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5"/>
          <p:cNvSpPr txBox="1"/>
          <p:nvPr>
            <p:ph idx="8" type="body"/>
          </p:nvPr>
        </p:nvSpPr>
        <p:spPr>
          <a:xfrm>
            <a:off x="1032196" y="5915730"/>
            <a:ext cx="3419068"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5"/>
          <p:cNvSpPr txBox="1"/>
          <p:nvPr>
            <p:ph idx="9" type="body"/>
          </p:nvPr>
        </p:nvSpPr>
        <p:spPr>
          <a:xfrm>
            <a:off x="4568330" y="5910324"/>
            <a:ext cx="3500526"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5"/>
          <p:cNvSpPr txBox="1"/>
          <p:nvPr>
            <p:ph idx="13" type="body"/>
          </p:nvPr>
        </p:nvSpPr>
        <p:spPr>
          <a:xfrm>
            <a:off x="8226425" y="5910323"/>
            <a:ext cx="3486150" cy="677285"/>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BFBFBF"/>
              </a:buClr>
              <a:buSzPts val="4400"/>
              <a:buFont typeface="IBM Plex Sans"/>
              <a:buNone/>
              <a:defRPr b="1" sz="4400">
                <a:solidFill>
                  <a:srgbClr val="BFBFBF"/>
                </a:solidFill>
              </a:defRPr>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2819">
          <p15:clr>
            <a:srgbClr val="FBAE40"/>
          </p15:clr>
        </p15:guide>
        <p15:guide id="2" pos="2955">
          <p15:clr>
            <a:srgbClr val="FBAE40"/>
          </p15:clr>
        </p15:guide>
        <p15:guide id="3" orient="horz" pos="1593">
          <p15:clr>
            <a:srgbClr val="FBAE40"/>
          </p15:clr>
        </p15:guide>
        <p15:guide id="4" orient="horz" pos="1933">
          <p15:clr>
            <a:srgbClr val="FBAE40"/>
          </p15:clr>
        </p15:guide>
        <p15:guide id="5" pos="5246">
          <p15:clr>
            <a:srgbClr val="FBAE40"/>
          </p15:clr>
        </p15:guide>
        <p15:guide id="6" pos="5087">
          <p15:clr>
            <a:srgbClr val="FBAE40"/>
          </p15:clr>
        </p15:guide>
        <p15:guide id="7" pos="7378">
          <p15:clr>
            <a:srgbClr val="FBAE40"/>
          </p15:clr>
        </p15:guide>
        <p15:guide id="8" orient="horz" pos="415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ció">
  <p:cSld name="Secció">
    <p:bg>
      <p:bgPr>
        <a:solidFill>
          <a:srgbClr val="737373"/>
        </a:solidFill>
      </p:bgPr>
    </p:bg>
    <p:spTree>
      <p:nvGrpSpPr>
        <p:cNvPr id="40" name="Shape 40"/>
        <p:cNvGrpSpPr/>
        <p:nvPr/>
      </p:nvGrpSpPr>
      <p:grpSpPr>
        <a:xfrm>
          <a:off x="0" y="0"/>
          <a:ext cx="0" cy="0"/>
          <a:chOff x="0" y="0"/>
          <a:chExt cx="0" cy="0"/>
        </a:xfrm>
      </p:grpSpPr>
      <p:sp>
        <p:nvSpPr>
          <p:cNvPr id="41" name="Google Shape;41;p16"/>
          <p:cNvSpPr txBox="1"/>
          <p:nvPr>
            <p:ph idx="1" type="body"/>
          </p:nvPr>
        </p:nvSpPr>
        <p:spPr>
          <a:xfrm>
            <a:off x="1061665" y="878041"/>
            <a:ext cx="9999662" cy="17012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6000"/>
              <a:buNone/>
              <a:defRPr b="1" sz="6000" cap="none">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2" type="body"/>
          </p:nvPr>
        </p:nvSpPr>
        <p:spPr>
          <a:xfrm>
            <a:off x="1061665" y="3171978"/>
            <a:ext cx="9999662" cy="3513137"/>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lt1"/>
              </a:buClr>
              <a:buSzPts val="2800"/>
              <a:buNone/>
              <a:defRPr sz="2800">
                <a:solidFill>
                  <a:schemeClr val="lt1"/>
                </a:solidFill>
                <a:latin typeface="IBM Plex Sans Light"/>
                <a:ea typeface="IBM Plex Sans Light"/>
                <a:cs typeface="IBM Plex Sans Light"/>
                <a:sym typeface="IBM Plex Sans Light"/>
              </a:defRPr>
            </a:lvl1pPr>
            <a:lvl2pPr indent="-381000" lvl="1" marL="9144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2pPr>
            <a:lvl3pPr indent="-381000" lvl="2" marL="13716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3pPr>
            <a:lvl4pPr indent="-381000" lvl="3" marL="18288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4pPr>
            <a:lvl5pPr indent="-381000" lvl="4" marL="2286000" algn="l">
              <a:lnSpc>
                <a:spcPct val="90000"/>
              </a:lnSpc>
              <a:spcBef>
                <a:spcPts val="500"/>
              </a:spcBef>
              <a:spcAft>
                <a:spcPts val="0"/>
              </a:spcAft>
              <a:buClr>
                <a:schemeClr val="lt1"/>
              </a:buClr>
              <a:buSzPts val="2400"/>
              <a:buChar char="•"/>
              <a:defRPr sz="2400">
                <a:solidFill>
                  <a:schemeClr val="lt1"/>
                </a:solidFill>
                <a:latin typeface="IBM Plex Sans Light"/>
                <a:ea typeface="IBM Plex Sans Light"/>
                <a:cs typeface="IBM Plex Sans Light"/>
                <a:sym typeface="IBM Plex Sans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04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títol">
  <p:cSld name="Només títol">
    <p:spTree>
      <p:nvGrpSpPr>
        <p:cNvPr id="43" name="Shape 43"/>
        <p:cNvGrpSpPr/>
        <p:nvPr/>
      </p:nvGrpSpPr>
      <p:grpSpPr>
        <a:xfrm>
          <a:off x="0" y="0"/>
          <a:ext cx="0" cy="0"/>
          <a:chOff x="0" y="0"/>
          <a:chExt cx="0" cy="0"/>
        </a:xfrm>
      </p:grpSpPr>
      <p:sp>
        <p:nvSpPr>
          <p:cNvPr id="44" name="Google Shape;44;p17"/>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4400"/>
              <a:buFont typeface="IBM Plex Sans"/>
              <a:buNone/>
              <a:defRPr b="1" sz="4400" cap="none"/>
            </a:lvl1pPr>
            <a:lvl2pPr indent="-228600" lvl="1" marL="914400" algn="l">
              <a:lnSpc>
                <a:spcPct val="90000"/>
              </a:lnSpc>
              <a:spcBef>
                <a:spcPts val="500"/>
              </a:spcBef>
              <a:spcAft>
                <a:spcPts val="0"/>
              </a:spcAft>
              <a:buClr>
                <a:schemeClr val="dk1"/>
              </a:buClr>
              <a:buSzPts val="2400"/>
              <a:buNone/>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166">
          <p15:clr>
            <a:srgbClr val="FBAE40"/>
          </p15:clr>
        </p15:guide>
        <p15:guide id="2" pos="32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és text">
  <p:cSld name="Només text">
    <p:spTree>
      <p:nvGrpSpPr>
        <p:cNvPr id="45" name="Shape 45"/>
        <p:cNvGrpSpPr/>
        <p:nvPr/>
      </p:nvGrpSpPr>
      <p:grpSpPr>
        <a:xfrm>
          <a:off x="0" y="0"/>
          <a:ext cx="0" cy="0"/>
          <a:chOff x="0" y="0"/>
          <a:chExt cx="0" cy="0"/>
        </a:xfrm>
      </p:grpSpPr>
      <p:sp>
        <p:nvSpPr>
          <p:cNvPr id="46" name="Google Shape;46;p18"/>
          <p:cNvSpPr txBox="1"/>
          <p:nvPr>
            <p:ph idx="1" type="body"/>
          </p:nvPr>
        </p:nvSpPr>
        <p:spPr>
          <a:xfrm>
            <a:off x="1058779" y="1313713"/>
            <a:ext cx="10103802" cy="4992196"/>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8"/>
          <p:cNvSpPr txBox="1"/>
          <p:nvPr/>
        </p:nvSpPr>
        <p:spPr>
          <a:xfrm>
            <a:off x="5195455" y="166254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 imatge">
  <p:cSld name="Text i imatge">
    <p:spTree>
      <p:nvGrpSpPr>
        <p:cNvPr id="48" name="Shape 48"/>
        <p:cNvGrpSpPr/>
        <p:nvPr/>
      </p:nvGrpSpPr>
      <p:grpSpPr>
        <a:xfrm>
          <a:off x="0" y="0"/>
          <a:ext cx="0" cy="0"/>
          <a:chOff x="0" y="0"/>
          <a:chExt cx="0" cy="0"/>
        </a:xfrm>
      </p:grpSpPr>
      <p:sp>
        <p:nvSpPr>
          <p:cNvPr id="49" name="Google Shape;49;p19"/>
          <p:cNvSpPr txBox="1"/>
          <p:nvPr>
            <p:ph idx="1" type="body"/>
          </p:nvPr>
        </p:nvSpPr>
        <p:spPr>
          <a:xfrm>
            <a:off x="7541623" y="1313713"/>
            <a:ext cx="3591598" cy="44832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sz="2800"/>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9"/>
          <p:cNvSpPr txBox="1"/>
          <p:nvPr>
            <p:ph idx="2" type="body"/>
          </p:nvPr>
        </p:nvSpPr>
        <p:spPr>
          <a:xfrm>
            <a:off x="1058779" y="1313713"/>
            <a:ext cx="5756089" cy="4748212"/>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000"/>
              </a:spcBef>
              <a:spcAft>
                <a:spcPts val="0"/>
              </a:spcAft>
              <a:buClr>
                <a:schemeClr val="dk1"/>
              </a:buClr>
              <a:buSzPts val="2800"/>
              <a:buNone/>
              <a:defRPr sz="2800">
                <a:latin typeface="IBM Plex Sans"/>
                <a:ea typeface="IBM Plex Sans"/>
                <a:cs typeface="IBM Plex Sans"/>
                <a:sym typeface="IBM Plex Sans"/>
              </a:defRPr>
            </a:lvl1pPr>
            <a:lvl2pPr indent="-381000" lvl="1" marL="9144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2pPr>
            <a:lvl3pPr indent="-381000" lvl="2" marL="13716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3pPr>
            <a:lvl4pPr indent="-381000" lvl="3" marL="18288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4pPr>
            <a:lvl5pPr indent="-381000" lvl="4" marL="2286000" algn="l">
              <a:lnSpc>
                <a:spcPct val="150000"/>
              </a:lnSpc>
              <a:spcBef>
                <a:spcPts val="500"/>
              </a:spcBef>
              <a:spcAft>
                <a:spcPts val="0"/>
              </a:spcAft>
              <a:buClr>
                <a:schemeClr val="dk1"/>
              </a:buClr>
              <a:buSzPts val="2400"/>
              <a:buChar char="•"/>
              <a:defRPr sz="2400">
                <a:latin typeface="IBM Plex Sans"/>
                <a:ea typeface="IBM Plex Sans"/>
                <a:cs typeface="IBM Plex Sans"/>
                <a:sym typeface="IBM Plex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9"/>
          <p:cNvSpPr txBox="1"/>
          <p:nvPr>
            <p:ph idx="3" type="body"/>
          </p:nvPr>
        </p:nvSpPr>
        <p:spPr>
          <a:xfrm>
            <a:off x="7542213" y="5796951"/>
            <a:ext cx="3590925" cy="29527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737373"/>
              </a:buClr>
              <a:buSzPts val="2400"/>
              <a:buNone/>
              <a:defRPr sz="2400">
                <a:solidFill>
                  <a:srgbClr val="737373"/>
                </a:solidFill>
                <a:latin typeface="IBM Plex Sans Thin"/>
                <a:ea typeface="IBM Plex Sans Thin"/>
                <a:cs typeface="IBM Plex Sans Thin"/>
                <a:sym typeface="IBM Plex Sans Thi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IBM Plex Sans"/>
              <a:buNone/>
              <a:defRPr b="0" i="0" sz="4400" u="none" cap="none" strike="noStrike">
                <a:solidFill>
                  <a:schemeClr val="dk1"/>
                </a:solidFill>
                <a:latin typeface="IBM Plex Sans"/>
                <a:ea typeface="IBM Plex Sans"/>
                <a:cs typeface="IBM Plex Sans"/>
                <a:sym typeface="IBM Plex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IBM Plex Sans"/>
                <a:ea typeface="IBM Plex Sans"/>
                <a:cs typeface="IBM Plex Sans"/>
                <a:sym typeface="IBM Plex San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733">
          <p15:clr>
            <a:srgbClr val="F26B43"/>
          </p15:clr>
        </p15:guide>
        <p15:guide id="2" orient="horz" pos="640">
          <p15:clr>
            <a:srgbClr val="F26B43"/>
          </p15:clr>
        </p15:guide>
        <p15:guide id="3" orient="horz" pos="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lalonso@uji.es" TargetMode="External"/><Relationship Id="rId4" Type="http://schemas.openxmlformats.org/officeDocument/2006/relationships/hyperlink" Target="mailto:smacos@uji.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
          <p:cNvSpPr txBox="1"/>
          <p:nvPr>
            <p:ph idx="1" type="body"/>
          </p:nvPr>
        </p:nvSpPr>
        <p:spPr>
          <a:xfrm>
            <a:off x="1057374" y="861938"/>
            <a:ext cx="10078939" cy="195811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chemeClr val="lt1"/>
              </a:buClr>
              <a:buSzPct val="100000"/>
              <a:buNone/>
            </a:pPr>
            <a:r>
              <a:rPr lang="ca-ES"/>
              <a:t>TEMA 2. NOUS FORMATS PERIODÍSTICS A L’ENTORN DIGITAL</a:t>
            </a:r>
            <a:endParaRPr/>
          </a:p>
        </p:txBody>
      </p:sp>
      <p:sp>
        <p:nvSpPr>
          <p:cNvPr id="68" name="Google Shape;68;p1"/>
          <p:cNvSpPr txBox="1"/>
          <p:nvPr>
            <p:ph idx="2" type="body"/>
          </p:nvPr>
        </p:nvSpPr>
        <p:spPr>
          <a:xfrm>
            <a:off x="1057373" y="3000745"/>
            <a:ext cx="10078939" cy="103720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200"/>
              <a:buNone/>
            </a:pPr>
            <a:r>
              <a:rPr lang="ca-ES"/>
              <a:t>Laura Alonso Muñoz i Silvia Marcos García</a:t>
            </a:r>
            <a:br>
              <a:rPr lang="ca-ES"/>
            </a:br>
            <a:r>
              <a:rPr lang="ca-ES"/>
              <a:t>Novembre 2023</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ca-ES"/>
              <a:t>NOUS TERRITORIS PER AL PERIODISME</a:t>
            </a:r>
            <a:endParaRPr/>
          </a:p>
        </p:txBody>
      </p:sp>
      <p:sp>
        <p:nvSpPr>
          <p:cNvPr id="75" name="Google Shape;75;p2"/>
          <p:cNvSpPr txBox="1"/>
          <p:nvPr>
            <p:ph idx="2" type="body"/>
          </p:nvPr>
        </p:nvSpPr>
        <p:spPr>
          <a:xfrm>
            <a:off x="1051074" y="2109788"/>
            <a:ext cx="10089851" cy="2057098"/>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Clr>
                <a:schemeClr val="dk1"/>
              </a:buClr>
              <a:buSzPts val="2800"/>
              <a:buNone/>
            </a:pPr>
            <a:r>
              <a:rPr lang="ca-ES"/>
              <a:t>Internet…</a:t>
            </a:r>
            <a:endParaRPr/>
          </a:p>
          <a:p>
            <a:pPr indent="-457200" lvl="1" marL="1143000" rtl="0" algn="l">
              <a:lnSpc>
                <a:spcPct val="150000"/>
              </a:lnSpc>
              <a:spcBef>
                <a:spcPts val="500"/>
              </a:spcBef>
              <a:spcAft>
                <a:spcPts val="0"/>
              </a:spcAft>
              <a:buClr>
                <a:schemeClr val="dk1"/>
              </a:buClr>
              <a:buSzPts val="2400"/>
              <a:buChar char="•"/>
            </a:pPr>
            <a:r>
              <a:rPr lang="ca-ES"/>
              <a:t>Canvis en la forma de consumir información</a:t>
            </a:r>
            <a:endParaRPr/>
          </a:p>
          <a:p>
            <a:pPr indent="-457200" lvl="1" marL="1143000" rtl="0" algn="l">
              <a:lnSpc>
                <a:spcPct val="150000"/>
              </a:lnSpc>
              <a:spcBef>
                <a:spcPts val="500"/>
              </a:spcBef>
              <a:spcAft>
                <a:spcPts val="0"/>
              </a:spcAft>
              <a:buClr>
                <a:schemeClr val="dk1"/>
              </a:buClr>
              <a:buSzPts val="2400"/>
              <a:buChar char="•"/>
            </a:pPr>
            <a:r>
              <a:rPr lang="ca-ES"/>
              <a:t>Canvis en les rutines productives</a:t>
            </a:r>
            <a:endParaRPr/>
          </a:p>
        </p:txBody>
      </p:sp>
      <p:sp>
        <p:nvSpPr>
          <p:cNvPr id="76" name="Google Shape;76;p2"/>
          <p:cNvSpPr txBox="1"/>
          <p:nvPr/>
        </p:nvSpPr>
        <p:spPr>
          <a:xfrm>
            <a:off x="1051074" y="4238018"/>
            <a:ext cx="10089851" cy="2057098"/>
          </a:xfrm>
          <a:prstGeom prst="rect">
            <a:avLst/>
          </a:prstGeom>
          <a:no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chemeClr val="dk1"/>
              </a:buClr>
              <a:buSzPts val="2800"/>
              <a:buFont typeface="Arial"/>
              <a:buNone/>
            </a:pPr>
            <a:r>
              <a:rPr lang="ca-ES" sz="2800">
                <a:solidFill>
                  <a:schemeClr val="dk1"/>
                </a:solidFill>
                <a:latin typeface="IBM Plex Sans"/>
                <a:ea typeface="IBM Plex Sans"/>
                <a:cs typeface="IBM Plex Sans"/>
                <a:sym typeface="IBM Plex Sans"/>
              </a:rPr>
              <a:t>Convergència digital</a:t>
            </a:r>
            <a:endParaRPr/>
          </a:p>
          <a:p>
            <a:pPr indent="-457200" lvl="1" marL="1143000" marR="0" rtl="0" algn="l">
              <a:lnSpc>
                <a:spcPct val="150000"/>
              </a:lnSpc>
              <a:spcBef>
                <a:spcPts val="500"/>
              </a:spcBef>
              <a:spcAft>
                <a:spcPts val="0"/>
              </a:spcAft>
              <a:buClr>
                <a:schemeClr val="dk1"/>
              </a:buClr>
              <a:buSzPts val="2400"/>
              <a:buFont typeface="Arial"/>
              <a:buChar char="•"/>
            </a:pPr>
            <a:r>
              <a:rPr b="0" i="0" lang="ca-ES" sz="2400" u="none" cap="none" strike="noStrike">
                <a:solidFill>
                  <a:schemeClr val="dk1"/>
                </a:solidFill>
                <a:latin typeface="IBM Plex Sans"/>
                <a:ea typeface="IBM Plex Sans"/>
                <a:cs typeface="IBM Plex Sans"/>
                <a:sym typeface="IBM Plex Sans"/>
              </a:rPr>
              <a:t>Fluxes de continguts per múltiples plataformes</a:t>
            </a:r>
            <a:endParaRPr b="0" i="0" sz="2400" u="none" cap="none" strike="noStrike">
              <a:solidFill>
                <a:schemeClr val="dk1"/>
              </a:solidFill>
              <a:latin typeface="IBM Plex Sans"/>
              <a:ea typeface="IBM Plex Sans"/>
              <a:cs typeface="IBM Plex Sans"/>
              <a:sym typeface="IBM Plex Sans"/>
            </a:endParaRPr>
          </a:p>
          <a:p>
            <a:pPr indent="-457200" lvl="1" marL="1143000" marR="0" rtl="0" algn="l">
              <a:lnSpc>
                <a:spcPct val="150000"/>
              </a:lnSpc>
              <a:spcBef>
                <a:spcPts val="500"/>
              </a:spcBef>
              <a:spcAft>
                <a:spcPts val="0"/>
              </a:spcAft>
              <a:buClr>
                <a:schemeClr val="dk1"/>
              </a:buClr>
              <a:buSzPts val="2400"/>
              <a:buFont typeface="Arial"/>
              <a:buChar char="•"/>
            </a:pPr>
            <a:r>
              <a:rPr b="0" i="0" lang="ca-ES" sz="2400" u="none" cap="none" strike="noStrike">
                <a:solidFill>
                  <a:schemeClr val="dk1"/>
                </a:solidFill>
                <a:latin typeface="IBM Plex Sans"/>
                <a:ea typeface="IBM Plex Sans"/>
                <a:cs typeface="IBM Plex Sans"/>
                <a:sym typeface="IBM Plex Sans"/>
              </a:rPr>
              <a:t>Comportament migratori de les audiències</a:t>
            </a:r>
            <a:endParaRPr b="0" i="0" sz="2400" u="none" cap="none" strike="noStrike">
              <a:solidFill>
                <a:schemeClr val="dk1"/>
              </a:solidFill>
              <a:latin typeface="IBM Plex Sans"/>
              <a:ea typeface="IBM Plex Sans"/>
              <a:cs typeface="IBM Plex Sans"/>
              <a:sym typeface="IBM Plex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ca-ES"/>
              <a:t>STORYTELLING</a:t>
            </a:r>
            <a:endParaRPr/>
          </a:p>
        </p:txBody>
      </p:sp>
      <p:sp>
        <p:nvSpPr>
          <p:cNvPr id="83" name="Google Shape;83;p3"/>
          <p:cNvSpPr txBox="1"/>
          <p:nvPr>
            <p:ph idx="2" type="body"/>
          </p:nvPr>
        </p:nvSpPr>
        <p:spPr>
          <a:xfrm>
            <a:off x="1038225" y="1546904"/>
            <a:ext cx="6773675" cy="4748212"/>
          </a:xfrm>
          <a:prstGeom prst="rect">
            <a:avLst/>
          </a:prstGeom>
          <a:noFill/>
          <a:ln>
            <a:noFill/>
          </a:ln>
        </p:spPr>
        <p:txBody>
          <a:bodyPr anchorCtr="0" anchor="t" bIns="45700" lIns="91425" spcFirstLastPara="1" rIns="91425" wrap="square" tIns="45700">
            <a:normAutofit/>
          </a:bodyPr>
          <a:lstStyle/>
          <a:p>
            <a:pPr indent="-457200" lvl="0" marL="457200" rtl="0" algn="l">
              <a:lnSpc>
                <a:spcPct val="150000"/>
              </a:lnSpc>
              <a:spcBef>
                <a:spcPts val="0"/>
              </a:spcBef>
              <a:spcAft>
                <a:spcPts val="0"/>
              </a:spcAft>
              <a:buClr>
                <a:schemeClr val="dk1"/>
              </a:buClr>
              <a:buSzPts val="2800"/>
              <a:buFont typeface="Arial"/>
              <a:buChar char="•"/>
            </a:pPr>
            <a:r>
              <a:rPr lang="ca-ES"/>
              <a:t>Ús de recursos literaris </a:t>
            </a:r>
            <a:endParaRPr/>
          </a:p>
          <a:p>
            <a:pPr indent="-457200" lvl="0" marL="457200" rtl="0" algn="l">
              <a:lnSpc>
                <a:spcPct val="150000"/>
              </a:lnSpc>
              <a:spcBef>
                <a:spcPts val="1000"/>
              </a:spcBef>
              <a:spcAft>
                <a:spcPts val="0"/>
              </a:spcAft>
              <a:buClr>
                <a:schemeClr val="dk1"/>
              </a:buClr>
              <a:buSzPts val="2800"/>
              <a:buFont typeface="Arial"/>
              <a:buChar char="•"/>
            </a:pPr>
            <a:r>
              <a:rPr lang="ca-ES"/>
              <a:t>Diversificar el missatge en diferents peces</a:t>
            </a:r>
            <a:endParaRPr/>
          </a:p>
          <a:p>
            <a:pPr indent="-457200" lvl="0" marL="457200" rtl="0" algn="l">
              <a:lnSpc>
                <a:spcPct val="150000"/>
              </a:lnSpc>
              <a:spcBef>
                <a:spcPts val="1000"/>
              </a:spcBef>
              <a:spcAft>
                <a:spcPts val="0"/>
              </a:spcAft>
              <a:buClr>
                <a:schemeClr val="dk1"/>
              </a:buClr>
              <a:buSzPts val="2800"/>
              <a:buFont typeface="Arial"/>
              <a:buChar char="•"/>
            </a:pPr>
            <a:r>
              <a:rPr lang="ca-ES"/>
              <a:t>Distribuir-lo en diferents mitjans i suports</a:t>
            </a:r>
            <a:endParaRPr/>
          </a:p>
          <a:p>
            <a:pPr indent="-457200" lvl="0" marL="457200" rtl="0" algn="l">
              <a:lnSpc>
                <a:spcPct val="150000"/>
              </a:lnSpc>
              <a:spcBef>
                <a:spcPts val="1000"/>
              </a:spcBef>
              <a:spcAft>
                <a:spcPts val="0"/>
              </a:spcAft>
              <a:buClr>
                <a:schemeClr val="dk1"/>
              </a:buClr>
              <a:buSzPts val="2800"/>
              <a:buFont typeface="Arial"/>
              <a:buChar char="•"/>
            </a:pPr>
            <a:r>
              <a:rPr lang="ca-ES"/>
              <a:t>Implicar a l’audiència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ca-ES"/>
              <a:t>STORYTELLING</a:t>
            </a:r>
            <a:endParaRPr/>
          </a:p>
        </p:txBody>
      </p:sp>
      <p:sp>
        <p:nvSpPr>
          <p:cNvPr id="90" name="Google Shape;90;p4"/>
          <p:cNvSpPr txBox="1"/>
          <p:nvPr/>
        </p:nvSpPr>
        <p:spPr>
          <a:xfrm>
            <a:off x="1038225" y="1546904"/>
            <a:ext cx="5517235" cy="4748212"/>
          </a:xfrm>
          <a:prstGeom prst="rect">
            <a:avLst/>
          </a:prstGeom>
          <a:solidFill>
            <a:srgbClr val="003864"/>
          </a:solidFill>
          <a:ln>
            <a:noFill/>
          </a:ln>
        </p:spPr>
        <p:txBody>
          <a:bodyPr anchorCtr="0" anchor="t" bIns="45700" lIns="91425" spcFirstLastPara="1" rIns="91425" wrap="square" tIns="45700">
            <a:normAutofit fontScale="92500"/>
          </a:bodyPr>
          <a:lstStyle/>
          <a:p>
            <a:pPr indent="0" lvl="0" marL="0" marR="0" rtl="0" algn="l">
              <a:lnSpc>
                <a:spcPct val="150000"/>
              </a:lnSpc>
              <a:spcBef>
                <a:spcPts val="0"/>
              </a:spcBef>
              <a:spcAft>
                <a:spcPts val="0"/>
              </a:spcAft>
              <a:buClr>
                <a:schemeClr val="lt1"/>
              </a:buClr>
              <a:buSzPct val="100000"/>
              <a:buFont typeface="Arial"/>
              <a:buNone/>
            </a:pPr>
            <a:r>
              <a:rPr b="1" lang="ca-ES" sz="2800">
                <a:solidFill>
                  <a:schemeClr val="lt1"/>
                </a:solidFill>
                <a:latin typeface="IBM Plex Sans"/>
                <a:ea typeface="IBM Plex Sans"/>
                <a:cs typeface="IBM Plex Sans"/>
                <a:sym typeface="IBM Plex Sans"/>
              </a:rPr>
              <a:t>Formats:</a:t>
            </a:r>
            <a:endParaRPr/>
          </a:p>
          <a:p>
            <a:pPr indent="-514350" lvl="0" marL="514350" marR="0" rtl="0" algn="l">
              <a:lnSpc>
                <a:spcPct val="150000"/>
              </a:lnSpc>
              <a:spcBef>
                <a:spcPts val="1000"/>
              </a:spcBef>
              <a:spcAft>
                <a:spcPts val="0"/>
              </a:spcAft>
              <a:buClr>
                <a:schemeClr val="lt1"/>
              </a:buClr>
              <a:buSzPct val="100000"/>
              <a:buFont typeface="Arial"/>
              <a:buAutoNum type="alphaLcParenR"/>
            </a:pPr>
            <a:r>
              <a:rPr lang="ca-ES" sz="2800">
                <a:solidFill>
                  <a:schemeClr val="lt1"/>
                </a:solidFill>
                <a:latin typeface="IBM Plex Sans"/>
                <a:ea typeface="IBM Plex Sans"/>
                <a:cs typeface="IBM Plex Sans"/>
                <a:sym typeface="IBM Plex Sans"/>
              </a:rPr>
              <a:t>Resum informatiu mitjançant aplicacions de missatgeria instantània mòbil com WhatsApp o Telegram </a:t>
            </a:r>
            <a:endParaRPr/>
          </a:p>
          <a:p>
            <a:pPr indent="-514350" lvl="0" marL="514350" marR="0" rtl="0" algn="l">
              <a:lnSpc>
                <a:spcPct val="150000"/>
              </a:lnSpc>
              <a:spcBef>
                <a:spcPts val="1000"/>
              </a:spcBef>
              <a:spcAft>
                <a:spcPts val="0"/>
              </a:spcAft>
              <a:buClr>
                <a:schemeClr val="lt1"/>
              </a:buClr>
              <a:buSzPct val="100000"/>
              <a:buFont typeface="Arial"/>
              <a:buAutoNum type="alphaLcParenR"/>
            </a:pPr>
            <a:r>
              <a:rPr lang="ca-ES" sz="2800">
                <a:solidFill>
                  <a:schemeClr val="lt1"/>
                </a:solidFill>
                <a:latin typeface="IBM Plex Sans"/>
                <a:ea typeface="IBM Plex Sans"/>
                <a:cs typeface="IBM Plex Sans"/>
                <a:sym typeface="IBM Plex Sans"/>
              </a:rPr>
              <a:t>Vídeos breus a través de TikTok</a:t>
            </a:r>
            <a:endParaRPr sz="2800">
              <a:solidFill>
                <a:schemeClr val="lt1"/>
              </a:solidFill>
              <a:latin typeface="IBM Plex Sans"/>
              <a:ea typeface="IBM Plex Sans"/>
              <a:cs typeface="IBM Plex Sans"/>
              <a:sym typeface="IBM Plex Sans"/>
            </a:endParaRPr>
          </a:p>
          <a:p>
            <a:pPr indent="-514350" lvl="0" marL="514350" marR="0" rtl="0" algn="l">
              <a:lnSpc>
                <a:spcPct val="150000"/>
              </a:lnSpc>
              <a:spcBef>
                <a:spcPts val="1000"/>
              </a:spcBef>
              <a:spcAft>
                <a:spcPts val="0"/>
              </a:spcAft>
              <a:buClr>
                <a:schemeClr val="lt1"/>
              </a:buClr>
              <a:buSzPct val="100000"/>
              <a:buFont typeface="Arial"/>
              <a:buAutoNum type="alphaLcParenR"/>
            </a:pPr>
            <a:r>
              <a:rPr lang="ca-ES" sz="2800">
                <a:solidFill>
                  <a:schemeClr val="lt1"/>
                </a:solidFill>
                <a:latin typeface="IBM Plex Sans"/>
                <a:ea typeface="IBM Plex Sans"/>
                <a:cs typeface="IBM Plex Sans"/>
                <a:sym typeface="IBM Plex Sans"/>
              </a:rPr>
              <a:t>Teaser</a:t>
            </a:r>
            <a:endParaRPr sz="2800">
              <a:solidFill>
                <a:schemeClr val="lt1"/>
              </a:solidFill>
              <a:latin typeface="IBM Plex Sans"/>
              <a:ea typeface="IBM Plex Sans"/>
              <a:cs typeface="IBM Plex Sans"/>
              <a:sym typeface="IBM Plex Sans"/>
            </a:endParaRPr>
          </a:p>
          <a:p>
            <a:pPr indent="0" lvl="0" marL="0" marR="0" rtl="0" algn="l">
              <a:lnSpc>
                <a:spcPct val="150000"/>
              </a:lnSpc>
              <a:spcBef>
                <a:spcPts val="1000"/>
              </a:spcBef>
              <a:spcAft>
                <a:spcPts val="0"/>
              </a:spcAft>
              <a:buClr>
                <a:schemeClr val="dk1"/>
              </a:buClr>
              <a:buSzPct val="100000"/>
              <a:buFont typeface="Arial"/>
              <a:buNone/>
            </a:pPr>
            <a:r>
              <a:t/>
            </a:r>
            <a:endParaRPr sz="2800">
              <a:solidFill>
                <a:schemeClr val="dk1"/>
              </a:solidFill>
              <a:latin typeface="IBM Plex Sans"/>
              <a:ea typeface="IBM Plex Sans"/>
              <a:cs typeface="IBM Plex Sans"/>
              <a:sym typeface="IBM Plex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ca-ES"/>
              <a:t>INTERACTIVITAT</a:t>
            </a:r>
            <a:endParaRPr/>
          </a:p>
        </p:txBody>
      </p:sp>
      <p:sp>
        <p:nvSpPr>
          <p:cNvPr id="97" name="Google Shape;97;p5"/>
          <p:cNvSpPr txBox="1"/>
          <p:nvPr/>
        </p:nvSpPr>
        <p:spPr>
          <a:xfrm>
            <a:off x="1038225" y="1546904"/>
            <a:ext cx="6773675" cy="4748212"/>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150000"/>
              </a:lnSpc>
              <a:spcBef>
                <a:spcPts val="0"/>
              </a:spcBef>
              <a:spcAft>
                <a:spcPts val="0"/>
              </a:spcAft>
              <a:buClr>
                <a:schemeClr val="dk1"/>
              </a:buClr>
              <a:buSzPts val="2800"/>
              <a:buFont typeface="Arial"/>
              <a:buChar char="•"/>
            </a:pPr>
            <a:r>
              <a:rPr lang="ca-ES" sz="2800">
                <a:solidFill>
                  <a:schemeClr val="dk1"/>
                </a:solidFill>
                <a:latin typeface="IBM Plex Sans"/>
                <a:ea typeface="IBM Plex Sans"/>
                <a:cs typeface="IBM Plex Sans"/>
                <a:sym typeface="IBM Plex Sans"/>
              </a:rPr>
              <a:t>Possibilitat de que els usuaris i usuàries interaccionen amb el contingut</a:t>
            </a:r>
            <a:endParaRPr/>
          </a:p>
          <a:p>
            <a:pPr indent="-457200" lvl="0" marL="457200" marR="0" rtl="0" algn="l">
              <a:lnSpc>
                <a:spcPct val="150000"/>
              </a:lnSpc>
              <a:spcBef>
                <a:spcPts val="1000"/>
              </a:spcBef>
              <a:spcAft>
                <a:spcPts val="0"/>
              </a:spcAft>
              <a:buClr>
                <a:schemeClr val="dk1"/>
              </a:buClr>
              <a:buSzPts val="2800"/>
              <a:buFont typeface="Arial"/>
              <a:buChar char="•"/>
            </a:pPr>
            <a:r>
              <a:rPr lang="ca-ES" sz="2800">
                <a:solidFill>
                  <a:schemeClr val="dk1"/>
                </a:solidFill>
                <a:latin typeface="IBM Plex Sans"/>
                <a:ea typeface="IBM Plex Sans"/>
                <a:cs typeface="IBM Plex Sans"/>
                <a:sym typeface="IBM Plex Sans"/>
              </a:rPr>
              <a:t>No és nova de l’entorn digital</a:t>
            </a:r>
            <a:endParaRPr/>
          </a:p>
          <a:p>
            <a:pPr indent="-457200" lvl="0" marL="457200" marR="0" rtl="0" algn="l">
              <a:lnSpc>
                <a:spcPct val="150000"/>
              </a:lnSpc>
              <a:spcBef>
                <a:spcPts val="1000"/>
              </a:spcBef>
              <a:spcAft>
                <a:spcPts val="0"/>
              </a:spcAft>
              <a:buClr>
                <a:schemeClr val="dk1"/>
              </a:buClr>
              <a:buSzPts val="2800"/>
              <a:buFont typeface="Arial"/>
              <a:buChar char="•"/>
            </a:pPr>
            <a:r>
              <a:rPr lang="ca-ES" sz="2800">
                <a:solidFill>
                  <a:schemeClr val="dk1"/>
                </a:solidFill>
                <a:latin typeface="IBM Plex Sans"/>
                <a:ea typeface="IBM Plex Sans"/>
                <a:cs typeface="IBM Plex Sans"/>
                <a:sym typeface="IBM Plex Sans"/>
              </a:rPr>
              <a:t>Dos tipus: Interactivitat selectiva i Interactivitat comunicativa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ca-ES"/>
              <a:t>INTERACTIVITAT</a:t>
            </a:r>
            <a:endParaRPr/>
          </a:p>
        </p:txBody>
      </p:sp>
      <p:sp>
        <p:nvSpPr>
          <p:cNvPr id="104" name="Google Shape;104;p6"/>
          <p:cNvSpPr txBox="1"/>
          <p:nvPr/>
        </p:nvSpPr>
        <p:spPr>
          <a:xfrm>
            <a:off x="1038225" y="1546904"/>
            <a:ext cx="5517235" cy="4748212"/>
          </a:xfrm>
          <a:prstGeom prst="rect">
            <a:avLst/>
          </a:prstGeom>
          <a:solidFill>
            <a:srgbClr val="003864"/>
          </a:solid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chemeClr val="lt1"/>
              </a:buClr>
              <a:buSzPts val="2800"/>
              <a:buFont typeface="Arial"/>
              <a:buNone/>
            </a:pPr>
            <a:r>
              <a:rPr b="1" lang="ca-ES" sz="2800">
                <a:solidFill>
                  <a:schemeClr val="lt1"/>
                </a:solidFill>
                <a:latin typeface="IBM Plex Sans"/>
                <a:ea typeface="IBM Plex Sans"/>
                <a:cs typeface="IBM Plex Sans"/>
                <a:sym typeface="IBM Plex Sans"/>
              </a:rPr>
              <a:t>Formats:</a:t>
            </a:r>
            <a:endParaRPr/>
          </a:p>
          <a:p>
            <a:pPr indent="-514350" lvl="0" marL="514350" marR="0" rtl="0" algn="l">
              <a:lnSpc>
                <a:spcPct val="150000"/>
              </a:lnSpc>
              <a:spcBef>
                <a:spcPts val="1000"/>
              </a:spcBef>
              <a:spcAft>
                <a:spcPts val="0"/>
              </a:spcAft>
              <a:buClr>
                <a:schemeClr val="lt1"/>
              </a:buClr>
              <a:buSzPts val="2800"/>
              <a:buFont typeface="Arial"/>
              <a:buAutoNum type="alphaLcParenR"/>
            </a:pPr>
            <a:r>
              <a:rPr lang="ca-ES" sz="2800">
                <a:solidFill>
                  <a:schemeClr val="lt1"/>
                </a:solidFill>
                <a:latin typeface="IBM Plex Sans"/>
                <a:ea typeface="IBM Plex Sans"/>
                <a:cs typeface="IBM Plex Sans"/>
                <a:sym typeface="IBM Plex Sans"/>
              </a:rPr>
              <a:t>Notes de veu mitjançant WhatsApp</a:t>
            </a:r>
            <a:endParaRPr/>
          </a:p>
          <a:p>
            <a:pPr indent="-514350" lvl="0" marL="514350" marR="0" rtl="0" algn="l">
              <a:lnSpc>
                <a:spcPct val="150000"/>
              </a:lnSpc>
              <a:spcBef>
                <a:spcPts val="1000"/>
              </a:spcBef>
              <a:spcAft>
                <a:spcPts val="0"/>
              </a:spcAft>
              <a:buClr>
                <a:schemeClr val="lt1"/>
              </a:buClr>
              <a:buSzPts val="2800"/>
              <a:buFont typeface="Arial"/>
              <a:buAutoNum type="alphaLcParenR"/>
            </a:pPr>
            <a:r>
              <a:rPr lang="ca-ES" sz="2800">
                <a:solidFill>
                  <a:schemeClr val="lt1"/>
                </a:solidFill>
                <a:latin typeface="IBM Plex Sans"/>
                <a:ea typeface="IBM Plex Sans"/>
                <a:cs typeface="IBM Plex Sans"/>
                <a:sym typeface="IBM Plex Sans"/>
              </a:rPr>
              <a:t>Enquestes, preguntes i qüestionaris a través de Instagram</a:t>
            </a:r>
            <a:endParaRPr/>
          </a:p>
          <a:p>
            <a:pPr indent="0" lvl="0" marL="0" marR="0" rtl="0" algn="l">
              <a:lnSpc>
                <a:spcPct val="150000"/>
              </a:lnSpc>
              <a:spcBef>
                <a:spcPts val="1000"/>
              </a:spcBef>
              <a:spcAft>
                <a:spcPts val="0"/>
              </a:spcAft>
              <a:buClr>
                <a:schemeClr val="dk1"/>
              </a:buClr>
              <a:buSzPts val="2800"/>
              <a:buFont typeface="Arial"/>
              <a:buNone/>
            </a:pPr>
            <a:r>
              <a:t/>
            </a:r>
            <a:endParaRPr sz="2800">
              <a:solidFill>
                <a:schemeClr val="dk1"/>
              </a:solidFill>
              <a:latin typeface="IBM Plex Sans"/>
              <a:ea typeface="IBM Plex Sans"/>
              <a:cs typeface="IBM Plex Sans"/>
              <a:sym typeface="IBM Plex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7"/>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ca-ES"/>
              <a:t>STREAMING</a:t>
            </a:r>
            <a:endParaRPr/>
          </a:p>
        </p:txBody>
      </p:sp>
      <p:sp>
        <p:nvSpPr>
          <p:cNvPr id="111" name="Google Shape;111;p7"/>
          <p:cNvSpPr txBox="1"/>
          <p:nvPr>
            <p:ph idx="2" type="body"/>
          </p:nvPr>
        </p:nvSpPr>
        <p:spPr>
          <a:xfrm>
            <a:off x="1038225" y="1546904"/>
            <a:ext cx="6773675" cy="4748212"/>
          </a:xfrm>
          <a:prstGeom prst="rect">
            <a:avLst/>
          </a:prstGeom>
          <a:noFill/>
          <a:ln>
            <a:noFill/>
          </a:ln>
        </p:spPr>
        <p:txBody>
          <a:bodyPr anchorCtr="0" anchor="t" bIns="45700" lIns="91425" spcFirstLastPara="1" rIns="91425" wrap="square" tIns="45700">
            <a:normAutofit lnSpcReduction="10000"/>
          </a:bodyPr>
          <a:lstStyle/>
          <a:p>
            <a:pPr indent="-457200" lvl="0" marL="457200" rtl="0" algn="l">
              <a:lnSpc>
                <a:spcPct val="150000"/>
              </a:lnSpc>
              <a:spcBef>
                <a:spcPts val="0"/>
              </a:spcBef>
              <a:spcAft>
                <a:spcPts val="0"/>
              </a:spcAft>
              <a:buClr>
                <a:schemeClr val="dk1"/>
              </a:buClr>
              <a:buSzPts val="2800"/>
              <a:buFont typeface="Arial"/>
              <a:buChar char="•"/>
            </a:pPr>
            <a:r>
              <a:rPr lang="ca-ES"/>
              <a:t>Contar minut a minut el que està passant entorn a un esdeveniment</a:t>
            </a:r>
            <a:endParaRPr/>
          </a:p>
          <a:p>
            <a:pPr indent="-457200" lvl="0" marL="457200" rtl="0" algn="l">
              <a:lnSpc>
                <a:spcPct val="150000"/>
              </a:lnSpc>
              <a:spcBef>
                <a:spcPts val="1000"/>
              </a:spcBef>
              <a:spcAft>
                <a:spcPts val="0"/>
              </a:spcAft>
              <a:buClr>
                <a:schemeClr val="dk1"/>
              </a:buClr>
              <a:buSzPts val="2800"/>
              <a:buFont typeface="Arial"/>
              <a:buChar char="•"/>
            </a:pPr>
            <a:r>
              <a:rPr lang="ca-ES"/>
              <a:t>Permet connexions en directe des del lloc dels fets</a:t>
            </a:r>
            <a:endParaRPr/>
          </a:p>
          <a:p>
            <a:pPr indent="-457200" lvl="0" marL="457200" rtl="0" algn="l">
              <a:lnSpc>
                <a:spcPct val="150000"/>
              </a:lnSpc>
              <a:spcBef>
                <a:spcPts val="1000"/>
              </a:spcBef>
              <a:spcAft>
                <a:spcPts val="0"/>
              </a:spcAft>
              <a:buClr>
                <a:schemeClr val="dk1"/>
              </a:buClr>
              <a:buSzPts val="2800"/>
              <a:buFont typeface="Arial"/>
              <a:buChar char="•"/>
            </a:pPr>
            <a:r>
              <a:rPr lang="ca-ES"/>
              <a:t>Origen: TV i ràdio</a:t>
            </a:r>
            <a:endParaRPr/>
          </a:p>
          <a:p>
            <a:pPr indent="-457200" lvl="0" marL="457200" rtl="0" algn="l">
              <a:lnSpc>
                <a:spcPct val="150000"/>
              </a:lnSpc>
              <a:spcBef>
                <a:spcPts val="1000"/>
              </a:spcBef>
              <a:spcAft>
                <a:spcPts val="0"/>
              </a:spcAft>
              <a:buClr>
                <a:schemeClr val="dk1"/>
              </a:buClr>
              <a:buSzPts val="2800"/>
              <a:buFont typeface="Arial"/>
              <a:buChar char="•"/>
            </a:pPr>
            <a:r>
              <a:rPr lang="ca-ES"/>
              <a:t>Explicar l’actualitat de manera ràpida i directa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8"/>
          <p:cNvSpPr txBox="1"/>
          <p:nvPr>
            <p:ph idx="1" type="body"/>
          </p:nvPr>
        </p:nvSpPr>
        <p:spPr>
          <a:xfrm>
            <a:off x="1038225" y="562884"/>
            <a:ext cx="10089851"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IBM Plex Sans"/>
              <a:buNone/>
            </a:pPr>
            <a:r>
              <a:rPr lang="ca-ES"/>
              <a:t>STREAMING</a:t>
            </a:r>
            <a:endParaRPr/>
          </a:p>
        </p:txBody>
      </p:sp>
      <p:sp>
        <p:nvSpPr>
          <p:cNvPr id="118" name="Google Shape;118;p8"/>
          <p:cNvSpPr txBox="1"/>
          <p:nvPr/>
        </p:nvSpPr>
        <p:spPr>
          <a:xfrm>
            <a:off x="1038225" y="1546904"/>
            <a:ext cx="5517235" cy="4748212"/>
          </a:xfrm>
          <a:prstGeom prst="rect">
            <a:avLst/>
          </a:prstGeom>
          <a:solidFill>
            <a:srgbClr val="003864"/>
          </a:solidFill>
          <a:ln>
            <a:noFill/>
          </a:ln>
        </p:spPr>
        <p:txBody>
          <a:bodyPr anchorCtr="0" anchor="t" bIns="45700" lIns="91425" spcFirstLastPara="1" rIns="91425" wrap="square" tIns="45700">
            <a:normAutofit/>
          </a:bodyPr>
          <a:lstStyle/>
          <a:p>
            <a:pPr indent="0" lvl="0" marL="0" marR="0" rtl="0" algn="l">
              <a:lnSpc>
                <a:spcPct val="150000"/>
              </a:lnSpc>
              <a:spcBef>
                <a:spcPts val="0"/>
              </a:spcBef>
              <a:spcAft>
                <a:spcPts val="0"/>
              </a:spcAft>
              <a:buClr>
                <a:schemeClr val="lt1"/>
              </a:buClr>
              <a:buSzPts val="2800"/>
              <a:buFont typeface="Arial"/>
              <a:buNone/>
            </a:pPr>
            <a:r>
              <a:rPr b="1" lang="ca-ES" sz="2800">
                <a:solidFill>
                  <a:schemeClr val="lt1"/>
                </a:solidFill>
                <a:latin typeface="IBM Plex Sans"/>
                <a:ea typeface="IBM Plex Sans"/>
                <a:cs typeface="IBM Plex Sans"/>
                <a:sym typeface="IBM Plex Sans"/>
              </a:rPr>
              <a:t>Formats:</a:t>
            </a:r>
            <a:endParaRPr/>
          </a:p>
          <a:p>
            <a:pPr indent="-514350" lvl="0" marL="514350" marR="0" rtl="0" algn="l">
              <a:lnSpc>
                <a:spcPct val="150000"/>
              </a:lnSpc>
              <a:spcBef>
                <a:spcPts val="1000"/>
              </a:spcBef>
              <a:spcAft>
                <a:spcPts val="0"/>
              </a:spcAft>
              <a:buClr>
                <a:schemeClr val="lt1"/>
              </a:buClr>
              <a:buSzPts val="2800"/>
              <a:buFont typeface="Arial"/>
              <a:buAutoNum type="alphaLcParenR"/>
            </a:pPr>
            <a:r>
              <a:rPr lang="ca-ES" sz="2800">
                <a:solidFill>
                  <a:schemeClr val="lt1"/>
                </a:solidFill>
                <a:latin typeface="IBM Plex Sans"/>
                <a:ea typeface="IBM Plex Sans"/>
                <a:cs typeface="IBM Plex Sans"/>
                <a:sym typeface="IBM Plex Sans"/>
              </a:rPr>
              <a:t>Retransmissió en directe a través de xarxes socials com Twitch</a:t>
            </a:r>
            <a:endParaRPr sz="2800">
              <a:solidFill>
                <a:schemeClr val="lt1"/>
              </a:solidFill>
              <a:latin typeface="IBM Plex Sans"/>
              <a:ea typeface="IBM Plex Sans"/>
              <a:cs typeface="IBM Plex Sans"/>
              <a:sym typeface="IBM Plex Sans"/>
            </a:endParaRPr>
          </a:p>
          <a:p>
            <a:pPr indent="-514350" lvl="0" marL="514350" marR="0" rtl="0" algn="l">
              <a:lnSpc>
                <a:spcPct val="150000"/>
              </a:lnSpc>
              <a:spcBef>
                <a:spcPts val="1000"/>
              </a:spcBef>
              <a:spcAft>
                <a:spcPts val="0"/>
              </a:spcAft>
              <a:buClr>
                <a:schemeClr val="lt1"/>
              </a:buClr>
              <a:buSzPts val="2800"/>
              <a:buFont typeface="Arial"/>
              <a:buAutoNum type="alphaLcParenR"/>
            </a:pPr>
            <a:r>
              <a:rPr lang="ca-ES" sz="2800">
                <a:solidFill>
                  <a:schemeClr val="lt1"/>
                </a:solidFill>
                <a:latin typeface="IBM Plex Sans"/>
                <a:ea typeface="IBM Plex Sans"/>
                <a:cs typeface="IBM Plex Sans"/>
                <a:sym typeface="IBM Plex Sans"/>
              </a:rPr>
              <a:t>Revista de missatges curts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9"/>
          <p:cNvSpPr txBox="1"/>
          <p:nvPr>
            <p:ph idx="1" type="body"/>
          </p:nvPr>
        </p:nvSpPr>
        <p:spPr>
          <a:xfrm>
            <a:off x="1163638" y="2786784"/>
            <a:ext cx="9972675" cy="128443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lang="ca-ES"/>
              <a:t>Laura Alonso Muñoz i Silvia Marcos García </a:t>
            </a:r>
            <a:endParaRPr/>
          </a:p>
          <a:p>
            <a:pPr indent="0" lvl="0" marL="0" rtl="0" algn="ctr">
              <a:lnSpc>
                <a:spcPct val="90000"/>
              </a:lnSpc>
              <a:spcBef>
                <a:spcPts val="1000"/>
              </a:spcBef>
              <a:spcAft>
                <a:spcPts val="0"/>
              </a:spcAft>
              <a:buClr>
                <a:schemeClr val="lt1"/>
              </a:buClr>
              <a:buSzPts val="3200"/>
              <a:buNone/>
            </a:pPr>
            <a:r>
              <a:rPr lang="ca-ES" u="sng">
                <a:solidFill>
                  <a:schemeClr val="hlink"/>
                </a:solidFill>
                <a:hlinkClick r:id="rId3"/>
              </a:rPr>
              <a:t>lalonso@uji.es</a:t>
            </a:r>
            <a:r>
              <a:rPr lang="ca-ES"/>
              <a:t> / </a:t>
            </a:r>
            <a:r>
              <a:rPr lang="ca-ES" u="sng">
                <a:solidFill>
                  <a:schemeClr val="hlink"/>
                </a:solidFill>
                <a:hlinkClick r:id="rId4"/>
              </a:rPr>
              <a:t>smarcos@uji.es</a:t>
            </a:r>
            <a:r>
              <a:rPr lang="ca-ES"/>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2023-10-04T15:28:44Z</dcterms:created>
  <dc:creator>Microsoft Office User</dc:creator>
</cp:coreProperties>
</file>