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IBM Plex Sans"/>
      <p:regular r:id="rId15"/>
      <p:bold r:id="rId16"/>
      <p:italic r:id="rId17"/>
      <p:boldItalic r:id="rId18"/>
    </p:embeddedFont>
    <p:embeddedFont>
      <p:font typeface="IBM Plex Sans Light"/>
      <p:regular r:id="rId19"/>
      <p:bold r:id="rId20"/>
      <p:italic r:id="rId21"/>
      <p:boldItalic r:id="rId22"/>
    </p:embeddedFont>
    <p:embeddedFont>
      <p:font typeface="IBM Plex Sans Thin"/>
      <p:regular r:id="rId23"/>
      <p:bold r:id="rId24"/>
      <p:italic r:id="rId25"/>
      <p:boldItalic r:id="rId26"/>
    </p:embeddedFont>
    <p:embeddedFont>
      <p:font typeface="IBM Plex Sans SemiBold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40">
          <p15:clr>
            <a:srgbClr val="A4A3A4"/>
          </p15:clr>
        </p15:guide>
        <p15:guide id="2" pos="665">
          <p15:clr>
            <a:srgbClr val="A4A3A4"/>
          </p15:clr>
        </p15:guide>
        <p15:guide id="3" orient="horz" pos="799">
          <p15:clr>
            <a:srgbClr val="A4A3A4"/>
          </p15:clr>
        </p15:guide>
        <p15:guide id="4" pos="166">
          <p15:clr>
            <a:srgbClr val="A4A3A4"/>
          </p15:clr>
        </p15:guide>
        <p15:guide id="5" pos="347">
          <p15:clr>
            <a:srgbClr val="A4A3A4"/>
          </p15:clr>
        </p15:guide>
        <p15:guide id="6" orient="horz" pos="3793">
          <p15:clr>
            <a:srgbClr val="A4A3A4"/>
          </p15:clr>
        </p15:guide>
        <p15:guide id="7" pos="7514">
          <p15:clr>
            <a:srgbClr val="A4A3A4"/>
          </p15:clr>
        </p15:guide>
        <p15:guide id="8" pos="7333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hR6MTEYtdgAdTmkDR1gaLO1qXj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40" orient="horz"/>
        <p:guide pos="665"/>
        <p:guide pos="799" orient="horz"/>
        <p:guide pos="166"/>
        <p:guide pos="347"/>
        <p:guide pos="3793" orient="horz"/>
        <p:guide pos="7514"/>
        <p:guide pos="733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BMPlexSansLight-bold.fntdata"/><Relationship Id="rId22" Type="http://schemas.openxmlformats.org/officeDocument/2006/relationships/font" Target="fonts/IBMPlexSansLight-boldItalic.fntdata"/><Relationship Id="rId21" Type="http://schemas.openxmlformats.org/officeDocument/2006/relationships/font" Target="fonts/IBMPlexSansLight-italic.fntdata"/><Relationship Id="rId24" Type="http://schemas.openxmlformats.org/officeDocument/2006/relationships/font" Target="fonts/IBMPlexSansThin-bold.fntdata"/><Relationship Id="rId23" Type="http://schemas.openxmlformats.org/officeDocument/2006/relationships/font" Target="fonts/IBMPlexSansThin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BMPlexSansThin-boldItalic.fntdata"/><Relationship Id="rId25" Type="http://schemas.openxmlformats.org/officeDocument/2006/relationships/font" Target="fonts/IBMPlexSansThin-italic.fntdata"/><Relationship Id="rId28" Type="http://schemas.openxmlformats.org/officeDocument/2006/relationships/font" Target="fonts/IBMPlexSansSemiBold-bold.fntdata"/><Relationship Id="rId27" Type="http://schemas.openxmlformats.org/officeDocument/2006/relationships/font" Target="fonts/IBMPlexSans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IBMPlexSansSemiBol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IBMPlexSansSemiBold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IBMPlexSans-regular.fntdata"/><Relationship Id="rId14" Type="http://schemas.openxmlformats.org/officeDocument/2006/relationships/slide" Target="slides/slide9.xml"/><Relationship Id="rId17" Type="http://schemas.openxmlformats.org/officeDocument/2006/relationships/font" Target="fonts/IBMPlexSans-italic.fntdata"/><Relationship Id="rId16" Type="http://schemas.openxmlformats.org/officeDocument/2006/relationships/font" Target="fonts/IBMPlexSans-bold.fntdata"/><Relationship Id="rId19" Type="http://schemas.openxmlformats.org/officeDocument/2006/relationships/font" Target="fonts/IBMPlexSansLight-regular.fntdata"/><Relationship Id="rId18" Type="http://schemas.openxmlformats.org/officeDocument/2006/relationships/font" Target="fonts/IBMPlexSa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creativecommons.org/licenses/by-nc-sa/4.0/deed.ca" TargetMode="External"/><Relationship Id="rId4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">
  <p:cSld name="Portada">
    <p:bg>
      <p:bgPr>
        <a:solidFill>
          <a:srgbClr val="003864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1"/>
          <p:cNvSpPr txBox="1"/>
          <p:nvPr>
            <p:ph idx="1" type="body"/>
          </p:nvPr>
        </p:nvSpPr>
        <p:spPr>
          <a:xfrm>
            <a:off x="1057374" y="861938"/>
            <a:ext cx="10078939" cy="1958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b="1" sz="7200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" name="Google Shape;10;p11"/>
          <p:cNvSpPr txBox="1"/>
          <p:nvPr>
            <p:ph idx="2" type="body"/>
          </p:nvPr>
        </p:nvSpPr>
        <p:spPr>
          <a:xfrm>
            <a:off x="1057373" y="3000745"/>
            <a:ext cx="10078939" cy="1037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1" name="Google Shape;1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3638" y="5996062"/>
            <a:ext cx="1520039" cy="3181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1"/>
          <p:cNvSpPr txBox="1"/>
          <p:nvPr/>
        </p:nvSpPr>
        <p:spPr>
          <a:xfrm>
            <a:off x="7448861" y="5975688"/>
            <a:ext cx="36874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600" u="none" cap="none" strike="noStrik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/>
          </a:p>
        </p:txBody>
      </p:sp>
      <p:sp>
        <p:nvSpPr>
          <p:cNvPr id="13" name="Google Shape;13;p11"/>
          <p:cNvSpPr txBox="1"/>
          <p:nvPr/>
        </p:nvSpPr>
        <p:spPr>
          <a:xfrm>
            <a:off x="4652387" y="329585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imatge">
  <p:cSld name="Només imatg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/>
          <p:nvPr>
            <p:ph idx="1" type="body"/>
          </p:nvPr>
        </p:nvSpPr>
        <p:spPr>
          <a:xfrm>
            <a:off x="1163638" y="1253331"/>
            <a:ext cx="996958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2" type="body"/>
          </p:nvPr>
        </p:nvSpPr>
        <p:spPr>
          <a:xfrm>
            <a:off x="1163555" y="5726720"/>
            <a:ext cx="9969583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s imatges">
  <p:cSld name="Dues imatge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/>
          <p:nvPr>
            <p:ph idx="1" type="body"/>
          </p:nvPr>
        </p:nvSpPr>
        <p:spPr>
          <a:xfrm>
            <a:off x="6602654" y="1253331"/>
            <a:ext cx="453056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2" type="body"/>
          </p:nvPr>
        </p:nvSpPr>
        <p:spPr>
          <a:xfrm>
            <a:off x="6602571" y="5726720"/>
            <a:ext cx="4530567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1"/>
          <p:cNvSpPr txBox="1"/>
          <p:nvPr>
            <p:ph idx="3" type="body"/>
          </p:nvPr>
        </p:nvSpPr>
        <p:spPr>
          <a:xfrm>
            <a:off x="1163638" y="5726720"/>
            <a:ext cx="4530567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4" type="body"/>
          </p:nvPr>
        </p:nvSpPr>
        <p:spPr>
          <a:xfrm>
            <a:off x="1163638" y="1253331"/>
            <a:ext cx="453056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">
  <p:cSld name="Foto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 txBox="1"/>
          <p:nvPr>
            <p:ph idx="1" type="body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 i text">
  <p:cSld name="Títol i tex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/>
          <p:nvPr>
            <p:ph idx="1" type="body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2" type="body"/>
          </p:nvPr>
        </p:nvSpPr>
        <p:spPr>
          <a:xfrm>
            <a:off x="1046851" y="1313498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6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raportada">
  <p:cSld name="Contraportada">
    <p:bg>
      <p:bgPr>
        <a:solidFill>
          <a:srgbClr val="003864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idx="1" type="body"/>
          </p:nvPr>
        </p:nvSpPr>
        <p:spPr>
          <a:xfrm>
            <a:off x="1163638" y="2786784"/>
            <a:ext cx="9972675" cy="1284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" name="Google Shape;1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3638" y="5996062"/>
            <a:ext cx="1520039" cy="31818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3"/>
          <p:cNvSpPr txBox="1"/>
          <p:nvPr/>
        </p:nvSpPr>
        <p:spPr>
          <a:xfrm>
            <a:off x="9616273" y="5975688"/>
            <a:ext cx="15200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/>
          </a:p>
        </p:txBody>
      </p:sp>
      <p:pic>
        <p:nvPicPr>
          <p:cNvPr id="21" name="Google Shape;21;p1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5980" y="5895792"/>
            <a:ext cx="1515484" cy="5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701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etències">
  <p:cSld name="Competèncie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1038225" y="54546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2" type="body"/>
          </p:nvPr>
        </p:nvSpPr>
        <p:spPr>
          <a:xfrm>
            <a:off x="1046851" y="1317721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i="0"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Índex">
  <p:cSld name="Índex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/>
          <p:nvPr>
            <p:ph idx="1" type="body"/>
          </p:nvPr>
        </p:nvSpPr>
        <p:spPr>
          <a:xfrm>
            <a:off x="1163638" y="2236187"/>
            <a:ext cx="3311525" cy="315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b="1" sz="28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2" type="body"/>
          </p:nvPr>
        </p:nvSpPr>
        <p:spPr>
          <a:xfrm>
            <a:off x="1068699" y="89657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3" type="body"/>
          </p:nvPr>
        </p:nvSpPr>
        <p:spPr>
          <a:xfrm>
            <a:off x="1062038" y="2609701"/>
            <a:ext cx="3413125" cy="291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4" type="body"/>
          </p:nvPr>
        </p:nvSpPr>
        <p:spPr>
          <a:xfrm>
            <a:off x="4691063" y="2236187"/>
            <a:ext cx="3384550" cy="315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b="1" sz="28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5" type="body"/>
          </p:nvPr>
        </p:nvSpPr>
        <p:spPr>
          <a:xfrm>
            <a:off x="4589463" y="2609701"/>
            <a:ext cx="3486150" cy="291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6" type="body"/>
          </p:nvPr>
        </p:nvSpPr>
        <p:spPr>
          <a:xfrm>
            <a:off x="8328025" y="2236187"/>
            <a:ext cx="3384550" cy="315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b="1" sz="28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7" type="body"/>
          </p:nvPr>
        </p:nvSpPr>
        <p:spPr>
          <a:xfrm>
            <a:off x="8226425" y="2609701"/>
            <a:ext cx="3486150" cy="291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8" type="body"/>
          </p:nvPr>
        </p:nvSpPr>
        <p:spPr>
          <a:xfrm>
            <a:off x="1032196" y="5915730"/>
            <a:ext cx="3419068" cy="67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b="1" sz="44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9" type="body"/>
          </p:nvPr>
        </p:nvSpPr>
        <p:spPr>
          <a:xfrm>
            <a:off x="4568330" y="5910324"/>
            <a:ext cx="3500526" cy="67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b="1" sz="44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3" type="body"/>
          </p:nvPr>
        </p:nvSpPr>
        <p:spPr>
          <a:xfrm>
            <a:off x="8226425" y="5910323"/>
            <a:ext cx="3486150" cy="67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b="1" sz="44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19">
          <p15:clr>
            <a:srgbClr val="FBAE40"/>
          </p15:clr>
        </p15:guide>
        <p15:guide id="2" pos="2955">
          <p15:clr>
            <a:srgbClr val="FBAE40"/>
          </p15:clr>
        </p15:guide>
        <p15:guide id="3" orient="horz" pos="1593">
          <p15:clr>
            <a:srgbClr val="FBAE40"/>
          </p15:clr>
        </p15:guide>
        <p15:guide id="4" orient="horz" pos="1933">
          <p15:clr>
            <a:srgbClr val="FBAE40"/>
          </p15:clr>
        </p15:guide>
        <p15:guide id="5" pos="5246">
          <p15:clr>
            <a:srgbClr val="FBAE40"/>
          </p15:clr>
        </p15:guide>
        <p15:guide id="6" pos="5087">
          <p15:clr>
            <a:srgbClr val="FBAE40"/>
          </p15:clr>
        </p15:guide>
        <p15:guide id="7" pos="7378">
          <p15:clr>
            <a:srgbClr val="FBAE40"/>
          </p15:clr>
        </p15:guide>
        <p15:guide id="8" orient="horz" pos="415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ció">
  <p:cSld name="Secció">
    <p:bg>
      <p:bgPr>
        <a:solidFill>
          <a:srgbClr val="737373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/>
          <p:nvPr>
            <p:ph idx="1" type="body"/>
          </p:nvPr>
        </p:nvSpPr>
        <p:spPr>
          <a:xfrm>
            <a:off x="1061665" y="878041"/>
            <a:ext cx="9999662" cy="1701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2" type="body"/>
          </p:nvPr>
        </p:nvSpPr>
        <p:spPr>
          <a:xfrm>
            <a:off x="1061665" y="3171978"/>
            <a:ext cx="9999662" cy="3513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04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títol">
  <p:cSld name="Només títol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 txBox="1"/>
          <p:nvPr>
            <p:ph idx="1" type="body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6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text">
  <p:cSld name="Només 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1058779" y="1313713"/>
            <a:ext cx="10103802" cy="4992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8"/>
          <p:cNvSpPr txBox="1"/>
          <p:nvPr/>
        </p:nvSpPr>
        <p:spPr>
          <a:xfrm>
            <a:off x="5195455" y="166254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i imatge">
  <p:cSld name="Text i imatg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/>
          <p:nvPr>
            <p:ph idx="1" type="body"/>
          </p:nvPr>
        </p:nvSpPr>
        <p:spPr>
          <a:xfrm>
            <a:off x="7541623" y="1313713"/>
            <a:ext cx="3591598" cy="4483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2" type="body"/>
          </p:nvPr>
        </p:nvSpPr>
        <p:spPr>
          <a:xfrm>
            <a:off x="1058779" y="1313713"/>
            <a:ext cx="5756089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3" type="body"/>
          </p:nvPr>
        </p:nvSpPr>
        <p:spPr>
          <a:xfrm>
            <a:off x="7542213" y="5796951"/>
            <a:ext cx="3590925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0" i="0" sz="4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33">
          <p15:clr>
            <a:srgbClr val="F26B43"/>
          </p15:clr>
        </p15:guide>
        <p15:guide id="2" orient="horz" pos="640">
          <p15:clr>
            <a:srgbClr val="F26B43"/>
          </p15:clr>
        </p15:guide>
        <p15:guide id="3" orient="horz" pos="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lalonso@uji.es" TargetMode="External"/><Relationship Id="rId4" Type="http://schemas.openxmlformats.org/officeDocument/2006/relationships/hyperlink" Target="mailto:smarcos@uji.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/>
          <p:nvPr>
            <p:ph idx="1" type="body"/>
          </p:nvPr>
        </p:nvSpPr>
        <p:spPr>
          <a:xfrm>
            <a:off x="1057374" y="861938"/>
            <a:ext cx="10078939" cy="1958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ca-ES"/>
              <a:t>TEMA 1. EXERCICI D’AUTOAVALUACIÓ</a:t>
            </a:r>
            <a:endParaRPr/>
          </a:p>
        </p:txBody>
      </p:sp>
      <p:sp>
        <p:nvSpPr>
          <p:cNvPr id="63" name="Google Shape;63;p1"/>
          <p:cNvSpPr txBox="1"/>
          <p:nvPr>
            <p:ph idx="2" type="body"/>
          </p:nvPr>
        </p:nvSpPr>
        <p:spPr>
          <a:xfrm>
            <a:off x="1057373" y="3000745"/>
            <a:ext cx="10078939" cy="1037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ca-ES"/>
              <a:t>Laura Alonso Muñoz i Silvia Marcos García</a:t>
            </a:r>
            <a:br>
              <a:rPr lang="ca-ES"/>
            </a:br>
            <a:r>
              <a:rPr lang="ca-ES"/>
              <a:t>Novembre 2023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/>
          <p:nvPr>
            <p:ph idx="1" type="body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</a:pPr>
            <a:r>
              <a:rPr lang="ca-ES"/>
              <a:t>¿COM HAN CANVIAT ELS DIARIS?</a:t>
            </a:r>
            <a:endParaRPr/>
          </a:p>
        </p:txBody>
      </p:sp>
      <p:sp>
        <p:nvSpPr>
          <p:cNvPr id="69" name="Google Shape;69;p2"/>
          <p:cNvSpPr txBox="1"/>
          <p:nvPr>
            <p:ph idx="2" type="body"/>
          </p:nvPr>
        </p:nvSpPr>
        <p:spPr>
          <a:xfrm>
            <a:off x="1046851" y="1313498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a-ES"/>
              <a:t>Compara </a:t>
            </a:r>
            <a:r>
              <a:rPr b="1" lang="ca-ES"/>
              <a:t>l’evolució</a:t>
            </a:r>
            <a:r>
              <a:rPr lang="ca-ES"/>
              <a:t> en termes de disseny i estructura de </a:t>
            </a:r>
            <a:r>
              <a:rPr i="1" lang="ca-ES"/>
              <a:t>El Punt-Avui</a:t>
            </a:r>
            <a:r>
              <a:rPr lang="ca-ES"/>
              <a:t>, </a:t>
            </a:r>
            <a:r>
              <a:rPr i="1" lang="ca-ES"/>
              <a:t>ABC</a:t>
            </a:r>
            <a:r>
              <a:rPr lang="ca-ES"/>
              <a:t> i </a:t>
            </a:r>
            <a:r>
              <a:rPr i="1" lang="ca-ES"/>
              <a:t>El País </a:t>
            </a:r>
            <a:r>
              <a:rPr lang="ca-ES"/>
              <a:t>durant tres períodes temporals diferents...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505" y="1687104"/>
            <a:ext cx="4798639" cy="2912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2989869"/>
            <a:ext cx="4798639" cy="357817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"/>
          <p:cNvSpPr txBox="1"/>
          <p:nvPr/>
        </p:nvSpPr>
        <p:spPr>
          <a:xfrm>
            <a:off x="269855" y="384623"/>
            <a:ext cx="1134982" cy="97208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"/>
          <p:cNvSpPr txBox="1"/>
          <p:nvPr/>
        </p:nvSpPr>
        <p:spPr>
          <a:xfrm>
            <a:off x="442447" y="677479"/>
            <a:ext cx="1090886" cy="576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399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1996</a:t>
            </a: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10232176" y="1598988"/>
            <a:ext cx="1448319" cy="1302481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0038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"/>
          <p:cNvSpPr txBox="1"/>
          <p:nvPr/>
        </p:nvSpPr>
        <p:spPr>
          <a:xfrm>
            <a:off x="10410894" y="1961849"/>
            <a:ext cx="1090886" cy="576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399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2010</a:t>
            </a:r>
            <a:endParaRPr/>
          </a:p>
        </p:txBody>
      </p:sp>
      <p:grpSp>
        <p:nvGrpSpPr>
          <p:cNvPr id="80" name="Google Shape;80;p3"/>
          <p:cNvGrpSpPr/>
          <p:nvPr/>
        </p:nvGrpSpPr>
        <p:grpSpPr>
          <a:xfrm>
            <a:off x="273100" y="292730"/>
            <a:ext cx="1448319" cy="1302481"/>
            <a:chOff x="1813" y="0"/>
            <a:chExt cx="809173" cy="812800"/>
          </a:xfrm>
        </p:grpSpPr>
        <p:sp>
          <p:nvSpPr>
            <p:cNvPr id="81" name="Google Shape;81;p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38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" name="Google Shape;83;p3"/>
          <p:cNvSpPr txBox="1"/>
          <p:nvPr/>
        </p:nvSpPr>
        <p:spPr>
          <a:xfrm>
            <a:off x="451818" y="655591"/>
            <a:ext cx="1090886" cy="576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399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1996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/>
          <p:nvPr/>
        </p:nvSpPr>
        <p:spPr>
          <a:xfrm>
            <a:off x="269855" y="384623"/>
            <a:ext cx="1134982" cy="97208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4"/>
          <p:cNvSpPr txBox="1"/>
          <p:nvPr/>
        </p:nvSpPr>
        <p:spPr>
          <a:xfrm>
            <a:off x="442447" y="677479"/>
            <a:ext cx="1090886" cy="576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399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1996</a:t>
            </a:r>
            <a:endParaRPr/>
          </a:p>
        </p:txBody>
      </p:sp>
      <p:sp>
        <p:nvSpPr>
          <p:cNvPr id="90" name="Google Shape;90;p4"/>
          <p:cNvSpPr/>
          <p:nvPr/>
        </p:nvSpPr>
        <p:spPr>
          <a:xfrm>
            <a:off x="10232176" y="1598988"/>
            <a:ext cx="1448319" cy="1302481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0038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4"/>
          <p:cNvSpPr txBox="1"/>
          <p:nvPr/>
        </p:nvSpPr>
        <p:spPr>
          <a:xfrm>
            <a:off x="10410894" y="1961849"/>
            <a:ext cx="1090886" cy="576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399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2021</a:t>
            </a:r>
            <a:endParaRPr/>
          </a:p>
        </p:txBody>
      </p:sp>
      <p:sp>
        <p:nvSpPr>
          <p:cNvPr id="92" name="Google Shape;92;p4"/>
          <p:cNvSpPr/>
          <p:nvPr/>
        </p:nvSpPr>
        <p:spPr>
          <a:xfrm>
            <a:off x="273100" y="292730"/>
            <a:ext cx="1448319" cy="1302481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0038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4"/>
          <p:cNvSpPr txBox="1"/>
          <p:nvPr/>
        </p:nvSpPr>
        <p:spPr>
          <a:xfrm>
            <a:off x="451818" y="655591"/>
            <a:ext cx="1090886" cy="576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399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2011</a:t>
            </a:r>
            <a:endParaRPr/>
          </a:p>
        </p:txBody>
      </p:sp>
      <p:pic>
        <p:nvPicPr>
          <p:cNvPr id="94" name="Google Shape;9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245" y="1432623"/>
            <a:ext cx="5050490" cy="3258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2538610"/>
            <a:ext cx="4476819" cy="4210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 txBox="1"/>
          <p:nvPr/>
        </p:nvSpPr>
        <p:spPr>
          <a:xfrm>
            <a:off x="269855" y="384623"/>
            <a:ext cx="1134982" cy="97208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5"/>
          <p:cNvSpPr txBox="1"/>
          <p:nvPr/>
        </p:nvSpPr>
        <p:spPr>
          <a:xfrm>
            <a:off x="442447" y="677479"/>
            <a:ext cx="1090886" cy="576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399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1996</a:t>
            </a: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10467334" y="602999"/>
            <a:ext cx="1448319" cy="1302481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0038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"/>
          <p:cNvSpPr txBox="1"/>
          <p:nvPr/>
        </p:nvSpPr>
        <p:spPr>
          <a:xfrm>
            <a:off x="10646052" y="965860"/>
            <a:ext cx="1090886" cy="576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399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2012</a:t>
            </a: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273100" y="170623"/>
            <a:ext cx="1448319" cy="1302481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0038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"/>
          <p:cNvSpPr txBox="1"/>
          <p:nvPr/>
        </p:nvSpPr>
        <p:spPr>
          <a:xfrm>
            <a:off x="451818" y="533484"/>
            <a:ext cx="1090886" cy="576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399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1997</a:t>
            </a:r>
            <a:endParaRPr/>
          </a:p>
        </p:txBody>
      </p:sp>
      <p:pic>
        <p:nvPicPr>
          <p:cNvPr id="106" name="Google Shape;10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686" y="1473104"/>
            <a:ext cx="5365926" cy="5382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2237814"/>
            <a:ext cx="6043578" cy="4040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/>
          <p:nvPr/>
        </p:nvSpPr>
        <p:spPr>
          <a:xfrm>
            <a:off x="269855" y="384623"/>
            <a:ext cx="1134982" cy="97208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6"/>
          <p:cNvSpPr txBox="1"/>
          <p:nvPr/>
        </p:nvSpPr>
        <p:spPr>
          <a:xfrm>
            <a:off x="442447" y="677479"/>
            <a:ext cx="1090886" cy="576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399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1996</a:t>
            </a:r>
            <a:endParaRPr/>
          </a:p>
        </p:txBody>
      </p:sp>
      <p:sp>
        <p:nvSpPr>
          <p:cNvPr id="114" name="Google Shape;114;p6"/>
          <p:cNvSpPr/>
          <p:nvPr/>
        </p:nvSpPr>
        <p:spPr>
          <a:xfrm>
            <a:off x="1081482" y="384623"/>
            <a:ext cx="1448319" cy="1302481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0038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"/>
          <p:cNvSpPr txBox="1"/>
          <p:nvPr/>
        </p:nvSpPr>
        <p:spPr>
          <a:xfrm>
            <a:off x="1260200" y="747484"/>
            <a:ext cx="1090886" cy="576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399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2021</a:t>
            </a:r>
            <a:endParaRPr/>
          </a:p>
        </p:txBody>
      </p:sp>
      <p:pic>
        <p:nvPicPr>
          <p:cNvPr id="116" name="Google Shape;11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2363" y="681753"/>
            <a:ext cx="5818054" cy="5679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/>
          <p:nvPr/>
        </p:nvSpPr>
        <p:spPr>
          <a:xfrm>
            <a:off x="269855" y="384623"/>
            <a:ext cx="1134982" cy="97208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7"/>
          <p:cNvSpPr txBox="1"/>
          <p:nvPr/>
        </p:nvSpPr>
        <p:spPr>
          <a:xfrm>
            <a:off x="442447" y="677479"/>
            <a:ext cx="1090886" cy="576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399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1996</a:t>
            </a:r>
            <a:endParaRPr/>
          </a:p>
        </p:txBody>
      </p:sp>
      <p:sp>
        <p:nvSpPr>
          <p:cNvPr id="123" name="Google Shape;123;p7"/>
          <p:cNvSpPr/>
          <p:nvPr/>
        </p:nvSpPr>
        <p:spPr>
          <a:xfrm>
            <a:off x="10467334" y="1110245"/>
            <a:ext cx="1448319" cy="1302481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0038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"/>
          <p:cNvSpPr txBox="1"/>
          <p:nvPr/>
        </p:nvSpPr>
        <p:spPr>
          <a:xfrm>
            <a:off x="10646052" y="1473106"/>
            <a:ext cx="1090886" cy="576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399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2012</a:t>
            </a:r>
            <a:endParaRPr/>
          </a:p>
        </p:txBody>
      </p:sp>
      <p:sp>
        <p:nvSpPr>
          <p:cNvPr id="125" name="Google Shape;125;p7"/>
          <p:cNvSpPr/>
          <p:nvPr/>
        </p:nvSpPr>
        <p:spPr>
          <a:xfrm>
            <a:off x="273100" y="170623"/>
            <a:ext cx="1448319" cy="1302481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0038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"/>
          <p:cNvSpPr txBox="1"/>
          <p:nvPr/>
        </p:nvSpPr>
        <p:spPr>
          <a:xfrm>
            <a:off x="451818" y="533484"/>
            <a:ext cx="1090886" cy="576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399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1996</a:t>
            </a:r>
            <a:endParaRPr/>
          </a:p>
        </p:txBody>
      </p:sp>
      <p:pic>
        <p:nvPicPr>
          <p:cNvPr id="127" name="Google Shape;12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052" y="1783373"/>
            <a:ext cx="4140991" cy="3161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12876" y="2661376"/>
            <a:ext cx="6715735" cy="3456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/>
          <p:nvPr/>
        </p:nvSpPr>
        <p:spPr>
          <a:xfrm>
            <a:off x="269855" y="384623"/>
            <a:ext cx="1134982" cy="97208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8"/>
          <p:cNvSpPr txBox="1"/>
          <p:nvPr/>
        </p:nvSpPr>
        <p:spPr>
          <a:xfrm>
            <a:off x="442447" y="677479"/>
            <a:ext cx="1090886" cy="576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399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1996</a:t>
            </a:r>
            <a:endParaRPr/>
          </a:p>
        </p:txBody>
      </p:sp>
      <p:sp>
        <p:nvSpPr>
          <p:cNvPr id="135" name="Google Shape;135;p8"/>
          <p:cNvSpPr/>
          <p:nvPr/>
        </p:nvSpPr>
        <p:spPr>
          <a:xfrm>
            <a:off x="1081482" y="384623"/>
            <a:ext cx="1448319" cy="1302481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0038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8"/>
          <p:cNvSpPr txBox="1"/>
          <p:nvPr/>
        </p:nvSpPr>
        <p:spPr>
          <a:xfrm>
            <a:off x="1260200" y="747484"/>
            <a:ext cx="1090886" cy="576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399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2021</a:t>
            </a:r>
            <a:endParaRPr/>
          </a:p>
        </p:txBody>
      </p:sp>
      <p:pic>
        <p:nvPicPr>
          <p:cNvPr id="137" name="Google Shape;13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2095" y="927536"/>
            <a:ext cx="5891417" cy="5293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/>
          <p:nvPr>
            <p:ph idx="1" type="body"/>
          </p:nvPr>
        </p:nvSpPr>
        <p:spPr>
          <a:xfrm>
            <a:off x="1163638" y="2786784"/>
            <a:ext cx="9972675" cy="1284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ca-ES"/>
              <a:t>Laura Alonso Muñoz i Silvia Marcos García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ca-ES" u="sng">
                <a:solidFill>
                  <a:schemeClr val="hlink"/>
                </a:solidFill>
                <a:hlinkClick r:id="rId3"/>
              </a:rPr>
              <a:t>lalonso@uji.es</a:t>
            </a:r>
            <a:r>
              <a:rPr lang="ca-ES"/>
              <a:t> / </a:t>
            </a:r>
            <a:r>
              <a:rPr lang="ca-ES" u="sng">
                <a:solidFill>
                  <a:schemeClr val="hlink"/>
                </a:solidFill>
                <a:hlinkClick r:id="rId4"/>
              </a:rPr>
              <a:t>smarcos@uji.es</a:t>
            </a:r>
            <a:r>
              <a:rPr lang="ca-ES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2023-10-04T15:08:45Z</dcterms:created>
  <dc:creator>Microsoft Office User</dc:creator>
</cp:coreProperties>
</file>