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9" r:id="rId3"/>
    <p:sldId id="312" r:id="rId4"/>
    <p:sldId id="313" r:id="rId5"/>
    <p:sldId id="316" r:id="rId6"/>
    <p:sldId id="321" r:id="rId7"/>
    <p:sldId id="319" r:id="rId8"/>
    <p:sldId id="320" r:id="rId9"/>
    <p:sldId id="318" r:id="rId10"/>
    <p:sldId id="332" r:id="rId11"/>
    <p:sldId id="333" r:id="rId12"/>
    <p:sldId id="334" r:id="rId13"/>
    <p:sldId id="335" r:id="rId14"/>
    <p:sldId id="26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Franklin Gothic Medium" panose="020B0603020102020204" pitchFamily="34" charset="0"/>
      <p:regular r:id="rId23"/>
      <p:italic r:id="rId24"/>
    </p:embeddedFont>
    <p:embeddedFont>
      <p:font typeface="IBM Plex Sans" panose="020B0503050203000203" pitchFamily="34" charset="0"/>
      <p:regular r:id="rId25"/>
      <p:bold r:id="rId26"/>
      <p:italic r:id="rId27"/>
      <p:boldItalic r:id="rId28"/>
    </p:embeddedFont>
    <p:embeddedFont>
      <p:font typeface="IBM Plex Sans Light" panose="020F0302020204030204" pitchFamily="34" charset="0"/>
      <p:regular r:id="rId29"/>
      <p:bold r:id="rId30"/>
      <p:italic r:id="rId31"/>
      <p:boldItalic r:id="rId32"/>
    </p:embeddedFont>
    <p:embeddedFont>
      <p:font typeface="IBM Plex Sans SemiBold" panose="020F0502020204030204" pitchFamily="34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+hTx+w6gIkxA7c6OLUYiuGMc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567"/>
  </p:normalViewPr>
  <p:slideViewPr>
    <p:cSldViewPr snapToGrid="0">
      <p:cViewPr varScale="1">
        <p:scale>
          <a:sx n="138" d="100"/>
          <a:sy n="138" d="100"/>
        </p:scale>
        <p:origin x="6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">
  <p:cSld name="1_Portada">
    <p:bg>
      <p:bgPr>
        <a:solidFill>
          <a:srgbClr val="00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1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5586646" y="4481767"/>
            <a:ext cx="276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3489291" y="2471894"/>
            <a:ext cx="18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 type="blank">
  <p:cSld name="BLANK">
    <p:bg>
      <p:bgPr>
        <a:solidFill>
          <a:srgbClr val="00386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5738"/>
            <a:ext cx="188037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" name="Google Shape;61;p20"/>
          <p:cNvSpPr txBox="1"/>
          <p:nvPr/>
        </p:nvSpPr>
        <p:spPr>
          <a:xfrm>
            <a:off x="255000" y="2070000"/>
            <a:ext cx="8634000" cy="17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Correu electrònic de contacte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2" name="Google Shape;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725" y="4605750"/>
            <a:ext cx="11245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E539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7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 1">
  <p:cSld name="Contraportada">
    <p:bg>
      <p:bgPr>
        <a:solidFill>
          <a:srgbClr val="00386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/>
          <p:nvPr/>
        </p:nvSpPr>
        <p:spPr>
          <a:xfrm>
            <a:off x="7212205" y="4481767"/>
            <a:ext cx="114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985" y="4421844"/>
            <a:ext cx="1136614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bg>
      <p:bgPr>
        <a:solidFill>
          <a:srgbClr val="00386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ctrTitle"/>
          </p:nvPr>
        </p:nvSpPr>
        <p:spPr>
          <a:xfrm>
            <a:off x="311708" y="1101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27" name="Google Shape;2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4400"/>
            <a:ext cx="1879199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2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" name="Google Shape;29;p12"/>
          <p:cNvSpPr txBox="1"/>
          <p:nvPr/>
        </p:nvSpPr>
        <p:spPr>
          <a:xfrm>
            <a:off x="311700" y="3154224"/>
            <a:ext cx="863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destacada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82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Char char="●"/>
              <a:defRPr sz="18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pd.euskadi.eus/inicio/" TargetMode="External"/><Relationship Id="rId2" Type="http://schemas.openxmlformats.org/officeDocument/2006/relationships/hyperlink" Target="https://www.aepd.e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tpdandalucia.es/" TargetMode="External"/><Relationship Id="rId4" Type="http://schemas.openxmlformats.org/officeDocument/2006/relationships/hyperlink" Target="https://apdcat.gencat.cat/es/inici/index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pd.es/guias-y-herramientas/herramientas/comunica-brecha-rgpd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epd.es/areas-de-actuacion/innovacion-y-tecnologia" TargetMode="External"/><Relationship Id="rId3" Type="http://schemas.openxmlformats.org/officeDocument/2006/relationships/hyperlink" Target="https://www.aepd.es/areas-de-actuacion/internet-y-redes-sociales" TargetMode="External"/><Relationship Id="rId7" Type="http://schemas.openxmlformats.org/officeDocument/2006/relationships/hyperlink" Target="https://www.aepd.es/areas-de-actuacion/videovigilancia" TargetMode="External"/><Relationship Id="rId12" Type="http://schemas.openxmlformats.org/officeDocument/2006/relationships/hyperlink" Target="https://www.aepd.es/areas-de-actuacion/administraciones-publicas" TargetMode="External"/><Relationship Id="rId2" Type="http://schemas.openxmlformats.org/officeDocument/2006/relationships/hyperlink" Target="https://www.aepd.es/canalprioritario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udecideseninternet.es/aepd/" TargetMode="External"/><Relationship Id="rId11" Type="http://schemas.openxmlformats.org/officeDocument/2006/relationships/hyperlink" Target="https://www.aepd.es/areas-de-actuacion/salud" TargetMode="External"/><Relationship Id="rId5" Type="http://schemas.openxmlformats.org/officeDocument/2006/relationships/hyperlink" Target="https://www.aepd.es/areas-de-actuacion/publicidad-no-deseada" TargetMode="External"/><Relationship Id="rId10" Type="http://schemas.openxmlformats.org/officeDocument/2006/relationships/hyperlink" Target="https://www.aepd.es/areas-de-actuacion/salud/proteccion-datos-y-coronavirus" TargetMode="External"/><Relationship Id="rId4" Type="http://schemas.openxmlformats.org/officeDocument/2006/relationships/hyperlink" Target="https://www.aepd.es/areas-de-actuacion/reclamaciones-de-telecomunicaciones" TargetMode="External"/><Relationship Id="rId9" Type="http://schemas.openxmlformats.org/officeDocument/2006/relationships/hyperlink" Target="https://www.aepd.es/areas-de-actuacion/recomendacion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pd.es/documento/orientaciones-riesgo-brechas-masivas-aapp.pdf" TargetMode="External"/><Relationship Id="rId2" Type="http://schemas.openxmlformats.org/officeDocument/2006/relationships/hyperlink" Target="https://www.aepd.es/documento/aproximacion-espacios-datos-rgpd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epd.es/documento/novedades-lopd-sector-publico.pdf" TargetMode="External"/><Relationship Id="rId5" Type="http://schemas.openxmlformats.org/officeDocument/2006/relationships/hyperlink" Target="https://www.aepd.es/documento/la-proteccion-de-datos-en-las-relaciones-laborales.pdf" TargetMode="External"/><Relationship Id="rId4" Type="http://schemas.openxmlformats.org/officeDocument/2006/relationships/hyperlink" Target="https://www.aepd.es/documento/guia-profesionales-sector-sanitario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pd.es/derechos-y-deberes/cumple-tus-deberes/medidas-de-cumplimiento/designacion-delegado-proteccion-datos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yudaleyprotecciondatos.es/2021/11/23/niveles-de-seguridad/#Nivel_alto" TargetMode="External"/><Relationship Id="rId2" Type="http://schemas.openxmlformats.org/officeDocument/2006/relationships/hyperlink" Target="https://ayudaleyprotecciondatos.es/2021/11/23/niveles-de-seguridad/#Nivel_basico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pd.es/guias-y-herramientas/herramientas/evalua-riesgo-rgpd" TargetMode="External"/><Relationship Id="rId2" Type="http://schemas.openxmlformats.org/officeDocument/2006/relationships/hyperlink" Target="https://evalua-riesgo.aepd.es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pd.es/documento/guia-brechas-seguridad.pdf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body" idx="1"/>
          </p:nvPr>
        </p:nvSpPr>
        <p:spPr>
          <a:xfrm>
            <a:off x="810442" y="515822"/>
            <a:ext cx="7664700" cy="395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buClr>
                <a:srgbClr val="000000"/>
              </a:buClr>
              <a:buSzPts val="1520"/>
            </a:pPr>
            <a:r>
              <a:rPr lang="es-ES" sz="3600" dirty="0"/>
              <a:t>Protección de datos desde la óptica de las personas responsables y encargadas de tratamiento. Curso avanzado. </a:t>
            </a:r>
            <a:r>
              <a:rPr lang="ca" sz="3600" dirty="0"/>
              <a:t>Bloque IV: Delegado de protección de datos y gestión de riesgos</a:t>
            </a:r>
            <a:endParaRPr lang="es-ES" sz="3600" dirty="0"/>
          </a:p>
          <a:p>
            <a:pPr marL="0" indent="0" algn="just">
              <a:buClr>
                <a:srgbClr val="000000"/>
              </a:buClr>
              <a:buSzPts val="1520"/>
            </a:pPr>
            <a:endParaRPr lang="es-E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2"/>
              <a:buNone/>
            </a:pP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9"/>
              <a:buNone/>
            </a:pPr>
            <a:endParaRPr sz="246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2"/>
              <a:buNone/>
            </a:pPr>
            <a:endParaRPr sz="19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5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10" y="1415561"/>
            <a:ext cx="6805910" cy="3782285"/>
          </a:xfrm>
          <a:prstGeom prst="rect">
            <a:avLst/>
          </a:prstGeom>
        </p:spPr>
        <p:txBody>
          <a:bodyPr vert="horz" wrap="square" lIns="0" tIns="103346" rIns="0" bIns="0" rtlCol="0">
            <a:spAutoFit/>
          </a:bodyPr>
          <a:lstStyle/>
          <a:p>
            <a:pPr marL="337661" indent="-285750">
              <a:spcBef>
                <a:spcPts val="1151"/>
              </a:spcBef>
              <a:buFont typeface="Wingdings" pitchFamily="2" charset="2"/>
              <a:buChar char="Ø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  <a:hlinkClick r:id="rId2"/>
              </a:rPr>
              <a:t>Agencia Española de Protección de Datos (AEPD)</a:t>
            </a: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51911">
              <a:spcBef>
                <a:spcPts val="1151"/>
              </a:spcBef>
            </a:pP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51911">
              <a:spcBef>
                <a:spcPts val="1151"/>
              </a:spcBef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Autonómicas: </a:t>
            </a:r>
          </a:p>
          <a:p>
            <a:pPr marL="337661" indent="-285750">
              <a:spcBef>
                <a:spcPts val="1151"/>
              </a:spcBef>
              <a:buFont typeface="Wingdings" pitchFamily="2" charset="2"/>
              <a:buChar char="Ø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-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  <a:hlinkClick r:id="rId3"/>
              </a:rPr>
              <a:t>Agencia Vasca de Protección de Datos</a:t>
            </a: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337661" indent="-285750">
              <a:spcBef>
                <a:spcPts val="1151"/>
              </a:spcBef>
              <a:buFont typeface="Wingdings" pitchFamily="2" charset="2"/>
              <a:buChar char="Ø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-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  <a:hlinkClick r:id="rId4"/>
              </a:rPr>
              <a:t>Autoridad Catalana de Protección de Datos</a:t>
            </a: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337661" indent="-285750">
              <a:spcBef>
                <a:spcPts val="1151"/>
              </a:spcBef>
              <a:buFont typeface="Wingdings" pitchFamily="2" charset="2"/>
              <a:buChar char="Ø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-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  <a:hlinkClick r:id="rId5"/>
              </a:rPr>
              <a:t>Consejo de Transparencia y Protección de Datos de Andalucía</a:t>
            </a: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337661" indent="-285750">
              <a:spcBef>
                <a:spcPts val="1151"/>
              </a:spcBef>
              <a:buFont typeface="Wingdings" pitchFamily="2" charset="2"/>
              <a:buChar char="Ø"/>
            </a:pPr>
            <a:r>
              <a:rPr lang="es-ES" sz="1800" strike="sngStrike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Agencia</a:t>
            </a:r>
            <a:r>
              <a:rPr lang="es-ES" sz="1800" strike="sngStrike" spc="-26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 </a:t>
            </a:r>
            <a:r>
              <a:rPr lang="es-ES" sz="1800" strike="sngStrike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de</a:t>
            </a:r>
            <a:r>
              <a:rPr lang="es-ES" sz="1800" strike="sngStrike" spc="-8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 </a:t>
            </a:r>
            <a:r>
              <a:rPr lang="es-ES" sz="1800" strike="sngStrike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la</a:t>
            </a:r>
            <a:r>
              <a:rPr lang="es-ES" sz="1800" strike="sngStrike" spc="-15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 </a:t>
            </a:r>
            <a:r>
              <a:rPr lang="es-ES" sz="1800" strike="sngStrike" spc="-4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Comunidad</a:t>
            </a:r>
            <a:r>
              <a:rPr lang="es-ES" sz="1800" strike="sngStrike" spc="-15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 </a:t>
            </a:r>
            <a:r>
              <a:rPr lang="es-ES" sz="1800" strike="sngStrike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de</a:t>
            </a:r>
            <a:r>
              <a:rPr lang="es-ES" sz="1800" strike="sngStrike" spc="-15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 </a:t>
            </a:r>
            <a:r>
              <a:rPr lang="es-ES" sz="1800" strike="sngStrike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Madrid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(</a:t>
            </a:r>
            <a:r>
              <a:rPr lang="es-ES"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2001</a:t>
            </a:r>
            <a:r>
              <a:rPr lang="es-ES"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–</a:t>
            </a:r>
            <a:r>
              <a:rPr lang="es-ES"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Arial MT"/>
              </a:rPr>
              <a:t> 2012)</a:t>
            </a: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Arial MT"/>
            </a:endParaRPr>
          </a:p>
          <a:p>
            <a:pPr marL="51911">
              <a:spcBef>
                <a:spcPts val="1151"/>
              </a:spcBef>
            </a:pPr>
            <a:endParaRPr lang="es-ES" sz="1650" dirty="0">
              <a:latin typeface="Franklin Gothic Medium"/>
              <a:cs typeface="Franklin Gothic Medium"/>
            </a:endParaRPr>
          </a:p>
          <a:p>
            <a:pPr marL="51911">
              <a:spcBef>
                <a:spcPts val="1151"/>
              </a:spcBef>
            </a:pPr>
            <a:endParaRPr lang="es-ES" sz="1650" dirty="0">
              <a:latin typeface="Franklin Gothic Medium"/>
              <a:cs typeface="Franklin Gothic Medium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FEDDC1-1383-D842-B6B7-AFE1C3F5BB39}"/>
              </a:ext>
            </a:extLst>
          </p:cNvPr>
          <p:cNvSpPr txBox="1"/>
          <p:nvPr/>
        </p:nvSpPr>
        <p:spPr>
          <a:xfrm>
            <a:off x="586508" y="468874"/>
            <a:ext cx="7597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3. Autoridades de Protección de Datos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10" y="1415561"/>
            <a:ext cx="6805910" cy="766075"/>
          </a:xfrm>
          <a:prstGeom prst="rect">
            <a:avLst/>
          </a:prstGeom>
        </p:spPr>
        <p:txBody>
          <a:bodyPr vert="horz" wrap="square" lIns="0" tIns="103346" rIns="0" bIns="0" rtlCol="0">
            <a:spAutoFit/>
          </a:bodyPr>
          <a:lstStyle/>
          <a:p>
            <a:pPr marL="51911">
              <a:spcBef>
                <a:spcPts val="1151"/>
              </a:spcBef>
            </a:pPr>
            <a:endParaRPr lang="es-ES" sz="1650" dirty="0">
              <a:latin typeface="Franklin Gothic Medium"/>
              <a:cs typeface="Franklin Gothic Medium"/>
            </a:endParaRPr>
          </a:p>
          <a:p>
            <a:pPr marL="51911">
              <a:spcBef>
                <a:spcPts val="1151"/>
              </a:spcBef>
            </a:pPr>
            <a:endParaRPr lang="es-ES" sz="1650" dirty="0">
              <a:latin typeface="Franklin Gothic Medium"/>
              <a:cs typeface="Franklin Gothic Medium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FEDDC1-1383-D842-B6B7-AFE1C3F5BB39}"/>
              </a:ext>
            </a:extLst>
          </p:cNvPr>
          <p:cNvSpPr txBox="1"/>
          <p:nvPr/>
        </p:nvSpPr>
        <p:spPr>
          <a:xfrm>
            <a:off x="586508" y="468874"/>
            <a:ext cx="7597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3. Autoridades de Protección de Datos: la AEPD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ABC244-A03E-E0C6-278A-0DA8599833B6}"/>
              </a:ext>
            </a:extLst>
          </p:cNvPr>
          <p:cNvSpPr txBox="1"/>
          <p:nvPr/>
        </p:nvSpPr>
        <p:spPr>
          <a:xfrm>
            <a:off x="685800" y="1242298"/>
            <a:ext cx="814959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Comunica-Brecha RGPD</a:t>
            </a:r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s-ES" sz="1800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ecurso de utilidad para que cualquier organización, responsable de un tratamiento de datos personales, pueda valorar la obligación de informar a las personas físicas afectadas por una brecha de seguridad de los datos personales.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800" dirty="0">
                <a:solidFill>
                  <a:srgbClr val="18090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Herramienta que facilita la </a:t>
            </a:r>
            <a:r>
              <a:rPr lang="es-ES" sz="1800" b="1" dirty="0">
                <a:solidFill>
                  <a:srgbClr val="18090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comprensión</a:t>
            </a:r>
            <a:r>
              <a:rPr lang="es-ES" sz="1800" dirty="0">
                <a:solidFill>
                  <a:srgbClr val="18090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dichas obligaciones y cómo abordar adecuadamente la brecha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800" b="1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Deber de adaptación </a:t>
            </a:r>
            <a:r>
              <a:rPr lang="es-ES" sz="1800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por parte de los responsables y encargados de los tratamientos de datos personales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sz="1800" dirty="0">
              <a:solidFill>
                <a:srgbClr val="180909"/>
              </a:solidFill>
              <a:latin typeface="Source Sans Pro" panose="020B0503030403020204" pitchFamily="34" charset="0"/>
            </a:endParaRP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78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10" y="1415561"/>
            <a:ext cx="6805910" cy="766075"/>
          </a:xfrm>
          <a:prstGeom prst="rect">
            <a:avLst/>
          </a:prstGeom>
        </p:spPr>
        <p:txBody>
          <a:bodyPr vert="horz" wrap="square" lIns="0" tIns="103346" rIns="0" bIns="0" rtlCol="0">
            <a:spAutoFit/>
          </a:bodyPr>
          <a:lstStyle/>
          <a:p>
            <a:pPr marL="51911">
              <a:spcBef>
                <a:spcPts val="1151"/>
              </a:spcBef>
            </a:pPr>
            <a:endParaRPr lang="es-ES" sz="1650" dirty="0">
              <a:latin typeface="Franklin Gothic Medium"/>
              <a:cs typeface="Franklin Gothic Medium"/>
            </a:endParaRPr>
          </a:p>
          <a:p>
            <a:pPr marL="51911">
              <a:spcBef>
                <a:spcPts val="1151"/>
              </a:spcBef>
            </a:pPr>
            <a:endParaRPr lang="es-ES" sz="1650" dirty="0">
              <a:latin typeface="Franklin Gothic Medium"/>
              <a:cs typeface="Franklin Gothic Medium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FEDDC1-1383-D842-B6B7-AFE1C3F5BB39}"/>
              </a:ext>
            </a:extLst>
          </p:cNvPr>
          <p:cNvSpPr txBox="1"/>
          <p:nvPr/>
        </p:nvSpPr>
        <p:spPr>
          <a:xfrm>
            <a:off x="586508" y="411301"/>
            <a:ext cx="8149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3. Autoridades de Protección de Datos: áreas de actuación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ABC244-A03E-E0C6-278A-0DA8599833B6}"/>
              </a:ext>
            </a:extLst>
          </p:cNvPr>
          <p:cNvSpPr txBox="1"/>
          <p:nvPr/>
        </p:nvSpPr>
        <p:spPr>
          <a:xfrm>
            <a:off x="497205" y="1415561"/>
            <a:ext cx="814959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Canal prioritario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Internet y redes sociales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Reclamaciones de telecomunicaciones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Publicidad no deseada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6" tooltip="Se abre en una ventana nueva"/>
              </a:rPr>
              <a:t>Educación y menores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Videovigilancia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8"/>
              </a:rPr>
              <a:t>Innovación y tecnología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9"/>
              </a:rPr>
              <a:t>Violencia de género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10"/>
              </a:rPr>
              <a:t>Protección de datos y coronavirus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11"/>
              </a:rPr>
              <a:t>Salud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1800" u="sng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12"/>
              </a:rPr>
              <a:t>Administraciones públicas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s-ES" sz="1800" dirty="0">
              <a:solidFill>
                <a:srgbClr val="180909"/>
              </a:solidFill>
              <a:latin typeface="Source Sans Pro" panose="020B0503030403020204" pitchFamily="34" charset="0"/>
            </a:endParaRP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29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10" y="1415561"/>
            <a:ext cx="6805910" cy="766075"/>
          </a:xfrm>
          <a:prstGeom prst="rect">
            <a:avLst/>
          </a:prstGeom>
        </p:spPr>
        <p:txBody>
          <a:bodyPr vert="horz" wrap="square" lIns="0" tIns="103346" rIns="0" bIns="0" rtlCol="0">
            <a:spAutoFit/>
          </a:bodyPr>
          <a:lstStyle/>
          <a:p>
            <a:pPr marL="51911">
              <a:spcBef>
                <a:spcPts val="1151"/>
              </a:spcBef>
            </a:pPr>
            <a:endParaRPr lang="es-ES" sz="1650" dirty="0">
              <a:latin typeface="Franklin Gothic Medium"/>
              <a:cs typeface="Franklin Gothic Medium"/>
            </a:endParaRPr>
          </a:p>
          <a:p>
            <a:pPr marL="51911">
              <a:spcBef>
                <a:spcPts val="1151"/>
              </a:spcBef>
            </a:pPr>
            <a:endParaRPr lang="es-ES" sz="1650" dirty="0">
              <a:latin typeface="Franklin Gothic Medium"/>
              <a:cs typeface="Franklin Gothic Medium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FEDDC1-1383-D842-B6B7-AFE1C3F5BB39}"/>
              </a:ext>
            </a:extLst>
          </p:cNvPr>
          <p:cNvSpPr txBox="1"/>
          <p:nvPr/>
        </p:nvSpPr>
        <p:spPr>
          <a:xfrm>
            <a:off x="586508" y="411301"/>
            <a:ext cx="8149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3. Autoridades de Protección de Datos: guías más actuales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ABC244-A03E-E0C6-278A-0DA8599833B6}"/>
              </a:ext>
            </a:extLst>
          </p:cNvPr>
          <p:cNvSpPr txBox="1"/>
          <p:nvPr/>
        </p:nvSpPr>
        <p:spPr>
          <a:xfrm>
            <a:off x="497205" y="1415561"/>
            <a:ext cx="758461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20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hlinkClick r:id="rId2"/>
              </a:rPr>
              <a:t>Aproximación a los espacios de datos desde la perspectiva del RGPD</a:t>
            </a:r>
            <a:endParaRPr lang="es-ES" sz="20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20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hlinkClick r:id="rId3"/>
              </a:rPr>
              <a:t>Orientaciones para tratamientos que implican comunicación de datos entre Administraciones Públicas ante el riesgo de brechas de datos personales</a:t>
            </a:r>
            <a:endParaRPr lang="es-ES" sz="20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20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hlinkClick r:id="rId4"/>
              </a:rPr>
              <a:t>Guía para profesionales del sector sanitario</a:t>
            </a:r>
            <a:endParaRPr lang="es-ES" sz="20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20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hlinkClick r:id="rId5"/>
              </a:rPr>
              <a:t>La protección de datos en las relaciones laborales</a:t>
            </a:r>
            <a:endParaRPr lang="es-ES" sz="20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s-ES" sz="2000" u="none" strike="noStrike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hlinkClick r:id="rId6"/>
              </a:rPr>
              <a:t>LOPD: Nuevas obligaciones para el Sector Público</a:t>
            </a:r>
            <a:endParaRPr lang="es-ES" sz="20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s-ES" sz="18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s-ES" sz="18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s-ES" sz="18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s-ES" sz="18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s-ES" sz="1800" u="none" strike="noStrike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1800" dirty="0">
              <a:solidFill>
                <a:srgbClr val="180909"/>
              </a:solidFill>
              <a:latin typeface="Source Sans Pro" panose="020B0503030403020204" pitchFamily="34" charset="0"/>
            </a:endParaRP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87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Jorge Viguri Cordero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jviguri@uji.es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430130"/>
            <a:ext cx="7788021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 El Delegado de Protección de Datos (DPD): concepto</a:t>
            </a:r>
            <a:endParaRPr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4" y="1277302"/>
            <a:ext cx="97297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184" dirty="0"/>
              <a:t>¿</a:t>
            </a:r>
            <a:r>
              <a:rPr sz="1800" b="1" spc="-263" dirty="0"/>
              <a:t>Q</a:t>
            </a:r>
            <a:r>
              <a:rPr sz="1800" b="1" spc="-214" dirty="0"/>
              <a:t>UÉ</a:t>
            </a:r>
            <a:r>
              <a:rPr sz="1800" b="1" spc="-75" dirty="0"/>
              <a:t> </a:t>
            </a:r>
            <a:r>
              <a:rPr sz="1800" b="1" spc="-206" dirty="0"/>
              <a:t>E</a:t>
            </a:r>
            <a:r>
              <a:rPr sz="1800" b="1" spc="-169" dirty="0"/>
              <a:t>S</a:t>
            </a:r>
            <a:r>
              <a:rPr sz="1800" b="1" spc="-191" dirty="0"/>
              <a:t>?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2050351" y="1148258"/>
            <a:ext cx="6425374" cy="121767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just">
              <a:lnSpc>
                <a:spcPct val="150100"/>
              </a:lnSpc>
              <a:spcBef>
                <a:spcPts val="71"/>
              </a:spcBef>
            </a:pPr>
            <a:r>
              <a:rPr lang="es-ES" sz="1800" spc="-19" dirty="0">
                <a:latin typeface="Franklin Gothic Medium"/>
                <a:cs typeface="Franklin Gothic Medium"/>
              </a:rPr>
              <a:t>Persona física o jurídica</a:t>
            </a:r>
            <a:r>
              <a:rPr sz="1800" spc="8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para</a:t>
            </a:r>
            <a:r>
              <a:rPr sz="1800" spc="4" dirty="0">
                <a:latin typeface="Franklin Gothic Medium"/>
                <a:cs typeface="Franklin Gothic Medium"/>
              </a:rPr>
              <a:t> </a:t>
            </a:r>
            <a:r>
              <a:rPr sz="1800" spc="-19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garantizar</a:t>
            </a:r>
            <a:r>
              <a:rPr sz="1800" spc="-8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 </a:t>
            </a:r>
            <a:r>
              <a:rPr sz="1800" spc="-19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el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 </a:t>
            </a:r>
            <a:r>
              <a:rPr sz="1800" spc="-34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cumplimiento</a:t>
            </a:r>
            <a:r>
              <a:rPr sz="1800" spc="-8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 </a:t>
            </a:r>
            <a:r>
              <a:rPr sz="1800" spc="-4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de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 </a:t>
            </a:r>
            <a:r>
              <a:rPr sz="1800" spc="-26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la</a:t>
            </a:r>
            <a:r>
              <a:rPr sz="1800" spc="4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 </a:t>
            </a:r>
            <a:r>
              <a:rPr sz="1800" spc="-19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protección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 </a:t>
            </a:r>
            <a:r>
              <a:rPr sz="1800" spc="-4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de</a:t>
            </a:r>
            <a:r>
              <a:rPr sz="1800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 </a:t>
            </a:r>
            <a:r>
              <a:rPr sz="1800" spc="-19" dirty="0">
                <a:solidFill>
                  <a:srgbClr val="006FC0"/>
                </a:solidFill>
                <a:latin typeface="Franklin Gothic Medium"/>
                <a:cs typeface="Franklin Gothic Medium"/>
                <a:hlinkClick r:id="rId2"/>
              </a:rPr>
              <a:t>datos</a:t>
            </a:r>
            <a:r>
              <a:rPr sz="1800" spc="-19" dirty="0">
                <a:latin typeface="Franklin Gothic Medium"/>
                <a:cs typeface="Franklin Gothic Medium"/>
                <a:hlinkClick r:id="rId2"/>
              </a:rPr>
              <a:t>. </a:t>
            </a:r>
            <a:r>
              <a:rPr sz="1800" spc="-439" dirty="0">
                <a:latin typeface="Franklin Gothic Medium"/>
                <a:cs typeface="Franklin Gothic Medium"/>
                <a:hlinkClick r:id="rId2"/>
              </a:rPr>
              <a:t> </a:t>
            </a:r>
            <a:endParaRPr lang="es-ES" sz="1800" spc="-439" dirty="0">
              <a:latin typeface="Franklin Gothic Medium"/>
              <a:cs typeface="Franklin Gothic Medium"/>
            </a:endParaRPr>
          </a:p>
          <a:p>
            <a:pPr marL="9525" marR="3810" algn="just">
              <a:lnSpc>
                <a:spcPct val="150100"/>
              </a:lnSpc>
              <a:spcBef>
                <a:spcPts val="71"/>
              </a:spcBef>
            </a:pPr>
            <a:r>
              <a:rPr sz="1800" spc="-4" dirty="0">
                <a:latin typeface="Franklin Gothic Medium"/>
                <a:cs typeface="Franklin Gothic Medium"/>
              </a:rPr>
              <a:t>No</a:t>
            </a:r>
            <a:r>
              <a:rPr sz="1800" spc="-8" dirty="0">
                <a:latin typeface="Franklin Gothic Medium"/>
                <a:cs typeface="Franklin Gothic Medium"/>
              </a:rPr>
              <a:t> </a:t>
            </a:r>
            <a:r>
              <a:rPr lang="es-ES" sz="1800" spc="4" dirty="0">
                <a:latin typeface="Franklin Gothic Medium"/>
                <a:cs typeface="Franklin Gothic Medium"/>
              </a:rPr>
              <a:t>asume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lang="es-ES" sz="1800" spc="-15" dirty="0">
                <a:latin typeface="Franklin Gothic Medium"/>
                <a:cs typeface="Franklin Gothic Medium"/>
              </a:rPr>
              <a:t>r</a:t>
            </a:r>
            <a:r>
              <a:rPr sz="1800" spc="-15" dirty="0" err="1">
                <a:latin typeface="Franklin Gothic Medium"/>
                <a:cs typeface="Franklin Gothic Medium"/>
              </a:rPr>
              <a:t>esponsab</a:t>
            </a:r>
            <a:r>
              <a:rPr lang="es-ES" sz="1800" spc="-15" dirty="0" err="1">
                <a:latin typeface="Franklin Gothic Medium"/>
                <a:cs typeface="Franklin Gothic Medium"/>
              </a:rPr>
              <a:t>ilidad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4" dirty="0">
                <a:latin typeface="Franklin Gothic Medium"/>
                <a:cs typeface="Franklin Gothic Medium"/>
              </a:rPr>
              <a:t>de</a:t>
            </a:r>
            <a:r>
              <a:rPr sz="1800" spc="-11" dirty="0">
                <a:latin typeface="Franklin Gothic Medium"/>
                <a:cs typeface="Franklin Gothic Medium"/>
              </a:rPr>
              <a:t> </a:t>
            </a:r>
            <a:r>
              <a:rPr lang="es-ES" sz="1800" spc="-11" dirty="0">
                <a:latin typeface="Franklin Gothic Medium"/>
                <a:cs typeface="Franklin Gothic Medium"/>
              </a:rPr>
              <a:t>la s</a:t>
            </a:r>
            <a:r>
              <a:rPr sz="1800" spc="-15" dirty="0" err="1">
                <a:latin typeface="Franklin Gothic Medium"/>
                <a:cs typeface="Franklin Gothic Medium"/>
              </a:rPr>
              <a:t>eguridad</a:t>
            </a:r>
            <a:r>
              <a:rPr lang="es-ES" sz="1800" spc="-15" dirty="0">
                <a:latin typeface="Franklin Gothic Medium"/>
                <a:cs typeface="Franklin Gothic Medium"/>
              </a:rPr>
              <a:t>.</a:t>
            </a:r>
            <a:endParaRPr sz="18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298" y="2924899"/>
            <a:ext cx="8472011" cy="18883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066925" algn="l"/>
              </a:tabLst>
            </a:pPr>
            <a:r>
              <a:rPr sz="1800" b="1" spc="-221" dirty="0"/>
              <a:t>¿OBLIGATORIO?</a:t>
            </a:r>
            <a:r>
              <a:rPr lang="es-ES" sz="1800" b="1" spc="-221" dirty="0"/>
              <a:t>	</a:t>
            </a:r>
            <a:r>
              <a:rPr lang="es-ES" sz="1800" b="1" spc="11" dirty="0">
                <a:latin typeface="Franklin Gothic Medium"/>
              </a:rPr>
              <a:t>No, en todo caso (arts. 37 RGPD y 34 LOPDGDD)</a:t>
            </a:r>
            <a:endParaRPr sz="1800" dirty="0">
              <a:latin typeface="Franklin Gothic Medium"/>
              <a:cs typeface="Franklin Gothic Medium"/>
            </a:endParaRPr>
          </a:p>
          <a:p>
            <a:pPr marL="352425">
              <a:spcBef>
                <a:spcPts val="1620"/>
              </a:spcBef>
              <a:tabLst>
                <a:tab pos="6182201" algn="l"/>
              </a:tabLst>
            </a:pPr>
            <a:r>
              <a:rPr sz="1800" b="1" spc="-191" dirty="0"/>
              <a:t>¿SE</a:t>
            </a:r>
            <a:r>
              <a:rPr sz="1800" b="1" spc="-71" dirty="0"/>
              <a:t> </a:t>
            </a:r>
            <a:r>
              <a:rPr sz="1800" b="1" spc="-191" dirty="0"/>
              <a:t>PUEDE</a:t>
            </a:r>
            <a:r>
              <a:rPr sz="1800" b="1" spc="-75" dirty="0"/>
              <a:t> </a:t>
            </a:r>
            <a:r>
              <a:rPr sz="1800" b="1" spc="-191" dirty="0"/>
              <a:t>NOMBRAR</a:t>
            </a:r>
            <a:r>
              <a:rPr sz="1800" b="1" spc="-71" dirty="0"/>
              <a:t> </a:t>
            </a:r>
            <a:r>
              <a:rPr sz="1800" b="1" spc="-233" dirty="0"/>
              <a:t>AUNQUE</a:t>
            </a:r>
            <a:r>
              <a:rPr sz="1800" b="1" spc="-75" dirty="0"/>
              <a:t> </a:t>
            </a:r>
            <a:r>
              <a:rPr sz="1800" b="1" spc="-191" dirty="0"/>
              <a:t>NO</a:t>
            </a:r>
            <a:r>
              <a:rPr sz="1800" b="1" spc="-56" dirty="0"/>
              <a:t> </a:t>
            </a:r>
            <a:r>
              <a:rPr sz="1800" b="1" spc="-323" dirty="0"/>
              <a:t>HAYA</a:t>
            </a:r>
            <a:r>
              <a:rPr sz="1800" b="1" spc="-75" dirty="0"/>
              <a:t> </a:t>
            </a:r>
            <a:r>
              <a:rPr sz="1800" b="1" spc="-203" dirty="0"/>
              <a:t>OBLIGACIÓN?	</a:t>
            </a:r>
            <a:r>
              <a:rPr sz="1800" spc="-11" dirty="0">
                <a:latin typeface="Franklin Gothic Medium"/>
                <a:cs typeface="Franklin Gothic Medium"/>
              </a:rPr>
              <a:t>SI.</a:t>
            </a:r>
            <a:endParaRPr sz="1800" dirty="0">
              <a:latin typeface="Franklin Gothic Medium"/>
              <a:cs typeface="Franklin Gothic Medium"/>
            </a:endParaRPr>
          </a:p>
          <a:p>
            <a:pPr marL="695325"/>
            <a:endParaRPr lang="es-ES" sz="1800" spc="-19" dirty="0">
              <a:latin typeface="Franklin Gothic Medium"/>
              <a:cs typeface="Franklin Gothic Medium"/>
            </a:endParaRPr>
          </a:p>
          <a:p>
            <a:pPr marL="695325"/>
            <a:r>
              <a:rPr sz="1800" spc="-19" dirty="0">
                <a:latin typeface="Franklin Gothic Medium"/>
                <a:cs typeface="Franklin Gothic Medium"/>
              </a:rPr>
              <a:t>Si</a:t>
            </a:r>
            <a:r>
              <a:rPr sz="1800" spc="-8" dirty="0">
                <a:latin typeface="Franklin Gothic Medium"/>
                <a:cs typeface="Franklin Gothic Medium"/>
              </a:rPr>
              <a:t> </a:t>
            </a:r>
            <a:r>
              <a:rPr sz="1800" spc="4" dirty="0">
                <a:latin typeface="Franklin Gothic Medium"/>
                <a:cs typeface="Franklin Gothic Medium"/>
              </a:rPr>
              <a:t>se </a:t>
            </a:r>
            <a:r>
              <a:rPr sz="1800" spc="-23" dirty="0">
                <a:latin typeface="Franklin Gothic Medium"/>
                <a:cs typeface="Franklin Gothic Medium"/>
              </a:rPr>
              <a:t>nombra,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1" dirty="0">
                <a:latin typeface="Franklin Gothic Medium"/>
                <a:cs typeface="Franklin Gothic Medium"/>
              </a:rPr>
              <a:t>respetar</a:t>
            </a:r>
            <a:r>
              <a:rPr sz="1800" spc="4" dirty="0">
                <a:latin typeface="Franklin Gothic Medium"/>
                <a:cs typeface="Franklin Gothic Medium"/>
              </a:rPr>
              <a:t> </a:t>
            </a:r>
            <a:r>
              <a:rPr sz="1800" spc="11" dirty="0">
                <a:latin typeface="Franklin Gothic Medium"/>
                <a:cs typeface="Franklin Gothic Medium"/>
              </a:rPr>
              <a:t>sus</a:t>
            </a:r>
            <a:r>
              <a:rPr sz="1800" spc="8" dirty="0">
                <a:latin typeface="Franklin Gothic Medium"/>
                <a:cs typeface="Franklin Gothic Medium"/>
              </a:rPr>
              <a:t> </a:t>
            </a:r>
            <a:r>
              <a:rPr sz="1800" spc="-8" dirty="0">
                <a:latin typeface="Franklin Gothic Medium"/>
                <a:cs typeface="Franklin Gothic Medium"/>
              </a:rPr>
              <a:t>funciones</a:t>
            </a:r>
            <a:r>
              <a:rPr sz="1800" spc="8" dirty="0">
                <a:latin typeface="Franklin Gothic Medium"/>
                <a:cs typeface="Franklin Gothic Medium"/>
              </a:rPr>
              <a:t> </a:t>
            </a:r>
            <a:r>
              <a:rPr sz="1800" spc="-49" dirty="0">
                <a:latin typeface="Franklin Gothic Medium"/>
                <a:cs typeface="Franklin Gothic Medium"/>
              </a:rPr>
              <a:t>y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11" dirty="0">
                <a:latin typeface="Franklin Gothic Medium"/>
                <a:cs typeface="Franklin Gothic Medium"/>
              </a:rPr>
              <a:t>sus</a:t>
            </a:r>
            <a:r>
              <a:rPr sz="1800" spc="8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requisitos</a:t>
            </a:r>
            <a:r>
              <a:rPr sz="1800" spc="-4" dirty="0">
                <a:latin typeface="Franklin Gothic Medium"/>
                <a:cs typeface="Franklin Gothic Medium"/>
              </a:rPr>
              <a:t> de</a:t>
            </a:r>
            <a:r>
              <a:rPr sz="1800" spc="4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cualificación</a:t>
            </a:r>
            <a:r>
              <a:rPr sz="1800" spc="8" dirty="0">
                <a:latin typeface="Franklin Gothic Medium"/>
                <a:cs typeface="Franklin Gothic Medium"/>
              </a:rPr>
              <a:t> </a:t>
            </a:r>
            <a:r>
              <a:rPr sz="1800" spc="-49" dirty="0">
                <a:latin typeface="Franklin Gothic Medium"/>
                <a:cs typeface="Franklin Gothic Medium"/>
              </a:rPr>
              <a:t>y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8" dirty="0">
                <a:latin typeface="Franklin Gothic Medium"/>
                <a:cs typeface="Franklin Gothic Medium"/>
              </a:rPr>
              <a:t>posición.</a:t>
            </a:r>
            <a:endParaRPr sz="1800" dirty="0">
              <a:latin typeface="Franklin Gothic Medium"/>
              <a:cs typeface="Franklin Gothic Medium"/>
            </a:endParaRPr>
          </a:p>
          <a:p>
            <a:pPr>
              <a:spcBef>
                <a:spcPts val="38"/>
              </a:spcBef>
            </a:pPr>
            <a:endParaRPr sz="1875" dirty="0">
              <a:latin typeface="Franklin Gothic Medium"/>
              <a:cs typeface="Franklin Gothic Medium"/>
            </a:endParaRPr>
          </a:p>
          <a:p>
            <a:pPr marL="695325"/>
            <a:r>
              <a:rPr sz="1800" spc="-19" dirty="0">
                <a:latin typeface="Franklin Gothic Medium"/>
                <a:cs typeface="Franklin Gothic Medium"/>
              </a:rPr>
              <a:t>Si</a:t>
            </a:r>
            <a:r>
              <a:rPr sz="1800" spc="-8" dirty="0">
                <a:latin typeface="Franklin Gothic Medium"/>
                <a:cs typeface="Franklin Gothic Medium"/>
              </a:rPr>
              <a:t> </a:t>
            </a:r>
            <a:r>
              <a:rPr sz="1800" spc="-38" dirty="0">
                <a:latin typeface="Franklin Gothic Medium"/>
                <a:cs typeface="Franklin Gothic Medium"/>
              </a:rPr>
              <a:t>hay</a:t>
            </a:r>
            <a:r>
              <a:rPr sz="1800" spc="8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dudas</a:t>
            </a:r>
            <a:r>
              <a:rPr sz="1800" spc="-11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–</a:t>
            </a:r>
            <a:r>
              <a:rPr sz="1800" spc="8" dirty="0">
                <a:latin typeface="Franklin Gothic Medium"/>
                <a:cs typeface="Franklin Gothic Medium"/>
              </a:rPr>
              <a:t> </a:t>
            </a:r>
            <a:r>
              <a:rPr sz="1800" spc="-8" dirty="0">
                <a:latin typeface="Franklin Gothic Medium"/>
                <a:cs typeface="Franklin Gothic Medium"/>
              </a:rPr>
              <a:t>Se</a:t>
            </a:r>
            <a:r>
              <a:rPr sz="1800" spc="-4" dirty="0">
                <a:latin typeface="Franklin Gothic Medium"/>
                <a:cs typeface="Franklin Gothic Medium"/>
              </a:rPr>
              <a:t> </a:t>
            </a:r>
            <a:r>
              <a:rPr sz="1800" spc="-23" dirty="0">
                <a:latin typeface="Franklin Gothic Medium"/>
                <a:cs typeface="Franklin Gothic Medium"/>
              </a:rPr>
              <a:t>recomienda</a:t>
            </a:r>
            <a:r>
              <a:rPr sz="1800" spc="-8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analizar</a:t>
            </a:r>
            <a:r>
              <a:rPr sz="1800" spc="4" dirty="0">
                <a:latin typeface="Franklin Gothic Medium"/>
                <a:cs typeface="Franklin Gothic Medium"/>
              </a:rPr>
              <a:t> </a:t>
            </a:r>
            <a:r>
              <a:rPr sz="1800" spc="-49" dirty="0">
                <a:latin typeface="Franklin Gothic Medium"/>
                <a:cs typeface="Franklin Gothic Medium"/>
              </a:rPr>
              <a:t>y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9" dirty="0">
                <a:latin typeface="Franklin Gothic Medium"/>
                <a:cs typeface="Franklin Gothic Medium"/>
              </a:rPr>
              <a:t>documentar</a:t>
            </a:r>
            <a:r>
              <a:rPr sz="1800" spc="-8" dirty="0">
                <a:latin typeface="Franklin Gothic Medium"/>
                <a:cs typeface="Franklin Gothic Medium"/>
              </a:rPr>
              <a:t> </a:t>
            </a:r>
            <a:r>
              <a:rPr sz="1800" spc="-26" dirty="0">
                <a:latin typeface="Franklin Gothic Medium"/>
                <a:cs typeface="Franklin Gothic Medium"/>
              </a:rPr>
              <a:t>la</a:t>
            </a:r>
            <a:r>
              <a:rPr sz="1800" spc="4" dirty="0">
                <a:latin typeface="Franklin Gothic Medium"/>
                <a:cs typeface="Franklin Gothic Medium"/>
              </a:rPr>
              <a:t> </a:t>
            </a:r>
            <a:r>
              <a:rPr sz="1800" spc="-8" dirty="0">
                <a:latin typeface="Franklin Gothic Medium"/>
                <a:cs typeface="Franklin Gothic Medium"/>
              </a:rPr>
              <a:t>decisión.</a:t>
            </a:r>
            <a:endParaRPr sz="18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0320" y="824775"/>
            <a:ext cx="7823359" cy="3437801"/>
          </a:xfrm>
          <a:prstGeom prst="rect">
            <a:avLst/>
          </a:prstGeom>
        </p:spPr>
        <p:txBody>
          <a:bodyPr vert="horz" wrap="square" lIns="0" tIns="145733" rIns="0" bIns="0" rtlCol="0">
            <a:spAutoFit/>
          </a:bodyPr>
          <a:lstStyle/>
          <a:p>
            <a:pPr marL="9525" algn="just">
              <a:spcBef>
                <a:spcPts val="1148"/>
              </a:spcBef>
            </a:pPr>
            <a:r>
              <a:rPr sz="2100" b="1" spc="-153" dirty="0">
                <a:solidFill>
                  <a:srgbClr val="006FC0"/>
                </a:solidFill>
              </a:rPr>
              <a:t>“Control</a:t>
            </a:r>
            <a:r>
              <a:rPr lang="es-ES" sz="2100" b="1" spc="-153" dirty="0">
                <a:solidFill>
                  <a:srgbClr val="006FC0"/>
                </a:solidFill>
              </a:rPr>
              <a:t> del</a:t>
            </a:r>
            <a:r>
              <a:rPr sz="2100" b="1" spc="-75" dirty="0">
                <a:solidFill>
                  <a:srgbClr val="006FC0"/>
                </a:solidFill>
              </a:rPr>
              <a:t> </a:t>
            </a:r>
            <a:r>
              <a:rPr sz="2100" b="1" spc="-139" dirty="0">
                <a:solidFill>
                  <a:srgbClr val="006FC0"/>
                </a:solidFill>
              </a:rPr>
              <a:t>cumplimiento</a:t>
            </a:r>
            <a:r>
              <a:rPr sz="2100" b="1" spc="-86" dirty="0">
                <a:solidFill>
                  <a:srgbClr val="006FC0"/>
                </a:solidFill>
              </a:rPr>
              <a:t> </a:t>
            </a:r>
            <a:r>
              <a:rPr sz="2100" b="1" spc="-124" dirty="0" err="1">
                <a:solidFill>
                  <a:srgbClr val="006FC0"/>
                </a:solidFill>
              </a:rPr>
              <a:t>interno</a:t>
            </a:r>
            <a:r>
              <a:rPr sz="2100" b="1" spc="-75" dirty="0">
                <a:solidFill>
                  <a:srgbClr val="006FC0"/>
                </a:solidFill>
              </a:rPr>
              <a:t> </a:t>
            </a:r>
            <a:r>
              <a:rPr sz="2100" b="1" spc="-116" dirty="0">
                <a:solidFill>
                  <a:srgbClr val="006FC0"/>
                </a:solidFill>
              </a:rPr>
              <a:t>de</a:t>
            </a:r>
            <a:r>
              <a:rPr lang="es-ES" sz="2100" b="1" spc="-116" dirty="0">
                <a:solidFill>
                  <a:srgbClr val="006FC0"/>
                </a:solidFill>
              </a:rPr>
              <a:t> la normativa y política de</a:t>
            </a:r>
            <a:r>
              <a:rPr sz="2100" b="1" spc="-49" dirty="0">
                <a:solidFill>
                  <a:srgbClr val="006FC0"/>
                </a:solidFill>
              </a:rPr>
              <a:t> </a:t>
            </a:r>
            <a:r>
              <a:rPr sz="2100" b="1" spc="-150" dirty="0">
                <a:solidFill>
                  <a:srgbClr val="006FC0"/>
                </a:solidFill>
              </a:rPr>
              <a:t>protección</a:t>
            </a:r>
            <a:r>
              <a:rPr sz="2100" b="1" spc="-83" dirty="0">
                <a:solidFill>
                  <a:srgbClr val="006FC0"/>
                </a:solidFill>
              </a:rPr>
              <a:t> </a:t>
            </a:r>
            <a:r>
              <a:rPr sz="2100" b="1" spc="-116" dirty="0">
                <a:solidFill>
                  <a:srgbClr val="006FC0"/>
                </a:solidFill>
              </a:rPr>
              <a:t>de</a:t>
            </a:r>
            <a:r>
              <a:rPr sz="2100" b="1" spc="-49" dirty="0">
                <a:solidFill>
                  <a:srgbClr val="006FC0"/>
                </a:solidFill>
              </a:rPr>
              <a:t> </a:t>
            </a:r>
            <a:r>
              <a:rPr sz="2100" b="1" spc="-146" dirty="0">
                <a:solidFill>
                  <a:srgbClr val="006FC0"/>
                </a:solidFill>
              </a:rPr>
              <a:t>datos”</a:t>
            </a:r>
            <a:endParaRPr sz="2100" dirty="0"/>
          </a:p>
          <a:p>
            <a:pPr marL="609600" indent="-258128">
              <a:spcBef>
                <a:spcPts val="919"/>
              </a:spcBef>
              <a:buFont typeface="Wingdings"/>
              <a:buChar char=""/>
              <a:tabLst>
                <a:tab pos="610076" algn="l"/>
              </a:tabLst>
            </a:pPr>
            <a:r>
              <a:rPr sz="1800" b="1" spc="-8" dirty="0">
                <a:solidFill>
                  <a:srgbClr val="111111"/>
                </a:solidFill>
                <a:latin typeface="Calibri"/>
                <a:cs typeface="Calibri"/>
              </a:rPr>
              <a:t>Informar</a:t>
            </a:r>
            <a:r>
              <a:rPr sz="1800" b="1" spc="-19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y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111111"/>
                </a:solidFill>
                <a:latin typeface="Calibri"/>
                <a:cs typeface="Calibri"/>
              </a:rPr>
              <a:t>asesorar</a:t>
            </a:r>
            <a:r>
              <a:rPr sz="1800" b="1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las</a:t>
            </a:r>
            <a:r>
              <a:rPr sz="1800" spc="-8" dirty="0">
                <a:solidFill>
                  <a:srgbClr val="111111"/>
                </a:solidFill>
                <a:latin typeface="Calibri"/>
                <a:cs typeface="Calibri"/>
              </a:rPr>
              <a:t> obligaciones.</a:t>
            </a:r>
            <a:endParaRPr sz="1800" dirty="0">
              <a:latin typeface="Calibri"/>
              <a:cs typeface="Calibri"/>
            </a:endParaRPr>
          </a:p>
          <a:p>
            <a:pPr marL="609600" marR="2893695" indent="-610076" algn="r">
              <a:spcBef>
                <a:spcPts val="1309"/>
              </a:spcBef>
              <a:buFont typeface="Wingdings"/>
              <a:buChar char=""/>
              <a:tabLst>
                <a:tab pos="610076" algn="l"/>
              </a:tabLst>
            </a:pP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Supervisar</a:t>
            </a:r>
            <a:r>
              <a:rPr sz="1800" spc="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el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111111"/>
                </a:solidFill>
                <a:latin typeface="Calibri"/>
                <a:cs typeface="Calibri"/>
              </a:rPr>
              <a:t>cumplimiento</a:t>
            </a:r>
            <a:r>
              <a:rPr sz="1800" b="1" spc="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srgbClr val="111111"/>
                </a:solidFill>
                <a:latin typeface="Calibri"/>
                <a:cs typeface="Calibri"/>
              </a:rPr>
              <a:t>legal.</a:t>
            </a:r>
            <a:r>
              <a:rPr sz="1800" spc="-19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En 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concreto:</a:t>
            </a:r>
            <a:endParaRPr sz="1800" dirty="0">
              <a:latin typeface="Calibri"/>
              <a:cs typeface="Calibri"/>
            </a:endParaRPr>
          </a:p>
          <a:p>
            <a:pPr marR="2898458" algn="r">
              <a:spcBef>
                <a:spcPts val="566"/>
              </a:spcBef>
            </a:pPr>
            <a:r>
              <a:rPr sz="1800" dirty="0">
                <a:solidFill>
                  <a:srgbClr val="111111"/>
                </a:solidFill>
                <a:latin typeface="Courier New"/>
                <a:cs typeface="Courier New"/>
              </a:rPr>
              <a:t>o</a:t>
            </a:r>
            <a:r>
              <a:rPr sz="1800" spc="-469" dirty="0">
                <a:solidFill>
                  <a:srgbClr val="111111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la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asignación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e </a:t>
            </a:r>
            <a:r>
              <a:rPr sz="1800" spc="-26" dirty="0" err="1">
                <a:solidFill>
                  <a:srgbClr val="111111"/>
                </a:solidFill>
                <a:latin typeface="Calibri"/>
                <a:cs typeface="Calibri"/>
              </a:rPr>
              <a:t>r</a:t>
            </a:r>
            <a:r>
              <a:rPr sz="1800" dirty="0" err="1">
                <a:solidFill>
                  <a:srgbClr val="111111"/>
                </a:solidFill>
                <a:latin typeface="Calibri"/>
                <a:cs typeface="Calibri"/>
              </a:rPr>
              <a:t>esponsabilidades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111111"/>
                </a:solidFill>
                <a:latin typeface="Calibri"/>
                <a:cs typeface="Calibri"/>
              </a:rPr>
              <a:t>i</a:t>
            </a:r>
            <a:r>
              <a:rPr sz="1800" spc="-19" dirty="0" err="1">
                <a:solidFill>
                  <a:srgbClr val="111111"/>
                </a:solidFill>
                <a:latin typeface="Calibri"/>
                <a:cs typeface="Calibri"/>
              </a:rPr>
              <a:t>nt</a:t>
            </a:r>
            <a:r>
              <a:rPr sz="1800" dirty="0" err="1">
                <a:solidFill>
                  <a:srgbClr val="111111"/>
                </a:solidFill>
                <a:latin typeface="Calibri"/>
                <a:cs typeface="Calibri"/>
              </a:rPr>
              <a:t>er</a:t>
            </a:r>
            <a:r>
              <a:rPr sz="1800" spc="4" dirty="0" err="1">
                <a:solidFill>
                  <a:srgbClr val="111111"/>
                </a:solidFill>
                <a:latin typeface="Calibri"/>
                <a:cs typeface="Calibri"/>
              </a:rPr>
              <a:t>n</a:t>
            </a:r>
            <a:r>
              <a:rPr sz="1800" dirty="0" err="1">
                <a:solidFill>
                  <a:srgbClr val="111111"/>
                </a:solidFill>
                <a:latin typeface="Calibri"/>
                <a:cs typeface="Calibri"/>
              </a:rPr>
              <a:t>as</a:t>
            </a:r>
            <a:endParaRPr lang="es-ES" sz="1800" dirty="0">
              <a:latin typeface="Calibri"/>
              <a:cs typeface="Calibri"/>
            </a:endParaRPr>
          </a:p>
          <a:p>
            <a:pPr marL="981075" indent="-285750">
              <a:spcBef>
                <a:spcPts val="225"/>
              </a:spcBef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rgbClr val="111111"/>
                </a:solidFill>
                <a:latin typeface="Calibri"/>
                <a:cs typeface="Calibri"/>
              </a:rPr>
              <a:t>la</a:t>
            </a:r>
            <a:r>
              <a:rPr lang="es-ES" sz="1800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s-ES" sz="1800" spc="-15" dirty="0">
                <a:solidFill>
                  <a:srgbClr val="111111"/>
                </a:solidFill>
                <a:latin typeface="Calibri"/>
                <a:cs typeface="Calibri"/>
              </a:rPr>
              <a:t>c</a:t>
            </a:r>
            <a:r>
              <a:rPr lang="es-ES" sz="1800" spc="-4" dirty="0">
                <a:solidFill>
                  <a:srgbClr val="111111"/>
                </a:solidFill>
                <a:latin typeface="Calibri"/>
                <a:cs typeface="Calibri"/>
              </a:rPr>
              <a:t>oncien</a:t>
            </a:r>
            <a:r>
              <a:rPr lang="es-ES" sz="1800" spc="4" dirty="0">
                <a:solidFill>
                  <a:srgbClr val="111111"/>
                </a:solidFill>
                <a:latin typeface="Calibri"/>
                <a:cs typeface="Calibri"/>
              </a:rPr>
              <a:t>c</a:t>
            </a:r>
            <a:r>
              <a:rPr lang="es-ES" sz="1800" dirty="0">
                <a:solidFill>
                  <a:srgbClr val="111111"/>
                </a:solidFill>
                <a:latin typeface="Calibri"/>
                <a:cs typeface="Calibri"/>
              </a:rPr>
              <a:t>ia</a:t>
            </a:r>
            <a:r>
              <a:rPr lang="es-ES" sz="1800" spc="4" dirty="0">
                <a:solidFill>
                  <a:srgbClr val="111111"/>
                </a:solidFill>
                <a:latin typeface="Calibri"/>
                <a:cs typeface="Calibri"/>
              </a:rPr>
              <a:t>c</a:t>
            </a:r>
            <a:r>
              <a:rPr lang="es-ES" sz="1800" dirty="0">
                <a:solidFill>
                  <a:srgbClr val="111111"/>
                </a:solidFill>
                <a:latin typeface="Calibri"/>
                <a:cs typeface="Calibri"/>
              </a:rPr>
              <a:t>ión</a:t>
            </a:r>
            <a:r>
              <a:rPr lang="es-ES" sz="1800" spc="-19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111111"/>
                </a:solidFill>
                <a:latin typeface="Calibri"/>
                <a:cs typeface="Calibri"/>
              </a:rPr>
              <a:t>y </a:t>
            </a:r>
            <a:r>
              <a:rPr lang="es-ES" sz="1800" spc="-38" dirty="0">
                <a:solidFill>
                  <a:srgbClr val="111111"/>
                </a:solidFill>
                <a:latin typeface="Calibri"/>
                <a:cs typeface="Calibri"/>
              </a:rPr>
              <a:t>f</a:t>
            </a:r>
            <a:r>
              <a:rPr lang="es-ES" sz="1800" spc="-4" dirty="0">
                <a:solidFill>
                  <a:srgbClr val="111111"/>
                </a:solidFill>
                <a:latin typeface="Calibri"/>
                <a:cs typeface="Calibri"/>
              </a:rPr>
              <a:t>orma</a:t>
            </a:r>
            <a:r>
              <a:rPr lang="es-ES" sz="1800" dirty="0">
                <a:solidFill>
                  <a:srgbClr val="111111"/>
                </a:solidFill>
                <a:latin typeface="Calibri"/>
                <a:cs typeface="Calibri"/>
              </a:rPr>
              <a:t>ción</a:t>
            </a:r>
            <a:r>
              <a:rPr lang="es-ES" sz="1800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s-ES" sz="1800" spc="-4" dirty="0">
                <a:solidFill>
                  <a:srgbClr val="111111"/>
                </a:solidFill>
                <a:latin typeface="Calibri"/>
                <a:cs typeface="Calibri"/>
              </a:rPr>
              <a:t>de</a:t>
            </a:r>
            <a:r>
              <a:rPr lang="es-ES" sz="1800" dirty="0">
                <a:solidFill>
                  <a:srgbClr val="111111"/>
                </a:solidFill>
                <a:latin typeface="Calibri"/>
                <a:cs typeface="Calibri"/>
              </a:rPr>
              <a:t>l</a:t>
            </a:r>
            <a:r>
              <a:rPr lang="es-ES" sz="1800" spc="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s-ES" sz="1800" spc="-4" dirty="0">
                <a:solidFill>
                  <a:srgbClr val="111111"/>
                </a:solidFill>
                <a:latin typeface="Calibri"/>
                <a:cs typeface="Calibri"/>
              </a:rPr>
              <a:t>pe</a:t>
            </a:r>
            <a:r>
              <a:rPr lang="es-ES" sz="1800" spc="-23" dirty="0">
                <a:solidFill>
                  <a:srgbClr val="111111"/>
                </a:solidFill>
                <a:latin typeface="Calibri"/>
                <a:cs typeface="Calibri"/>
              </a:rPr>
              <a:t>r</a:t>
            </a:r>
            <a:r>
              <a:rPr lang="es-ES" sz="1800" spc="-4" dirty="0">
                <a:solidFill>
                  <a:srgbClr val="111111"/>
                </a:solidFill>
                <a:latin typeface="Calibri"/>
                <a:cs typeface="Calibri"/>
              </a:rPr>
              <a:t>sonal</a:t>
            </a:r>
            <a:endParaRPr lang="es-ES" sz="1800" dirty="0">
              <a:latin typeface="Calibri"/>
              <a:cs typeface="Calibri"/>
            </a:endParaRPr>
          </a:p>
          <a:p>
            <a:pPr marL="981075" indent="-285750">
              <a:spcBef>
                <a:spcPts val="229"/>
              </a:spcBef>
              <a:buFont typeface="Courier New" panose="02070309020205020404" pitchFamily="49" charset="0"/>
              <a:buChar char="o"/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las</a:t>
            </a:r>
            <a:r>
              <a:rPr sz="1800" spc="-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audi</a:t>
            </a:r>
            <a:r>
              <a:rPr sz="1800" spc="-23" dirty="0">
                <a:solidFill>
                  <a:srgbClr val="111111"/>
                </a:solidFill>
                <a:latin typeface="Calibri"/>
                <a:cs typeface="Calibri"/>
              </a:rPr>
              <a:t>t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oría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c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or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espo</a:t>
            </a:r>
            <a:r>
              <a:rPr sz="1800" spc="-8" dirty="0">
                <a:solidFill>
                  <a:srgbClr val="111111"/>
                </a:solidFill>
                <a:latin typeface="Calibri"/>
                <a:cs typeface="Calibri"/>
              </a:rPr>
              <a:t>n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die</a:t>
            </a:r>
            <a:r>
              <a:rPr sz="1800" spc="-19" dirty="0">
                <a:solidFill>
                  <a:srgbClr val="111111"/>
                </a:solidFill>
                <a:latin typeface="Calibri"/>
                <a:cs typeface="Calibri"/>
              </a:rPr>
              <a:t>nt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es</a:t>
            </a:r>
            <a:endParaRPr sz="1800" dirty="0">
              <a:latin typeface="Calibri"/>
              <a:cs typeface="Calibri"/>
            </a:endParaRPr>
          </a:p>
          <a:p>
            <a:pPr marL="609600" indent="-258128">
              <a:spcBef>
                <a:spcPts val="960"/>
              </a:spcBef>
              <a:buFont typeface="Wingdings"/>
              <a:buChar char=""/>
              <a:tabLst>
                <a:tab pos="610076" algn="l"/>
                <a:tab pos="4235768" algn="l"/>
              </a:tabLst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En</a:t>
            </a:r>
            <a:r>
              <a:rPr sz="1800" spc="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111111"/>
                </a:solidFill>
                <a:latin typeface="Calibri"/>
                <a:cs typeface="Calibri"/>
              </a:rPr>
              <a:t>evaluaciones</a:t>
            </a:r>
            <a:r>
              <a:rPr sz="1800" b="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111111"/>
                </a:solidFill>
                <a:latin typeface="Calibri"/>
                <a:cs typeface="Calibri"/>
              </a:rPr>
              <a:t>de</a:t>
            </a:r>
            <a:r>
              <a:rPr sz="1800" b="1" spc="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111111"/>
                </a:solidFill>
                <a:latin typeface="Calibri"/>
                <a:cs typeface="Calibri"/>
              </a:rPr>
              <a:t>impacto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: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srgbClr val="111111"/>
                </a:solidFill>
                <a:latin typeface="Calibri"/>
                <a:cs typeface="Calibri"/>
              </a:rPr>
              <a:t>asesorar	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y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 supervisar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su</a:t>
            </a:r>
            <a:r>
              <a:rPr sz="1800" spc="-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aplicación.</a:t>
            </a:r>
            <a:endParaRPr sz="1800" dirty="0">
              <a:latin typeface="Calibri"/>
              <a:cs typeface="Calibri"/>
            </a:endParaRPr>
          </a:p>
          <a:p>
            <a:pPr marL="609600" indent="-258128">
              <a:spcBef>
                <a:spcPts val="1309"/>
              </a:spcBef>
              <a:buFont typeface="Wingdings"/>
              <a:buChar char=""/>
              <a:tabLst>
                <a:tab pos="610076" algn="l"/>
              </a:tabLst>
            </a:pPr>
            <a:r>
              <a:rPr sz="1800" b="1" spc="-4" dirty="0">
                <a:solidFill>
                  <a:srgbClr val="111111"/>
                </a:solidFill>
                <a:latin typeface="Calibri"/>
                <a:cs typeface="Calibri"/>
              </a:rPr>
              <a:t>Con</a:t>
            </a:r>
            <a:r>
              <a:rPr sz="1800" b="1" dirty="0">
                <a:solidFill>
                  <a:srgbClr val="111111"/>
                </a:solidFill>
                <a:latin typeface="Calibri"/>
                <a:cs typeface="Calibri"/>
              </a:rPr>
              <a:t> las </a:t>
            </a:r>
            <a:r>
              <a:rPr lang="es-ES" sz="1800" b="1" spc="-8" dirty="0">
                <a:solidFill>
                  <a:srgbClr val="111111"/>
                </a:solidFill>
                <a:latin typeface="Calibri"/>
                <a:cs typeface="Calibri"/>
              </a:rPr>
              <a:t>Agencias</a:t>
            </a:r>
            <a:r>
              <a:rPr lang="es-ES" sz="1800" b="1" spc="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s-ES" sz="1800" spc="-4" dirty="0">
                <a:solidFill>
                  <a:srgbClr val="111111"/>
                </a:solidFill>
                <a:latin typeface="Calibri"/>
                <a:cs typeface="Calibri"/>
              </a:rPr>
              <a:t>de</a:t>
            </a:r>
            <a:r>
              <a:rPr lang="es-ES" sz="1800" spc="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s-ES" sz="1800" spc="-8" dirty="0">
                <a:solidFill>
                  <a:srgbClr val="111111"/>
                </a:solidFill>
                <a:latin typeface="Calibri"/>
                <a:cs typeface="Calibri"/>
              </a:rPr>
              <a:t>Protección</a:t>
            </a:r>
            <a:r>
              <a:rPr lang="es-ES" sz="1800" spc="-19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s-ES" sz="1800" spc="-4" dirty="0">
                <a:solidFill>
                  <a:srgbClr val="111111"/>
                </a:solidFill>
                <a:latin typeface="Calibri"/>
                <a:cs typeface="Calibri"/>
              </a:rPr>
              <a:t>de</a:t>
            </a:r>
            <a:r>
              <a:rPr lang="es-ES" sz="1800" spc="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s-ES" sz="1800" spc="-11" dirty="0">
                <a:solidFill>
                  <a:srgbClr val="111111"/>
                </a:solidFill>
                <a:latin typeface="Calibri"/>
                <a:cs typeface="Calibri"/>
              </a:rPr>
              <a:t>Datos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: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cooperar</a:t>
            </a:r>
            <a:r>
              <a:rPr sz="1800" spc="-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y</a:t>
            </a:r>
            <a:r>
              <a:rPr sz="1800" spc="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actuar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srgbClr val="111111"/>
                </a:solidFill>
                <a:latin typeface="Calibri"/>
                <a:cs typeface="Calibri"/>
              </a:rPr>
              <a:t>como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srgbClr val="111111"/>
                </a:solidFill>
                <a:latin typeface="Calibri"/>
                <a:cs typeface="Calibri"/>
              </a:rPr>
              <a:t>contacto.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604" y="290564"/>
            <a:ext cx="8392287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 El Delegado de Protección de Datos (DPD): funciones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759" y="1107585"/>
            <a:ext cx="8195310" cy="369315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49" algn="just">
              <a:spcBef>
                <a:spcPts val="923"/>
              </a:spcBef>
              <a:tabLst>
                <a:tab pos="267176" algn="l"/>
              </a:tabLst>
            </a:pPr>
            <a:r>
              <a:rPr lang="es-ES"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CUALIFICACIÓN Y POSICIÓN</a:t>
            </a:r>
          </a:p>
          <a:p>
            <a:pPr marL="266700" indent="-257651" algn="just">
              <a:spcBef>
                <a:spcPts val="923"/>
              </a:spcBef>
              <a:buFont typeface="Wingdings"/>
              <a:buChar char=""/>
              <a:tabLst>
                <a:tab pos="267176" algn="l"/>
              </a:tabLst>
            </a:pPr>
            <a:r>
              <a:rPr sz="1600" b="1" spc="-4" dirty="0" err="1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Conocimientos</a:t>
            </a:r>
            <a:r>
              <a:rPr sz="1600" b="1" spc="-23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especializados</a:t>
            </a:r>
            <a:r>
              <a:rPr sz="1600" b="1" spc="-1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del</a:t>
            </a:r>
            <a:r>
              <a:rPr sz="1600" spc="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derecho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y de la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práctica</a:t>
            </a:r>
            <a:r>
              <a:rPr sz="1600" spc="-1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la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protección</a:t>
            </a:r>
            <a:r>
              <a:rPr sz="1600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 </a:t>
            </a:r>
            <a:r>
              <a:rPr sz="1600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datos.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66700" indent="-257651" algn="just">
              <a:spcBef>
                <a:spcPts val="1304"/>
              </a:spcBef>
              <a:buFont typeface="Wingdings"/>
              <a:buChar char=""/>
              <a:tabLst>
                <a:tab pos="267176" algn="l"/>
              </a:tabLst>
            </a:pPr>
            <a:r>
              <a:rPr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Independiente</a:t>
            </a:r>
            <a:r>
              <a:rPr sz="1600" b="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funcional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y</a:t>
            </a:r>
            <a:r>
              <a:rPr sz="1600" spc="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jerárquicamente</a:t>
            </a:r>
            <a:r>
              <a:rPr sz="1600" spc="-19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en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 </a:t>
            </a:r>
            <a:r>
              <a:rPr sz="1600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organigrama</a:t>
            </a:r>
            <a:r>
              <a:rPr sz="1600" spc="-26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</a:t>
            </a:r>
            <a:r>
              <a:rPr sz="1600" spc="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la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empresa.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695325" algn="just">
              <a:spcBef>
                <a:spcPts val="581"/>
              </a:spcBef>
            </a:pP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</a:t>
            </a:r>
            <a:r>
              <a:rPr sz="1600" spc="36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puede</a:t>
            </a:r>
            <a:r>
              <a:rPr sz="1600" spc="379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recibir</a:t>
            </a:r>
            <a:r>
              <a:rPr sz="1600" spc="37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instrucciones</a:t>
            </a:r>
            <a:r>
              <a:rPr sz="1600" spc="37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sobre</a:t>
            </a:r>
            <a:r>
              <a:rPr sz="1600" spc="37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sus</a:t>
            </a:r>
            <a:r>
              <a:rPr sz="1600" spc="379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funciones,</a:t>
            </a:r>
            <a:r>
              <a:rPr sz="1600" spc="37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ni</a:t>
            </a:r>
            <a:r>
              <a:rPr sz="1600" spc="37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ser</a:t>
            </a:r>
            <a:r>
              <a:rPr sz="1600" spc="37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destituido</a:t>
            </a:r>
            <a:r>
              <a:rPr sz="1600" spc="379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ni</a:t>
            </a:r>
            <a:r>
              <a:rPr sz="1600" spc="37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sancionado</a:t>
            </a:r>
            <a:r>
              <a:rPr sz="1600" spc="37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por</a:t>
            </a:r>
            <a:r>
              <a:rPr sz="1600" spc="37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695325" algn="just">
              <a:spcBef>
                <a:spcPts val="8"/>
              </a:spcBef>
            </a:pP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desempeño</a:t>
            </a:r>
            <a:r>
              <a:rPr sz="1600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su</a:t>
            </a:r>
            <a:r>
              <a:rPr sz="1600" spc="-1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trabajo.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66700" indent="-257651" algn="just">
              <a:spcBef>
                <a:spcPts val="945"/>
              </a:spcBef>
              <a:buFont typeface="Wingdings"/>
              <a:buChar char=""/>
              <a:tabLst>
                <a:tab pos="267176" algn="l"/>
              </a:tabLst>
            </a:pPr>
            <a:r>
              <a:rPr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Reporta</a:t>
            </a:r>
            <a:r>
              <a:rPr sz="1600" b="1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al</a:t>
            </a:r>
            <a:r>
              <a:rPr sz="1600" b="1" spc="-23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más</a:t>
            </a:r>
            <a:r>
              <a:rPr sz="1600" b="1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alto</a:t>
            </a:r>
            <a:r>
              <a:rPr sz="1600" b="1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nivel</a:t>
            </a:r>
            <a:r>
              <a:rPr sz="1600" b="1" spc="-1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jerárquico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.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66700" indent="-257651" algn="just">
              <a:spcBef>
                <a:spcPts val="1304"/>
              </a:spcBef>
              <a:buFont typeface="Wingdings"/>
              <a:buChar char=""/>
              <a:tabLst>
                <a:tab pos="267176" algn="l"/>
              </a:tabLst>
            </a:pP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Sus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datos</a:t>
            </a:r>
            <a:r>
              <a:rPr sz="1600" b="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</a:t>
            </a:r>
            <a:r>
              <a:rPr sz="1600" b="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contacto</a:t>
            </a:r>
            <a:r>
              <a:rPr sz="1600" b="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serán</a:t>
            </a:r>
            <a:r>
              <a:rPr sz="1600" b="1" spc="-1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publicados </a:t>
            </a:r>
            <a:r>
              <a:rPr sz="1600" b="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y</a:t>
            </a:r>
            <a:r>
              <a:rPr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notificados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 la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Agencia.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66700" indent="-257651" algn="just">
              <a:spcBef>
                <a:spcPts val="1304"/>
              </a:spcBef>
              <a:buFont typeface="Wingdings"/>
              <a:buChar char=""/>
              <a:tabLst>
                <a:tab pos="267176" algn="l"/>
              </a:tabLst>
            </a:pPr>
            <a:r>
              <a:rPr sz="1600" b="1" spc="-11" dirty="0" err="1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Interno</a:t>
            </a:r>
            <a:r>
              <a:rPr sz="1600" b="1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s-ES" sz="1600" b="1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</a:t>
            </a:r>
            <a:r>
              <a:rPr sz="1600" spc="-1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un</a:t>
            </a:r>
            <a:r>
              <a:rPr sz="1600" spc="-1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dirty="0" err="1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servicio</a:t>
            </a:r>
            <a:r>
              <a:rPr sz="1600" spc="-15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z="1600" b="1" spc="-8" dirty="0" err="1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externo</a:t>
            </a:r>
            <a:r>
              <a:rPr lang="es-ES"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)</a:t>
            </a:r>
            <a:r>
              <a:rPr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.</a:t>
            </a:r>
            <a:endParaRPr lang="es-ES" sz="1600" spc="-8" dirty="0">
              <a:solidFill>
                <a:srgbClr val="11111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66700" indent="-257651" algn="just">
              <a:spcBef>
                <a:spcPts val="1304"/>
              </a:spcBef>
              <a:buFont typeface="Wingdings"/>
              <a:buChar char=""/>
              <a:tabLst>
                <a:tab pos="267176" algn="l"/>
              </a:tabLst>
            </a:pPr>
            <a:r>
              <a:rPr lang="es-ES" sz="1600" b="1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</a:t>
            </a:r>
            <a:r>
              <a:rPr lang="es-ES" sz="1600" b="1" spc="-23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s-ES" sz="1600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debe</a:t>
            </a:r>
            <a:r>
              <a:rPr lang="es-ES" sz="1600" spc="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s-ES"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existir</a:t>
            </a:r>
            <a:r>
              <a:rPr lang="es-ES" sz="1600" spc="-30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s-ES"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conflicto</a:t>
            </a:r>
            <a:r>
              <a:rPr lang="es-ES" sz="1600" b="1" spc="-19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es-ES" sz="1600" b="1" spc="-4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</a:t>
            </a:r>
            <a:r>
              <a:rPr lang="es-ES" sz="1600" b="1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intereses: </a:t>
            </a:r>
            <a:r>
              <a:rPr lang="es-ES"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no puede ser </a:t>
            </a:r>
            <a:r>
              <a:rPr lang="es-ES" sz="1600" u="sng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destituido</a:t>
            </a:r>
            <a:r>
              <a:rPr lang="es-ES"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ni </a:t>
            </a:r>
            <a:r>
              <a:rPr lang="es-ES" sz="1600" u="sng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sancionado</a:t>
            </a:r>
            <a:r>
              <a:rPr lang="es-ES" sz="1600" spc="-8" dirty="0">
                <a:solidFill>
                  <a:srgbClr val="11111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por el responsable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396" y="448191"/>
            <a:ext cx="7871079" cy="391293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 El Delegado de Protección de Datos (DPD): requisitos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945" y="1281929"/>
            <a:ext cx="3634624" cy="1200489"/>
          </a:xfrm>
          <a:prstGeom prst="rect">
            <a:avLst/>
          </a:prstGeom>
        </p:spPr>
        <p:txBody>
          <a:bodyPr vert="horz" wrap="square" lIns="0" tIns="127159" rIns="0" bIns="0" rtlCol="0">
            <a:spAutoFit/>
          </a:bodyPr>
          <a:lstStyle/>
          <a:p>
            <a:pPr marL="9525" algn="ctr">
              <a:spcBef>
                <a:spcPts val="806"/>
              </a:spcBef>
            </a:pPr>
            <a:r>
              <a:rPr sz="2100" spc="-6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VALORACIÓN</a:t>
            </a:r>
            <a:r>
              <a:rPr sz="21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1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lang="es-ES" sz="21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2100" b="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RIESGOS DE TODOS LOS TRATAMIENTOS</a:t>
            </a:r>
          </a:p>
          <a:p>
            <a:pPr marL="9525" algn="ctr">
              <a:spcBef>
                <a:spcPts val="806"/>
              </a:spcBef>
            </a:pPr>
            <a:endParaRPr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8516" y="1606166"/>
            <a:ext cx="3399431" cy="6682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2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MEDIDAS DE SEGURIDAD</a:t>
            </a:r>
          </a:p>
          <a:p>
            <a:pPr marL="9525">
              <a:spcBef>
                <a:spcPts val="71"/>
              </a:spcBef>
            </a:pPr>
            <a:endParaRPr sz="2100" dirty="0"/>
          </a:p>
        </p:txBody>
      </p:sp>
      <p:sp>
        <p:nvSpPr>
          <p:cNvPr id="4" name="object 4"/>
          <p:cNvSpPr txBox="1"/>
          <p:nvPr/>
        </p:nvSpPr>
        <p:spPr>
          <a:xfrm>
            <a:off x="884586" y="2482418"/>
            <a:ext cx="7567136" cy="2420214"/>
          </a:xfrm>
          <a:prstGeom prst="rect">
            <a:avLst/>
          </a:prstGeom>
        </p:spPr>
        <p:txBody>
          <a:bodyPr vert="horz" wrap="square" lIns="0" tIns="98108" rIns="0" bIns="0" rtlCol="0">
            <a:spAutoFit/>
          </a:bodyPr>
          <a:lstStyle/>
          <a:p>
            <a:pPr marL="9525">
              <a:spcBef>
                <a:spcPts val="773"/>
              </a:spcBef>
            </a:pPr>
            <a:r>
              <a:rPr sz="16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TENIENDO</a:t>
            </a:r>
            <a:r>
              <a:rPr sz="16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</a:t>
            </a:r>
            <a:r>
              <a:rPr sz="16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CUENTA: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609600" indent="-257175">
              <a:spcBef>
                <a:spcPts val="638"/>
              </a:spcBef>
              <a:buFont typeface="Wingdings"/>
              <a:buChar char=""/>
              <a:tabLst>
                <a:tab pos="609600" algn="l"/>
              </a:tabLst>
            </a:pPr>
            <a:r>
              <a:rPr sz="16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el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estado</a:t>
            </a:r>
            <a:r>
              <a:rPr sz="16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6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</a:t>
            </a:r>
            <a:r>
              <a:rPr sz="16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b="1" spc="-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técnica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9600" indent="-257175">
              <a:spcBef>
                <a:spcPts val="990"/>
              </a:spcBef>
              <a:buFont typeface="Wingdings"/>
              <a:buChar char=""/>
              <a:tabLst>
                <a:tab pos="609600" algn="l"/>
              </a:tabLst>
            </a:pPr>
            <a:r>
              <a:rPr sz="16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el</a:t>
            </a:r>
            <a:r>
              <a:rPr sz="16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b="1" spc="-1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sz="1600" b="1" spc="-146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</a:t>
            </a:r>
            <a:r>
              <a:rPr sz="1600" b="1" spc="-68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sz="1600" b="1" spc="-64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sz="1600" b="1" spc="-56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16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</a:t>
            </a:r>
            <a:r>
              <a:rPr sz="16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</a:t>
            </a:r>
            <a:r>
              <a:rPr sz="16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</a:t>
            </a:r>
            <a:r>
              <a:rPr sz="16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licación</a:t>
            </a:r>
            <a:r>
              <a:rPr sz="16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</a:t>
            </a:r>
            <a:r>
              <a:rPr sz="16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las</a:t>
            </a:r>
            <a:r>
              <a:rPr sz="16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3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medi</a:t>
            </a:r>
            <a:r>
              <a:rPr sz="16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</a:t>
            </a:r>
            <a:r>
              <a:rPr sz="16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as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609600" indent="-257175">
              <a:spcBef>
                <a:spcPts val="990"/>
              </a:spcBef>
              <a:buFont typeface="Wingdings"/>
              <a:buChar char=""/>
              <a:tabLst>
                <a:tab pos="609600" algn="l"/>
              </a:tabLst>
            </a:pPr>
            <a:r>
              <a:rPr sz="16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</a:t>
            </a:r>
            <a:r>
              <a:rPr sz="16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naturaleza,</a:t>
            </a:r>
            <a:r>
              <a:rPr sz="1600" spc="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3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ámbito,</a:t>
            </a:r>
            <a:r>
              <a:rPr sz="16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3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contexto</a:t>
            </a:r>
            <a:r>
              <a:rPr sz="16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</a:t>
            </a:r>
            <a:r>
              <a:rPr sz="16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fines</a:t>
            </a:r>
            <a:r>
              <a:rPr sz="16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del</a:t>
            </a:r>
            <a:r>
              <a:rPr sz="16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b="1" spc="-79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tratamiento</a:t>
            </a:r>
            <a:endParaRPr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9600" indent="-257175">
              <a:spcBef>
                <a:spcPts val="990"/>
              </a:spcBef>
              <a:buFont typeface="Wingdings"/>
              <a:buChar char=""/>
              <a:tabLst>
                <a:tab pos="609600" algn="l"/>
              </a:tabLst>
            </a:pP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los</a:t>
            </a:r>
            <a:r>
              <a:rPr sz="16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riesgos</a:t>
            </a:r>
            <a:r>
              <a:rPr sz="16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6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diversa</a:t>
            </a:r>
            <a:r>
              <a:rPr sz="1600" spc="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probabilidad</a:t>
            </a:r>
            <a:r>
              <a:rPr sz="16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</a:t>
            </a:r>
            <a:r>
              <a:rPr sz="16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gravedad</a:t>
            </a:r>
            <a:r>
              <a:rPr sz="16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que</a:t>
            </a:r>
            <a:r>
              <a:rPr sz="16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entraña</a:t>
            </a:r>
            <a:r>
              <a:rPr sz="16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el</a:t>
            </a:r>
            <a:r>
              <a:rPr sz="16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30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tratamiento</a:t>
            </a:r>
            <a:r>
              <a:rPr sz="16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6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para</a:t>
            </a:r>
            <a:r>
              <a:rPr lang="es-ES" sz="16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6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los </a:t>
            </a:r>
            <a:r>
              <a:rPr lang="es-ES" sz="1600" b="1" spc="-113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es-ES" sz="1600" b="1" spc="-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600" b="1" spc="-98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s-ES" sz="1600" b="1" spc="-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600" b="1" spc="-1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lang="es-ES" sz="1600" b="1" spc="-143" dirty="0">
                <a:latin typeface="Source Sans Pro" panose="020B0503030403020204" pitchFamily="34" charset="0"/>
                <a:ea typeface="Source Sans Pro" panose="020B0503030403020204" pitchFamily="34" charset="0"/>
              </a:rPr>
              <a:t>h</a:t>
            </a:r>
            <a:r>
              <a:rPr lang="es-ES" sz="1600" b="1" spc="-127" dirty="0"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lang="es-ES" sz="1600" b="1" spc="-153" dirty="0"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lang="es-ES" sz="1600" b="1" spc="-7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600" b="1" spc="-236" dirty="0">
                <a:latin typeface="Source Sans Pro" panose="020B0503030403020204" pitchFamily="34" charset="0"/>
                <a:ea typeface="Source Sans Pro" panose="020B0503030403020204" pitchFamily="34" charset="0"/>
              </a:rPr>
              <a:t>y</a:t>
            </a:r>
            <a:r>
              <a:rPr lang="es-ES" sz="1600" b="1" spc="-49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600" b="1" spc="-79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</a:t>
            </a:r>
            <a:r>
              <a:rPr lang="es-ES" sz="1600" b="1" spc="-1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  <a:r>
              <a:rPr lang="es-ES" sz="1600" b="1" spc="-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600" b="1" spc="-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s-ES" sz="1600" b="1" spc="-4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s-ES" sz="1600" b="1" spc="-83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s-ES" sz="1600" b="1" spc="-86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es-ES" sz="1600" b="1" spc="-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600" b="1" spc="-153" dirty="0"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lang="es-ES" sz="1600" b="1" spc="-7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600" b="1" spc="-113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es-ES" sz="1600" b="1" spc="-64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600" b="1" spc="-49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600" b="1" spc="-79" dirty="0">
                <a:latin typeface="Source Sans Pro" panose="020B0503030403020204" pitchFamily="34" charset="0"/>
                <a:ea typeface="Source Sans Pro" panose="020B0503030403020204" pitchFamily="34" charset="0"/>
              </a:rPr>
              <a:t>l</a:t>
            </a:r>
            <a:r>
              <a:rPr lang="es-ES" sz="1600" b="1" spc="-38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s-ES" sz="1600" b="1" spc="-153" dirty="0"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lang="es-ES" sz="1600" b="1" spc="-64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600" b="1" spc="-1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s-ES" sz="1600" b="1" spc="-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600" b="1" spc="-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s-ES" sz="1600" b="1" spc="-146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</a:t>
            </a:r>
            <a:r>
              <a:rPr lang="es-ES" sz="1600" b="1" spc="-109" dirty="0"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lang="es-ES" sz="1600" b="1" spc="-10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</a:t>
            </a:r>
            <a:r>
              <a:rPr lang="es-ES" sz="1600" b="1" spc="-68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600" b="1" spc="-49" dirty="0"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lang="es-ES" sz="1600" b="1" spc="-79" dirty="0">
                <a:latin typeface="Source Sans Pro" panose="020B0503030403020204" pitchFamily="34" charset="0"/>
                <a:ea typeface="Source Sans Pro" panose="020B0503030403020204" pitchFamily="34" charset="0"/>
              </a:rPr>
              <a:t>í</a:t>
            </a:r>
            <a:r>
              <a:rPr lang="es-ES" sz="1600" b="1" spc="-146" dirty="0"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lang="es-ES" sz="1600" b="1" spc="-109" dirty="0">
                <a:latin typeface="Source Sans Pro" panose="020B0503030403020204" pitchFamily="34" charset="0"/>
                <a:ea typeface="Source Sans Pro" panose="020B0503030403020204" pitchFamily="34" charset="0"/>
              </a:rPr>
              <a:t>ica</a:t>
            </a:r>
            <a:r>
              <a:rPr lang="es-ES" sz="1600" b="1" spc="-98" dirty="0"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lang="es-ES" sz="16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.</a:t>
            </a:r>
            <a:endParaRPr lang="es-ES" sz="16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609600" indent="-257175">
              <a:spcBef>
                <a:spcPts val="990"/>
              </a:spcBef>
              <a:buFont typeface="Wingdings"/>
              <a:buChar char=""/>
              <a:tabLst>
                <a:tab pos="609600" algn="l"/>
              </a:tabLst>
            </a:pPr>
            <a:endParaRPr sz="1650" dirty="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7705" y="438954"/>
            <a:ext cx="5260513" cy="506709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1001"/>
              </a:spcBef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Análisis de riesgos: valoración 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CFE2464-1488-3DA8-5901-27BD709BBB07}"/>
              </a:ext>
            </a:extLst>
          </p:cNvPr>
          <p:cNvSpPr/>
          <p:nvPr/>
        </p:nvSpPr>
        <p:spPr>
          <a:xfrm>
            <a:off x="4445794" y="1562393"/>
            <a:ext cx="606497" cy="372904"/>
          </a:xfrm>
          <a:custGeom>
            <a:avLst/>
            <a:gdLst/>
            <a:ahLst/>
            <a:cxnLst/>
            <a:rect l="l" t="t" r="r" b="b"/>
            <a:pathLst>
              <a:path w="425450" h="497205">
                <a:moveTo>
                  <a:pt x="212598" y="0"/>
                </a:moveTo>
                <a:lnTo>
                  <a:pt x="212598" y="99313"/>
                </a:lnTo>
                <a:lnTo>
                  <a:pt x="0" y="99313"/>
                </a:lnTo>
                <a:lnTo>
                  <a:pt x="0" y="397510"/>
                </a:lnTo>
                <a:lnTo>
                  <a:pt x="212598" y="397510"/>
                </a:lnTo>
                <a:lnTo>
                  <a:pt x="212598" y="496824"/>
                </a:lnTo>
                <a:lnTo>
                  <a:pt x="425195" y="248412"/>
                </a:lnTo>
                <a:lnTo>
                  <a:pt x="212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462" y="385321"/>
            <a:ext cx="8360603" cy="752931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1001"/>
              </a:spcBef>
            </a:pPr>
            <a:r>
              <a:rPr lang="es-E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Análisis de riesgos: determinación del nivel de seguridad</a:t>
            </a:r>
            <a:br>
              <a:rPr lang="es-E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s-E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E685D9-7298-90C9-D39C-00D725BC99E1}"/>
              </a:ext>
            </a:extLst>
          </p:cNvPr>
          <p:cNvSpPr txBox="1"/>
          <p:nvPr/>
        </p:nvSpPr>
        <p:spPr>
          <a:xfrm>
            <a:off x="347462" y="1138252"/>
            <a:ext cx="85485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i="0" u="none" strike="noStrike" dirty="0">
                <a:solidFill>
                  <a:srgbClr val="44444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2" tooltip="Nivel básico"/>
              </a:rPr>
              <a:t>Nivel básico</a:t>
            </a:r>
            <a:r>
              <a:rPr lang="es-ES" sz="1800" b="1" i="0" u="none" strike="noStrike" dirty="0">
                <a:solidFill>
                  <a:srgbClr val="44444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s-ES" sz="1800" b="0" i="0" u="none" strike="noStrike" dirty="0">
                <a:solidFill>
                  <a:srgbClr val="44444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datos identificativos recogidos en los registros de actividades del tratamiento, así como a aquellos datos a los que se le apliquen niveles medios o altos de seguridad. Ejemplos: nombre, DNI, dirección, teléfono o correo electrónico.</a:t>
            </a:r>
          </a:p>
          <a:p>
            <a:pPr algn="just"/>
            <a:endParaRPr lang="es-ES" sz="1800" b="0" i="0" u="none" strike="noStrike" dirty="0">
              <a:solidFill>
                <a:srgbClr val="444444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s-ES" sz="1800" b="1" i="0" u="sng" strike="noStrike" dirty="0">
                <a:solidFill>
                  <a:srgbClr val="44444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Nivel medio:</a:t>
            </a:r>
            <a:r>
              <a:rPr lang="es-ES" sz="1800" b="1" i="0" strike="noStrike" dirty="0">
                <a:solidFill>
                  <a:srgbClr val="44444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800" b="0" i="0" u="none" strike="noStrike" dirty="0">
                <a:solidFill>
                  <a:srgbClr val="44444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datos que, por su finalidad de tratamiento, puedan suponer un riesgo más elevado para los derechos y libertades de los individuos. Ejemplos: datos relativos a condenas o infracciones penales, información cuyos responsables del tratamiento sean la Seguridad Social y las Administraciones tributarias</a:t>
            </a:r>
          </a:p>
          <a:p>
            <a:pPr algn="just"/>
            <a:endParaRPr lang="es-ES" sz="1800" dirty="0">
              <a:solidFill>
                <a:srgbClr val="4E525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s-ES" sz="1800" b="0" i="0" u="none" strike="noStrike" dirty="0">
                <a:solidFill>
                  <a:srgbClr val="44444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 tooltip="Nivel alto"/>
              </a:rPr>
              <a:t>Nivel alto</a:t>
            </a:r>
            <a:r>
              <a:rPr lang="es-ES" sz="1800" b="0" i="0" u="none" strike="noStrike" dirty="0">
                <a:solidFill>
                  <a:srgbClr val="44444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categorías especiales de datos o especialmente protegidos. Ejemplos: sexo, ideología, afiliación sindical, orientación sexual, raza, religión, salud de las personas físicas o información derivada de casos de violencia de género.</a:t>
            </a:r>
            <a:endParaRPr lang="es-ES" sz="1800" b="0" i="0" dirty="0">
              <a:solidFill>
                <a:srgbClr val="4E525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629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7705" y="438954"/>
            <a:ext cx="7768590" cy="506709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1001"/>
              </a:spcBef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Análisis de riesgos: la herramienta Evalúa-Riesgo v2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F261AC-9420-00C6-FB55-1A2AEEA53E18}"/>
              </a:ext>
            </a:extLst>
          </p:cNvPr>
          <p:cNvSpPr txBox="1"/>
          <p:nvPr/>
        </p:nvSpPr>
        <p:spPr>
          <a:xfrm>
            <a:off x="687705" y="1042005"/>
            <a:ext cx="797783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Evalúa-Riesgo RGPD </a:t>
            </a:r>
            <a:r>
              <a:rPr lang="es-ES" sz="2000" b="1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v2: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ayuda a responsables y encargados a identificar los factores de riesgo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propicia una primera evaluación del riesgo intrínseco.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estima el riesgo residual si se utilizan medidas y garantías para mitigar los factores de riesgos específicos.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>
                <a:solidFill>
                  <a:srgbClr val="18090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garantiza </a:t>
            </a:r>
            <a:r>
              <a:rPr lang="es-ES" sz="2000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el cumplimiento automático de las obligaciones legales.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sz="2000" dirty="0">
              <a:solidFill>
                <a:srgbClr val="18090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solidFill>
                  <a:srgbClr val="18090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3"/>
              </a:rPr>
              <a:t>Tras su utilización</a:t>
            </a:r>
            <a:r>
              <a:rPr lang="es-ES" sz="2000" dirty="0">
                <a:solidFill>
                  <a:srgbClr val="18090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: 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La valoración del nivel de riesgo + nivel de riesgo = evaluación mínima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</a:t>
            </a:r>
            <a:r>
              <a:rPr lang="es-E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eber de especificación por el responsable para determinar (con precisión) el nivel de riesgo del tratamiento.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sz="2000" i="0" dirty="0">
              <a:solidFill>
                <a:srgbClr val="180909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0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7705" y="438954"/>
            <a:ext cx="8188440" cy="506709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1001"/>
              </a:spcBef>
            </a:pPr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Análisis de riesgos: acciones para afrontarlos/solventarlos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F261AC-9420-00C6-FB55-1A2AEEA53E18}"/>
              </a:ext>
            </a:extLst>
          </p:cNvPr>
          <p:cNvSpPr txBox="1"/>
          <p:nvPr/>
        </p:nvSpPr>
        <p:spPr>
          <a:xfrm>
            <a:off x="687705" y="1540769"/>
            <a:ext cx="79778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Reducir/mitigar el riesgo: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deber de establecer medidas de control que disminuyan los niveles de probabilidad y/o los impactos asociados al riesgo inherente.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Evitar/eliminar el riesgo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Si el riesgo es muy elevado o abandonar la actividad de tratamiento o modificar la naturaleza, el alcance, el contexto y la finalidad del tratamiento.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Aceptar/asumir el riesgo: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 el riesgo inherente es inferior al nivel de riesgo considerado como aceptable, se puede asumir.  Necesidad de continuar gestionándolo de forma continua.</a:t>
            </a:r>
            <a:endParaRPr lang="es-ES" sz="1800" i="0" dirty="0">
              <a:solidFill>
                <a:srgbClr val="18090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s-ES" sz="2000" i="0" dirty="0">
              <a:solidFill>
                <a:srgbClr val="180909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0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940" y="1370519"/>
            <a:ext cx="8227130" cy="3612688"/>
          </a:xfrm>
          <a:prstGeom prst="rect">
            <a:avLst/>
          </a:prstGeom>
        </p:spPr>
        <p:txBody>
          <a:bodyPr vert="horz" wrap="square" lIns="0" tIns="130969" rIns="0" bIns="0" rtlCol="0">
            <a:spAutoFit/>
          </a:bodyPr>
          <a:lstStyle/>
          <a:p>
            <a:pPr marL="694849">
              <a:spcBef>
                <a:spcPts val="652"/>
              </a:spcBef>
              <a:tabLst>
                <a:tab pos="952976" algn="l"/>
              </a:tabLst>
            </a:pP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Algunos ejemplos básicos para mantener la seguridad de los datos:</a:t>
            </a:r>
          </a:p>
          <a:p>
            <a:pPr marL="952500" indent="-257651">
              <a:spcBef>
                <a:spcPts val="652"/>
              </a:spcBef>
              <a:buFont typeface="Wingdings"/>
              <a:buChar char=""/>
              <a:tabLst>
                <a:tab pos="952976" algn="l"/>
              </a:tabLst>
            </a:pPr>
            <a:r>
              <a:rPr sz="1800" spc="-11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Contraseñas</a:t>
            </a:r>
            <a:r>
              <a:rPr sz="18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no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compartidas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seguras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00" indent="-257651">
              <a:spcBef>
                <a:spcPts val="990"/>
              </a:spcBef>
              <a:buFont typeface="Wingdings"/>
              <a:buChar char=""/>
              <a:tabLst>
                <a:tab pos="952976" algn="l"/>
              </a:tabLst>
            </a:pP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Perfiles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acceso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diferenciados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00" indent="-257651">
              <a:spcBef>
                <a:spcPts val="990"/>
              </a:spcBef>
              <a:buFont typeface="Wingdings"/>
              <a:buChar char=""/>
              <a:tabLst>
                <a:tab pos="952976" algn="l"/>
              </a:tabLst>
            </a:pP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Copias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seguridad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00" indent="-257651">
              <a:spcBef>
                <a:spcPts val="990"/>
              </a:spcBef>
              <a:buFont typeface="Wingdings"/>
              <a:buChar char=""/>
              <a:tabLst>
                <a:tab pos="952976" algn="l"/>
              </a:tabLst>
            </a:pPr>
            <a:r>
              <a:rPr sz="18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Recoger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3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imprimido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3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eliminar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escaneado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00" indent="-257651">
              <a:spcBef>
                <a:spcPts val="994"/>
              </a:spcBef>
              <a:buFont typeface="Wingdings"/>
              <a:buChar char=""/>
              <a:tabLst>
                <a:tab pos="952976" algn="l"/>
              </a:tabLst>
            </a:pPr>
            <a:r>
              <a:rPr sz="1800" spc="-3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Protector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pantalla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00" indent="-257651">
              <a:spcBef>
                <a:spcPts val="990"/>
              </a:spcBef>
              <a:buFont typeface="Wingdings"/>
              <a:buChar char=""/>
              <a:tabLst>
                <a:tab pos="952976" algn="l"/>
              </a:tabLst>
            </a:pPr>
            <a:r>
              <a:rPr sz="1800" spc="-3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¿Almacenamiento</a:t>
            </a:r>
            <a:r>
              <a:rPr sz="1800" spc="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pendrives?</a:t>
            </a:r>
            <a:r>
              <a:rPr sz="1800" spc="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¿Fotos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</a:t>
            </a:r>
            <a:r>
              <a:rPr sz="18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móviles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cámaras?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00" indent="-257651">
              <a:spcBef>
                <a:spcPts val="990"/>
              </a:spcBef>
              <a:buFont typeface="Wingdings"/>
              <a:buChar char=""/>
              <a:tabLst>
                <a:tab pos="952976" algn="l"/>
              </a:tabLst>
            </a:pP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Utilizar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CCO,</a:t>
            </a:r>
            <a:r>
              <a:rPr sz="18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al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enviar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i="1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emails,</a:t>
            </a:r>
            <a:r>
              <a:rPr sz="1800" i="1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cuando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sea</a:t>
            </a:r>
            <a:r>
              <a:rPr sz="18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necesario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00" indent="-257651">
              <a:spcBef>
                <a:spcPts val="990"/>
              </a:spcBef>
              <a:buFont typeface="Wingdings"/>
              <a:buChar char=""/>
              <a:tabLst>
                <a:tab pos="952976" algn="l"/>
              </a:tabLst>
            </a:pP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Datos</a:t>
            </a:r>
            <a:r>
              <a:rPr sz="18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</a:t>
            </a:r>
            <a:r>
              <a:rPr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papel: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destructoras,</a:t>
            </a:r>
            <a:r>
              <a:rPr sz="1800" spc="3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archivo,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no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sobre</a:t>
            </a:r>
            <a:r>
              <a:rPr sz="1800" spc="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mesa,</a:t>
            </a:r>
            <a:r>
              <a:rPr sz="18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impresora…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705" y="448377"/>
            <a:ext cx="6829514" cy="714459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Análisis de riesgos: medidas de seguridad</a:t>
            </a:r>
            <a:br>
              <a:rPr lang="es-E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996C33-7121-7575-374C-346162273684}"/>
              </a:ext>
            </a:extLst>
          </p:cNvPr>
          <p:cNvSpPr txBox="1"/>
          <p:nvPr/>
        </p:nvSpPr>
        <p:spPr>
          <a:xfrm>
            <a:off x="818198" y="1001187"/>
            <a:ext cx="7411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1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</a:rPr>
              <a:t>AEPD: </a:t>
            </a:r>
            <a:r>
              <a:rPr lang="es-ES" sz="2000" b="1" i="0" dirty="0">
                <a:solidFill>
                  <a:srgbClr val="180909"/>
                </a:solidFill>
                <a:effectLst/>
                <a:latin typeface="Source Sans Pro" panose="020B0503030403020204" pitchFamily="34" charset="0"/>
                <a:hlinkClick r:id="rId2"/>
              </a:rPr>
              <a:t>Guía para la notificación de brechas de datos personales</a:t>
            </a:r>
            <a:endParaRPr lang="es-ES" sz="2000" b="1" i="0" dirty="0">
              <a:solidFill>
                <a:srgbClr val="180909"/>
              </a:solidFill>
              <a:effectLst/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Digit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1068</Words>
  <Application>Microsoft Macintosh PowerPoint</Application>
  <PresentationFormat>Presentación en pantalla (16:9)</PresentationFormat>
  <Paragraphs>115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Calibri</vt:lpstr>
      <vt:lpstr>IBM Plex Sans Light</vt:lpstr>
      <vt:lpstr>Franklin Gothic Medium</vt:lpstr>
      <vt:lpstr>Wingdings</vt:lpstr>
      <vt:lpstr>Courier New</vt:lpstr>
      <vt:lpstr>IBM Plex Sans SemiBold</vt:lpstr>
      <vt:lpstr>IBM Plex Sans</vt:lpstr>
      <vt:lpstr>Calibri Light</vt:lpstr>
      <vt:lpstr>Source Sans Pro</vt:lpstr>
      <vt:lpstr>Arial</vt:lpstr>
      <vt:lpstr>ProDigital</vt:lpstr>
      <vt:lpstr>Presentación de PowerPoint</vt:lpstr>
      <vt:lpstr>Presentación de PowerPoint</vt:lpstr>
      <vt:lpstr>Presentación de PowerPoint</vt:lpstr>
      <vt:lpstr>1. El Delegado de Protección de Datos (DPD): requisitos</vt:lpstr>
      <vt:lpstr>2. Análisis de riesgos: valoración </vt:lpstr>
      <vt:lpstr>2. Análisis de riesgos: determinación del nivel de seguridad </vt:lpstr>
      <vt:lpstr>2. Análisis de riesgos: la herramienta Evalúa-Riesgo v2</vt:lpstr>
      <vt:lpstr>2. Análisis de riesgos: acciones para afrontarlos/solventarlos</vt:lpstr>
      <vt:lpstr>2. Análisis de riesgos: medidas de seguridad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Jorge Agustín Viguri Cordero</cp:lastModifiedBy>
  <cp:revision>20</cp:revision>
  <dcterms:modified xsi:type="dcterms:W3CDTF">2023-10-10T20:31:36Z</dcterms:modified>
</cp:coreProperties>
</file>