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8" r:id="rId4"/>
    <p:sldId id="270" r:id="rId5"/>
    <p:sldId id="257" r:id="rId6"/>
    <p:sldId id="271" r:id="rId7"/>
    <p:sldId id="272" r:id="rId8"/>
    <p:sldId id="273" r:id="rId9"/>
    <p:sldId id="321" r:id="rId10"/>
    <p:sldId id="322" r:id="rId11"/>
    <p:sldId id="323" r:id="rId12"/>
    <p:sldId id="325" r:id="rId13"/>
    <p:sldId id="326" r:id="rId14"/>
    <p:sldId id="327" r:id="rId15"/>
    <p:sldId id="261" r:id="rId16"/>
  </p:sldIdLst>
  <p:sldSz cx="9144000" cy="5143500" type="screen16x9"/>
  <p:notesSz cx="6858000" cy="9144000"/>
  <p:embeddedFontLst>
    <p:embeddedFont>
      <p:font typeface="Franklin Gothic Medium" panose="020B0603020102020204" pitchFamily="34" charset="0"/>
      <p:regular r:id="rId18"/>
      <p:italic r:id="rId19"/>
    </p:embeddedFont>
    <p:embeddedFont>
      <p:font typeface="IBM Plex Sans" panose="020B0503050203000203" pitchFamily="34" charset="0"/>
      <p:regular r:id="rId20"/>
      <p:bold r:id="rId21"/>
      <p:italic r:id="rId22"/>
      <p:boldItalic r:id="rId23"/>
    </p:embeddedFont>
    <p:embeddedFont>
      <p:font typeface="IBM Plex Sans Light" panose="020F0302020204030204" pitchFamily="34" charset="0"/>
      <p:regular r:id="rId24"/>
      <p:bold r:id="rId25"/>
      <p:italic r:id="rId26"/>
      <p:boldItalic r:id="rId27"/>
    </p:embeddedFont>
    <p:embeddedFont>
      <p:font typeface="IBM Plex Sans SemiBold" panose="020F0502020204030204" pitchFamily="34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+hTx+w6gIkxA7c6OLUYiuGMc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ada">
  <p:cSld name="1_Portada">
    <p:bg>
      <p:bgPr>
        <a:solidFill>
          <a:srgbClr val="0038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793031" y="646453"/>
            <a:ext cx="75591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4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2"/>
          </p:nvPr>
        </p:nvSpPr>
        <p:spPr>
          <a:xfrm>
            <a:off x="793030" y="2250559"/>
            <a:ext cx="7559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5586646" y="4481767"/>
            <a:ext cx="276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9"/>
          <p:cNvSpPr txBox="1"/>
          <p:nvPr/>
        </p:nvSpPr>
        <p:spPr>
          <a:xfrm>
            <a:off x="3489291" y="2471894"/>
            <a:ext cx="184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07363-A017-4123-BC0A-5C388FEA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E3F70E-0E87-43E4-B6DC-676D0A983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3BA973-0770-4F74-91BE-7B9F4E2AC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0FC1AC-D7DD-40B4-AEF6-F24D315C7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3CA907-5CBE-49BB-B443-71D4BB0EC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78E59CF-D1B8-4EB3-BCEC-AB446985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5861-BB5A-48A4-AEFF-B72D734044CE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0C9937-5B56-4CC1-9566-695C0D99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8C15DD-480B-4B0A-9D00-BB52E492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39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s-ES" spc="-4" smtClean="0"/>
              <a:pPr marL="28575"/>
              <a:t>‹Nº›</a:t>
            </a:fld>
            <a:endParaRPr lang="es-ES" spc="-4" dirty="0"/>
          </a:p>
        </p:txBody>
      </p:sp>
    </p:spTree>
    <p:extLst>
      <p:ext uri="{BB962C8B-B14F-4D97-AF65-F5344CB8AC3E}">
        <p14:creationId xmlns:p14="http://schemas.microsoft.com/office/powerpoint/2010/main" val="380033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" type="tx">
  <p:cSld name="Títol i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75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 1">
  <p:cSld name="Contraportada">
    <p:bg>
      <p:bgPr>
        <a:solidFill>
          <a:srgbClr val="003864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/>
          <p:nvPr/>
        </p:nvSpPr>
        <p:spPr>
          <a:xfrm>
            <a:off x="7212205" y="4481767"/>
            <a:ext cx="114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1985" y="4421844"/>
            <a:ext cx="1136614" cy="3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itle">
  <p:cSld name="TITLE">
    <p:bg>
      <p:bgPr>
        <a:solidFill>
          <a:srgbClr val="00386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ctrTitle"/>
          </p:nvPr>
        </p:nvSpPr>
        <p:spPr>
          <a:xfrm>
            <a:off x="311708" y="11016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  <p:pic>
        <p:nvPicPr>
          <p:cNvPr id="27" name="Google Shape;2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04400"/>
            <a:ext cx="1879199" cy="3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2"/>
          <p:cNvSpPr txBox="1"/>
          <p:nvPr/>
        </p:nvSpPr>
        <p:spPr>
          <a:xfrm>
            <a:off x="7440225" y="4605738"/>
            <a:ext cx="150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1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1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" name="Google Shape;29;p12"/>
          <p:cNvSpPr txBox="1"/>
          <p:nvPr/>
        </p:nvSpPr>
        <p:spPr>
          <a:xfrm>
            <a:off x="311700" y="3154224"/>
            <a:ext cx="863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 de l’autor/a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destacada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982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Char char="●"/>
              <a:defRPr sz="18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pd.es/documento/gestion-riesgo-y-evaluacion-impacto-en-tratamientos-datos-personales.pdf" TargetMode="External"/><Relationship Id="rId2" Type="http://schemas.openxmlformats.org/officeDocument/2006/relationships/hyperlink" Target="https://www.aepd.es/documento/listas-dpia-es-35-4.pdf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edeagpd.gob.es/sede-electronica-web/vistas/infoSede/inicioEntidad.jsf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pd.es/guias-y-herramientas/herramientas/asesora-brecha" TargetMode="External"/><Relationship Id="rId2" Type="http://schemas.openxmlformats.org/officeDocument/2006/relationships/hyperlink" Target="https://www.aepd.es/sites/default/files/2019-09/wp250rev01-es.pdf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pd.es/areas-de-actuacion/innovacion-y-tecnologia#Brechas" TargetMode="External"/><Relationship Id="rId2" Type="http://schemas.openxmlformats.org/officeDocument/2006/relationships/hyperlink" Target="https://www.aepd.es/documento/guia-brechas-seguridad.pdf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pd.es/guias-y-herramientas/herramientas/facilita-rgpd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body" idx="1"/>
          </p:nvPr>
        </p:nvSpPr>
        <p:spPr>
          <a:xfrm>
            <a:off x="810442" y="515822"/>
            <a:ext cx="7664700" cy="395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 algn="just">
              <a:buClr>
                <a:srgbClr val="000000"/>
              </a:buClr>
              <a:buSzPts val="1520"/>
            </a:pPr>
            <a:r>
              <a:rPr lang="es-ES" sz="3600" dirty="0"/>
              <a:t>Protección de datos desde la óptica de las personas responsables y encargadas de tratamiento. Curso avanzado. </a:t>
            </a:r>
            <a:r>
              <a:rPr lang="ca" sz="3600" dirty="0"/>
              <a:t>Bloque III</a:t>
            </a:r>
            <a:r>
              <a:rPr lang="es-ES" sz="3600" dirty="0"/>
              <a:t>: adecuación a la LOPDGDD</a:t>
            </a:r>
          </a:p>
          <a:p>
            <a:pPr marL="0" indent="0">
              <a:buClr>
                <a:srgbClr val="000000"/>
              </a:buClr>
              <a:buSzPts val="1520"/>
            </a:pPr>
            <a:endParaRPr sz="2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9"/>
              <a:buNone/>
            </a:pPr>
            <a:endParaRPr sz="246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2"/>
              <a:buNone/>
            </a:pPr>
            <a:endParaRPr sz="19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5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14" y="1283932"/>
            <a:ext cx="7539038" cy="363160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just">
              <a:spcBef>
                <a:spcPts val="1080"/>
              </a:spcBef>
              <a:tabLst>
                <a:tab pos="266700" algn="l"/>
              </a:tabLst>
            </a:pPr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¿CONTENIDO?</a:t>
            </a:r>
          </a:p>
          <a:p>
            <a:pPr marL="266700" indent="-257175" algn="just">
              <a:spcBef>
                <a:spcPts val="1080"/>
              </a:spcBef>
              <a:buFont typeface="Wingdings"/>
              <a:buChar char=""/>
              <a:tabLst>
                <a:tab pos="266700" algn="l"/>
              </a:tabLst>
            </a:pPr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Operaciones de </a:t>
            </a:r>
            <a:r>
              <a:rPr lang="es-ES" sz="1800" b="1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tratamiento</a:t>
            </a:r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previstas y de los </a:t>
            </a:r>
            <a:r>
              <a:rPr lang="es-ES" sz="1800" b="1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fines</a:t>
            </a:r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del tratamiento.</a:t>
            </a:r>
          </a:p>
          <a:p>
            <a:pPr marL="266700" indent="-257175" algn="just">
              <a:spcBef>
                <a:spcPts val="1080"/>
              </a:spcBef>
              <a:buFont typeface="Wingdings"/>
              <a:buChar char=""/>
              <a:tabLst>
                <a:tab pos="266700" algn="l"/>
              </a:tabLst>
            </a:pPr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Evaluación de la </a:t>
            </a:r>
            <a:r>
              <a:rPr lang="es-ES" sz="1800" b="1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necesidad</a:t>
            </a:r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y la </a:t>
            </a:r>
            <a:r>
              <a:rPr lang="es-ES" sz="1800" b="1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proporcionalidad</a:t>
            </a:r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de las operaciones de</a:t>
            </a:r>
          </a:p>
          <a:p>
            <a:pPr marL="9525" algn="just">
              <a:spcBef>
                <a:spcPts val="1080"/>
              </a:spcBef>
              <a:tabLst>
                <a:tab pos="266700" algn="l"/>
              </a:tabLst>
            </a:pPr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tratamiento con respecto a su finalidad.</a:t>
            </a:r>
          </a:p>
          <a:p>
            <a:pPr marL="266700" indent="-257175" algn="just">
              <a:spcBef>
                <a:spcPts val="1080"/>
              </a:spcBef>
              <a:buFont typeface="Wingdings"/>
              <a:buChar char=""/>
              <a:tabLst>
                <a:tab pos="266700" algn="l"/>
              </a:tabLst>
            </a:pPr>
            <a:r>
              <a:rPr sz="1800" spc="-11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Evaluación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los</a:t>
            </a:r>
            <a:r>
              <a:rPr sz="18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1800" b="1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riesgos</a:t>
            </a:r>
            <a:r>
              <a:rPr lang="es-ES" sz="18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para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los</a:t>
            </a:r>
            <a:r>
              <a:rPr sz="18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derechos </a:t>
            </a:r>
            <a:r>
              <a:rPr sz="1800" spc="-4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y</a:t>
            </a:r>
            <a:r>
              <a:rPr sz="18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libertades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los</a:t>
            </a:r>
            <a:r>
              <a:rPr sz="18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interesados.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266700" indent="-257175" algn="just">
              <a:spcBef>
                <a:spcPts val="1080"/>
              </a:spcBef>
              <a:buFont typeface="Wingdings"/>
              <a:buChar char=""/>
              <a:tabLst>
                <a:tab pos="266700" algn="l"/>
              </a:tabLst>
            </a:pPr>
            <a:r>
              <a:rPr lang="es-ES" sz="1800" b="1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Medidas </a:t>
            </a:r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previstas</a:t>
            </a:r>
          </a:p>
          <a:p>
            <a:pPr marL="266700" indent="-257175" algn="just">
              <a:spcBef>
                <a:spcPts val="1080"/>
              </a:spcBef>
              <a:buFont typeface="Wingdings"/>
              <a:buChar char=""/>
              <a:tabLst>
                <a:tab pos="266700" algn="l"/>
              </a:tabLst>
            </a:pPr>
            <a:r>
              <a:rPr lang="es-ES" sz="1800" b="1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Asesoramiento</a:t>
            </a:r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del Delegado de Protección de Datos.</a:t>
            </a:r>
          </a:p>
          <a:p>
            <a:pPr marL="266700" indent="-257175" algn="just">
              <a:spcBef>
                <a:spcPts val="1080"/>
              </a:spcBef>
              <a:buFont typeface="Wingdings"/>
              <a:buChar char=""/>
              <a:tabLst>
                <a:tab pos="266700" algn="l"/>
              </a:tabLst>
            </a:pPr>
            <a:r>
              <a:rPr sz="1800" spc="-11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Cuando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proceda,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b="1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opinión</a:t>
            </a:r>
            <a:r>
              <a:rPr sz="18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los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interesados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o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sus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representantes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.</a:t>
            </a:r>
            <a:endParaRPr lang="es-ES" sz="1800" spc="-8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266700" indent="-257175">
              <a:spcBef>
                <a:spcPts val="1080"/>
              </a:spcBef>
              <a:buFont typeface="Wingdings"/>
              <a:buChar char=""/>
              <a:tabLst>
                <a:tab pos="266700" algn="l"/>
              </a:tabLst>
            </a:pPr>
            <a:endParaRPr lang="es-ES" sz="18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705" y="577500"/>
            <a:ext cx="7788021" cy="760625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pc="-150" dirty="0">
                <a:solidFill>
                  <a:srgbClr val="1F5F9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4.2. Evaluaciones de Impacto de Protección de Datos</a:t>
            </a:r>
            <a:br>
              <a:rPr lang="es-ES" spc="-150" dirty="0">
                <a:solidFill>
                  <a:srgbClr val="1F5F9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71" y="1245792"/>
            <a:ext cx="8414327" cy="525512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695325" algn="just"/>
            <a:r>
              <a:rPr lang="es-ES" sz="20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  <a:hlinkClick r:id="rId2"/>
              </a:rPr>
              <a:t>Listas de tipos de tratamientos de datos</a:t>
            </a:r>
            <a:r>
              <a:rPr lang="es-ES" sz="20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que requieren EIPD (art 35.4)</a:t>
            </a:r>
          </a:p>
          <a:p>
            <a:pPr marL="695325" algn="just"/>
            <a:endParaRPr lang="es-ES" sz="2000" spc="-19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695325" algn="just"/>
            <a:r>
              <a:rPr sz="20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Si</a:t>
            </a:r>
            <a:r>
              <a:rPr sz="20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19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concluye</a:t>
            </a:r>
            <a:r>
              <a:rPr sz="20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que</a:t>
            </a:r>
            <a:r>
              <a:rPr sz="20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19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el</a:t>
            </a:r>
            <a:r>
              <a:rPr sz="20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30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tratamiento</a:t>
            </a:r>
            <a:r>
              <a:rPr sz="20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15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entraña</a:t>
            </a:r>
            <a:r>
              <a:rPr sz="2000" spc="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b="1" spc="-94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alto</a:t>
            </a:r>
            <a:r>
              <a:rPr sz="2000" b="1" spc="-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000" b="1" spc="-113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riesgo</a:t>
            </a:r>
            <a:r>
              <a:rPr sz="2000" spc="-11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,</a:t>
            </a:r>
            <a:endParaRPr sz="20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695325" algn="just">
              <a:spcBef>
                <a:spcPts val="1080"/>
              </a:spcBef>
            </a:pPr>
            <a:r>
              <a:rPr sz="20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que</a:t>
            </a:r>
            <a:r>
              <a:rPr sz="20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b="1" spc="-143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</a:t>
            </a:r>
            <a:r>
              <a:rPr sz="2000" b="1" spc="-53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000" b="1" spc="-113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</a:t>
            </a:r>
            <a:r>
              <a:rPr sz="2000" b="1" spc="-56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000" b="1" spc="-10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puede</a:t>
            </a:r>
            <a:r>
              <a:rPr sz="2000" b="1" spc="-56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000" b="1" spc="-109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minimizar</a:t>
            </a:r>
            <a:r>
              <a:rPr sz="2000" b="1" spc="-64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0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con </a:t>
            </a:r>
            <a:r>
              <a:rPr sz="20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las</a:t>
            </a:r>
            <a:r>
              <a:rPr sz="20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medidas</a:t>
            </a:r>
            <a:r>
              <a:rPr sz="20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adecuadas</a:t>
            </a:r>
            <a:r>
              <a:rPr sz="20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(tecnología</a:t>
            </a:r>
            <a:r>
              <a:rPr sz="20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+</a:t>
            </a:r>
            <a:r>
              <a:rPr sz="20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coste):</a:t>
            </a:r>
            <a:endParaRPr sz="20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R="729139" algn="just"/>
            <a:r>
              <a:rPr lang="es-E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                       </a:t>
            </a:r>
            <a:r>
              <a:rPr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↓</a:t>
            </a:r>
            <a:endParaRPr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90074" algn="just">
              <a:spcBef>
                <a:spcPts val="2179"/>
              </a:spcBef>
            </a:pPr>
            <a:r>
              <a:rPr lang="es-ES" sz="2000" b="1" spc="-4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Consultar</a:t>
            </a:r>
            <a:r>
              <a:rPr lang="es-ES" sz="2000" spc="-4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AEPD </a:t>
            </a:r>
            <a:r>
              <a:rPr sz="20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antes</a:t>
            </a:r>
            <a:r>
              <a:rPr sz="20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sz="20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19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iniciarlo</a:t>
            </a:r>
            <a:endParaRPr lang="es-ES" sz="2000" spc="-19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590074" algn="just">
              <a:spcBef>
                <a:spcPts val="2179"/>
              </a:spcBef>
            </a:pPr>
            <a:r>
              <a:rPr lang="es-ES" sz="20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Guía sobre </a:t>
            </a:r>
            <a:r>
              <a:rPr lang="es-ES" sz="20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  <a:hlinkClick r:id="rId3"/>
              </a:rPr>
              <a:t>Gestión del riesgo y evaluación de impacto en tratamientos de datos personales</a:t>
            </a:r>
            <a:endParaRPr lang="es-ES" sz="2000" spc="-19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590074" algn="just">
              <a:spcBef>
                <a:spcPts val="2179"/>
              </a:spcBef>
            </a:pPr>
            <a:endParaRPr lang="es-ES" sz="2000" spc="-19" dirty="0">
              <a:latin typeface="Franklin Gothic Medium"/>
              <a:cs typeface="Franklin Gothic Medium"/>
            </a:endParaRPr>
          </a:p>
          <a:p>
            <a:pPr marL="590074" algn="just">
              <a:spcBef>
                <a:spcPts val="2179"/>
              </a:spcBef>
            </a:pPr>
            <a:endParaRPr lang="es-ES" sz="2000" spc="-19" dirty="0">
              <a:latin typeface="Franklin Gothic Medium"/>
              <a:cs typeface="Franklin Gothic Medium"/>
            </a:endParaRPr>
          </a:p>
          <a:p>
            <a:pPr marL="590074" algn="just">
              <a:spcBef>
                <a:spcPts val="2179"/>
              </a:spcBef>
            </a:pPr>
            <a:endParaRPr sz="20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705" y="577500"/>
            <a:ext cx="7765256" cy="760625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pc="-150" dirty="0">
                <a:solidFill>
                  <a:srgbClr val="1F5F9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4.2. Evaluaciones de Impacto de Protección de Datos (EIPD)</a:t>
            </a:r>
            <a:br>
              <a:rPr lang="es-ES" spc="-150" dirty="0">
                <a:solidFill>
                  <a:srgbClr val="1F5F9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5084" y="1274213"/>
            <a:ext cx="7678579" cy="277912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1381125" algn="l"/>
              </a:tabLst>
            </a:pPr>
            <a:r>
              <a:rPr lang="es-E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¿QUIÉN? </a:t>
            </a:r>
            <a:r>
              <a:rPr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sz="1800" b="1" spc="-259" dirty="0" err="1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sz="1800" b="1" spc="-139" dirty="0" err="1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sz="1800" b="1" spc="-127" dirty="0" err="1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</a:t>
            </a:r>
            <a:r>
              <a:rPr sz="1800" b="1" spc="-184" dirty="0" err="1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sz="1800" b="1" spc="-172" dirty="0" err="1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</a:t>
            </a:r>
            <a:r>
              <a:rPr sz="1800" b="1" spc="-143" dirty="0" err="1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r>
              <a:rPr sz="1800" b="1" spc="-150" dirty="0" err="1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sab</a:t>
            </a:r>
            <a:r>
              <a:rPr sz="1800" b="1" spc="-60" dirty="0" err="1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</a:t>
            </a:r>
            <a:r>
              <a:rPr sz="1800" b="1" spc="-71" dirty="0" err="1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lang="es-ES" sz="1800" b="1" spc="-53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800" b="1" spc="-53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(y encargado del tratamiento)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>
              <a:spcBef>
                <a:spcPts val="11"/>
              </a:spcBef>
            </a:pP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9525">
              <a:tabLst>
                <a:tab pos="1381125" algn="l"/>
              </a:tabLst>
            </a:pPr>
            <a:r>
              <a:rPr lang="es-E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¿A QUIÉN? 	</a:t>
            </a:r>
            <a:r>
              <a:rPr lang="es-ES" sz="1800" b="1" spc="-109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AEPD </a:t>
            </a:r>
            <a:r>
              <a:rPr lang="es-ES" sz="1800" spc="-109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(excepto Andalucía, Cataluña, País Vasco)</a:t>
            </a:r>
          </a:p>
          <a:p>
            <a:pPr marL="9525">
              <a:tabLst>
                <a:tab pos="1381125" algn="l"/>
              </a:tabLst>
            </a:pPr>
            <a:endParaRPr lang="es-ES"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>
              <a:spcBef>
                <a:spcPts val="34"/>
              </a:spcBef>
            </a:pP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9525">
              <a:tabLst>
                <a:tab pos="1381125" algn="l"/>
              </a:tabLst>
            </a:pPr>
            <a:r>
              <a:rPr lang="es-E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¿CUÁNDO? </a:t>
            </a:r>
            <a:r>
              <a:rPr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sz="1800" spc="-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i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se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</a:t>
            </a:r>
            <a:r>
              <a:rPr sz="1800" spc="-4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r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oduce </a:t>
            </a:r>
            <a:r>
              <a:rPr sz="1800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u</a:t>
            </a:r>
            <a:r>
              <a:rPr sz="1800" spc="-8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n</a:t>
            </a:r>
            <a:r>
              <a:rPr sz="1800" spc="-23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</a:t>
            </a:r>
            <a:r>
              <a:rPr sz="18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1800" b="1" spc="-135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</a:t>
            </a:r>
            <a:r>
              <a:rPr lang="es-ES" sz="1800" b="1" spc="-101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s-ES" sz="1800" b="1" spc="-64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lang="es-ES" sz="1800" b="1" spc="-161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</a:t>
            </a:r>
            <a:r>
              <a:rPr lang="es-ES" sz="1800" b="1" spc="-98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</a:t>
            </a:r>
            <a:r>
              <a:rPr lang="es-ES" sz="1800" b="1" spc="-86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s-ES" sz="1800" b="1" spc="-71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800" b="1" spc="-124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es-ES" sz="1800" b="1" spc="-68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lang="es-ES" sz="1800" b="1" spc="-64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800" b="1" spc="-161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</a:t>
            </a:r>
            <a:r>
              <a:rPr lang="es-ES" sz="1800" b="1" spc="-64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lang="es-ES" sz="1800" b="1" spc="-214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es-ES" sz="1800" b="1" spc="-105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uridad </a:t>
            </a:r>
            <a:r>
              <a:rPr lang="es-ES" sz="1800" spc="-105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(que supone</a:t>
            </a:r>
            <a:r>
              <a:rPr lang="es-E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un </a:t>
            </a:r>
            <a:r>
              <a:rPr sz="1800" spc="-15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riesgo</a:t>
            </a:r>
            <a:r>
              <a:rPr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9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para</a:t>
            </a:r>
            <a:r>
              <a:rPr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derechos </a:t>
            </a:r>
            <a:r>
              <a:rPr sz="1800" spc="-439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9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y</a:t>
            </a:r>
            <a:r>
              <a:rPr sz="1800" spc="-8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libertades </a:t>
            </a:r>
            <a:r>
              <a:rPr sz="1800" spc="-4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sz="1800" spc="-8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las</a:t>
            </a:r>
            <a:r>
              <a:rPr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personas</a:t>
            </a:r>
            <a:r>
              <a:rPr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físicas</a:t>
            </a:r>
            <a:r>
              <a:rPr lang="es-ES" sz="1800" spc="-8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).</a:t>
            </a:r>
          </a:p>
          <a:p>
            <a:pPr marL="9525">
              <a:tabLst>
                <a:tab pos="1381125" algn="l"/>
              </a:tabLst>
            </a:pPr>
            <a:endParaRPr lang="es-ES" sz="1800" spc="-8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9525">
              <a:tabLst>
                <a:tab pos="1381125" algn="l"/>
              </a:tabLst>
            </a:pPr>
            <a:r>
              <a:rPr lang="es-ES" sz="1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PROCEDIMIENTO: de forma electrónica (formulario de notificación de brechas de datos personales. Disponible en: </a:t>
            </a:r>
            <a:r>
              <a:rPr lang="es-ES" sz="1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  <a:hlinkClick r:id="rId2"/>
              </a:rPr>
              <a:t>Sede Electrónica</a:t>
            </a:r>
            <a:endParaRPr sz="18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14" y="4365878"/>
            <a:ext cx="254793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¿</a:t>
            </a:r>
            <a:r>
              <a:rPr sz="2100" b="1" spc="-248" dirty="0"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sz="2100" b="1" spc="-139" dirty="0"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r>
              <a:rPr sz="2100" b="1" spc="-7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100" b="1" spc="-296" dirty="0">
                <a:latin typeface="Source Sans Pro" panose="020B0503030403020204" pitchFamily="34" charset="0"/>
                <a:ea typeface="Source Sans Pro" panose="020B0503030403020204" pitchFamily="34" charset="0"/>
              </a:rPr>
              <a:t>C</a:t>
            </a:r>
            <a:r>
              <a:rPr sz="2100" b="1" spc="-244" dirty="0">
                <a:latin typeface="Source Sans Pro" panose="020B0503030403020204" pitchFamily="34" charset="0"/>
                <a:ea typeface="Source Sans Pro" panose="020B0503030403020204" pitchFamily="34" charset="0"/>
              </a:rPr>
              <a:t>U</a:t>
            </a:r>
            <a:r>
              <a:rPr sz="2100" b="1" spc="-386" dirty="0">
                <a:latin typeface="Source Sans Pro" panose="020B0503030403020204" pitchFamily="34" charset="0"/>
                <a:ea typeface="Source Sans Pro" panose="020B0503030403020204" pitchFamily="34" charset="0"/>
              </a:rPr>
              <a:t>Á</a:t>
            </a:r>
            <a:r>
              <a:rPr sz="2100" b="1" spc="-135" dirty="0"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r>
              <a:rPr sz="2100" b="1" spc="-323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sz="2100" b="1" spc="-3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</a:t>
            </a:r>
            <a:r>
              <a:rPr sz="2100" b="1" spc="-9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100" b="1" spc="-263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sz="2100" b="1" spc="-56" dirty="0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sz="2100" b="1" spc="-248" dirty="0"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sz="2100" b="1" spc="-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  <a:r>
              <a:rPr sz="2100" b="1" spc="-225" dirty="0"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sz="2100" b="1" spc="-285" dirty="0">
                <a:latin typeface="Source Sans Pro" panose="020B0503030403020204" pitchFamily="34" charset="0"/>
                <a:ea typeface="Source Sans Pro" panose="020B0503030403020204" pitchFamily="34" charset="0"/>
              </a:rPr>
              <a:t>O</a:t>
            </a:r>
            <a:r>
              <a:rPr sz="2100" b="1" spc="-225" dirty="0"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  <a:endParaRPr sz="2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3852" y="4403598"/>
            <a:ext cx="2868725" cy="5764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Sin</a:t>
            </a:r>
            <a:r>
              <a:rPr sz="18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demora.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9525">
              <a:spcBef>
                <a:spcPts val="71"/>
              </a:spcBef>
            </a:pPr>
            <a:r>
              <a:rPr sz="1800" spc="-3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Como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máximo,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en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72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horas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705" y="577500"/>
            <a:ext cx="8169968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z="2400" b="1" spc="-150" dirty="0">
                <a:solidFill>
                  <a:srgbClr val="1F5F9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4.3. Notificación de violaciones de seguridad</a:t>
            </a:r>
            <a:endParaRPr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0214" y="1894522"/>
            <a:ext cx="867728" cy="5764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¿QUIÉN?</a:t>
            </a:r>
          </a:p>
          <a:p>
            <a:pPr marL="9525">
              <a:spcBef>
                <a:spcPts val="75"/>
              </a:spcBef>
            </a:pP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2061" y="1856803"/>
            <a:ext cx="5782666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800" b="1" spc="-4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El</a:t>
            </a:r>
            <a:r>
              <a:rPr sz="1800" b="1" spc="-8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1800" b="1" spc="-8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Responsable </a:t>
            </a:r>
            <a:r>
              <a:rPr lang="es-ES" sz="1800" b="1" spc="-26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(y encargado del tratamiento). Véase </a:t>
            </a:r>
            <a:r>
              <a:rPr lang="es-ES" sz="1800" b="1" spc="-26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directrices</a:t>
            </a:r>
            <a:r>
              <a:rPr lang="es-ES" sz="1800" b="1" spc="-26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del Grupo de Trabajo del Artículo 29</a:t>
            </a:r>
            <a:endParaRPr sz="18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14" y="2534793"/>
            <a:ext cx="1047274" cy="5764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¿A QUIÉN?</a:t>
            </a:r>
          </a:p>
          <a:p>
            <a:pPr marL="9525">
              <a:spcBef>
                <a:spcPts val="75"/>
              </a:spcBef>
            </a:pP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2062" y="2497074"/>
            <a:ext cx="4157065" cy="66829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z="2100" dirty="0"/>
              <a:t>A los interesados (34 RGPD)</a:t>
            </a:r>
          </a:p>
          <a:p>
            <a:pPr marL="9525">
              <a:spcBef>
                <a:spcPts val="71"/>
              </a:spcBef>
            </a:pPr>
            <a:endParaRPr sz="2100" dirty="0"/>
          </a:p>
        </p:txBody>
      </p:sp>
      <p:sp>
        <p:nvSpPr>
          <p:cNvPr id="7" name="object 7"/>
          <p:cNvSpPr txBox="1"/>
          <p:nvPr/>
        </p:nvSpPr>
        <p:spPr>
          <a:xfrm>
            <a:off x="650214" y="3092577"/>
            <a:ext cx="7951526" cy="14061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  <a:tabLst>
                <a:tab pos="1381125" algn="l"/>
              </a:tabLst>
            </a:pPr>
            <a:r>
              <a:rPr lang="es-ES"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¿CUÁNDO? </a:t>
            </a:r>
            <a:r>
              <a:rPr sz="1800" b="1" spc="-214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Si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la </a:t>
            </a:r>
            <a:r>
              <a:rPr sz="1800" spc="-11" dirty="0" err="1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brecha</a:t>
            </a:r>
            <a:r>
              <a:rPr sz="1800" spc="8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sz="1800" spc="-8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seguridad</a:t>
            </a:r>
            <a:r>
              <a:rPr sz="1800" spc="-4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supone</a:t>
            </a:r>
            <a:r>
              <a:rPr sz="1800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un</a:t>
            </a:r>
            <a:r>
              <a:rPr sz="1800" spc="-8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30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alto</a:t>
            </a:r>
            <a:r>
              <a:rPr sz="1800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riesgo</a:t>
            </a:r>
            <a:r>
              <a:rPr sz="1800" spc="-8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para</a:t>
            </a:r>
            <a:r>
              <a:rPr sz="18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derechos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y </a:t>
            </a:r>
            <a:r>
              <a:rPr sz="1800" spc="-43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libertades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las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personas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físicas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.</a:t>
            </a:r>
            <a:r>
              <a:rPr lang="es-ES"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endParaRPr lang="es-ES"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>
              <a:spcBef>
                <a:spcPts val="34"/>
              </a:spcBef>
            </a:pPr>
            <a:endParaRPr lang="es-ES" sz="1875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695325" marR="292894"/>
            <a:r>
              <a:rPr lang="es-ES" sz="1800" u="sng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EXCEPCIÓN</a:t>
            </a:r>
            <a:r>
              <a:rPr lang="es-ES" sz="18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: medidas</a:t>
            </a:r>
            <a:r>
              <a:rPr lang="es-ES"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que</a:t>
            </a:r>
            <a:r>
              <a:rPr lang="es-ES"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1800" spc="-3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minimicen</a:t>
            </a:r>
            <a:r>
              <a:rPr lang="es-ES"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el</a:t>
            </a:r>
            <a:r>
              <a:rPr lang="es-ES"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riesgo</a:t>
            </a:r>
            <a:r>
              <a:rPr lang="es-ES"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o</a:t>
            </a:r>
            <a:r>
              <a:rPr lang="es-ES" sz="18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suponga</a:t>
            </a:r>
            <a:r>
              <a:rPr lang="es-ES" sz="18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esfuerzo </a:t>
            </a:r>
            <a:r>
              <a:rPr lang="es-ES" sz="1800" spc="-43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lang="es-ES"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desproporcionado</a:t>
            </a:r>
            <a:endParaRPr lang="es-ES"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214" y="4693234"/>
            <a:ext cx="4908232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¿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EN CUÁNTO TIEMPO? </a:t>
            </a:r>
            <a:r>
              <a:rPr sz="1800" spc="8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En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el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menor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3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tie</a:t>
            </a:r>
            <a:r>
              <a:rPr sz="1800" spc="-9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m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o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pos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i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bl</a:t>
            </a:r>
            <a:r>
              <a:rPr sz="18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</a:t>
            </a:r>
            <a:r>
              <a:rPr sz="18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.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7705" y="577500"/>
            <a:ext cx="7181677" cy="391293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pc="-150" dirty="0">
                <a:solidFill>
                  <a:srgbClr val="1F5F9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4.3</a:t>
            </a:r>
            <a:r>
              <a:rPr lang="es-ES" b="1" spc="-150" dirty="0">
                <a:solidFill>
                  <a:srgbClr val="1F5F9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Notificación de violaciones de seguridad</a:t>
            </a:r>
            <a:endParaRPr lang="es-E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4B3215-0D0E-80FD-901D-286542323A92}"/>
              </a:ext>
            </a:extLst>
          </p:cNvPr>
          <p:cNvSpPr txBox="1"/>
          <p:nvPr/>
        </p:nvSpPr>
        <p:spPr>
          <a:xfrm>
            <a:off x="494004" y="1234255"/>
            <a:ext cx="7653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 AEPD ofrece la herramienta                      </a:t>
            </a:r>
            <a:r>
              <a:rPr lang="es-ES" sz="18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ASESORA BRECHA</a:t>
            </a:r>
            <a:endParaRPr lang="es-ES" sz="1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BB73D9C7-32D9-6C58-1EB6-C9638C5A07B8}"/>
              </a:ext>
            </a:extLst>
          </p:cNvPr>
          <p:cNvSpPr/>
          <p:nvPr/>
        </p:nvSpPr>
        <p:spPr>
          <a:xfrm rot="16200000">
            <a:off x="3914142" y="1158235"/>
            <a:ext cx="372904" cy="521372"/>
          </a:xfrm>
          <a:custGeom>
            <a:avLst/>
            <a:gdLst/>
            <a:ahLst/>
            <a:cxnLst/>
            <a:rect l="l" t="t" r="r" b="b"/>
            <a:pathLst>
              <a:path w="497204" h="424180">
                <a:moveTo>
                  <a:pt x="397510" y="0"/>
                </a:moveTo>
                <a:lnTo>
                  <a:pt x="99313" y="0"/>
                </a:lnTo>
                <a:lnTo>
                  <a:pt x="99313" y="211836"/>
                </a:lnTo>
                <a:lnTo>
                  <a:pt x="0" y="211836"/>
                </a:lnTo>
                <a:lnTo>
                  <a:pt x="248412" y="423672"/>
                </a:lnTo>
                <a:lnTo>
                  <a:pt x="496824" y="211836"/>
                </a:lnTo>
                <a:lnTo>
                  <a:pt x="397510" y="211836"/>
                </a:lnTo>
                <a:lnTo>
                  <a:pt x="397510" y="0"/>
                </a:lnTo>
                <a:close/>
              </a:path>
            </a:pathLst>
          </a:custGeom>
          <a:solidFill>
            <a:srgbClr val="52C9B8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7705" y="1376566"/>
            <a:ext cx="1048226" cy="5764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¿QUIÉN?</a:t>
            </a:r>
          </a:p>
          <a:p>
            <a:pPr marL="9525">
              <a:spcBef>
                <a:spcPts val="75"/>
              </a:spcBef>
            </a:pPr>
            <a:endParaRPr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2059495" y="1353722"/>
            <a:ext cx="1750219" cy="66829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 Encargado</a:t>
            </a:r>
          </a:p>
          <a:p>
            <a:pPr marL="9525">
              <a:spcBef>
                <a:spcPts val="71"/>
              </a:spcBef>
            </a:pPr>
            <a:endParaRPr sz="2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704" y="1973813"/>
            <a:ext cx="1226155" cy="5764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¿A QUIÉN?</a:t>
            </a:r>
          </a:p>
          <a:p>
            <a:pPr marL="9525">
              <a:spcBef>
                <a:spcPts val="75"/>
              </a:spcBef>
            </a:pPr>
            <a:endParaRPr sz="1800" dirty="0"/>
          </a:p>
        </p:txBody>
      </p:sp>
      <p:sp>
        <p:nvSpPr>
          <p:cNvPr id="6" name="object 6"/>
          <p:cNvSpPr txBox="1"/>
          <p:nvPr/>
        </p:nvSpPr>
        <p:spPr>
          <a:xfrm>
            <a:off x="2059496" y="1984739"/>
            <a:ext cx="1750219" cy="66829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 Responsable</a:t>
            </a:r>
          </a:p>
          <a:p>
            <a:pPr marL="9525">
              <a:spcBef>
                <a:spcPts val="71"/>
              </a:spcBef>
            </a:pPr>
            <a:endParaRPr sz="2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705" y="2532753"/>
            <a:ext cx="7346156" cy="8521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381125" algn="l"/>
              </a:tabLst>
            </a:pPr>
            <a:r>
              <a:rPr lang="es-ES" sz="1800" spc="-3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¿CUÁNDO? </a:t>
            </a:r>
            <a:r>
              <a:rPr sz="1800" b="1" spc="-214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Se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produce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brecha</a:t>
            </a:r>
            <a:r>
              <a:rPr sz="1800" spc="4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</a:t>
            </a:r>
            <a:r>
              <a:rPr sz="1800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seguridad.</a:t>
            </a:r>
            <a:r>
              <a:rPr sz="1800" spc="-15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11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En</a:t>
            </a:r>
            <a:r>
              <a:rPr sz="1800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23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todo</a:t>
            </a:r>
            <a:r>
              <a:rPr sz="1800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caso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,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sin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excepción.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>
              <a:spcBef>
                <a:spcPts val="34"/>
              </a:spcBef>
            </a:pP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9525"/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¿EN CUÁNTO TIEMPO?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Sin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9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demora</a:t>
            </a:r>
            <a:r>
              <a:rPr lang="es-ES" sz="1800" spc="-19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(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posible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pactar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3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tiempo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y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3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forma)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7705" y="577500"/>
            <a:ext cx="7043131" cy="391293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pc="-150" dirty="0">
                <a:solidFill>
                  <a:srgbClr val="1F5F9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4.3</a:t>
            </a:r>
            <a:r>
              <a:rPr lang="es-ES" b="1" spc="-150" dirty="0">
                <a:solidFill>
                  <a:srgbClr val="1F5F9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Notificación de violaciones de seguridad</a:t>
            </a:r>
            <a:endParaRPr lang="es-E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58AD66-FD32-57B0-F45E-2C9BFA716754}"/>
              </a:ext>
            </a:extLst>
          </p:cNvPr>
          <p:cNvSpPr txBox="1"/>
          <p:nvPr/>
        </p:nvSpPr>
        <p:spPr>
          <a:xfrm>
            <a:off x="687705" y="3711920"/>
            <a:ext cx="8264909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AEPD     </a:t>
            </a:r>
          </a:p>
          <a:p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Guía para la notificación de brechas de datos personales</a:t>
            </a:r>
            <a:endParaRPr lang="es-E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-  otros recursos: 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innovación y tecnología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endParaRPr lang="es-ES" sz="2100" dirty="0"/>
          </a:p>
          <a:p>
            <a:endParaRPr lang="es-ES" sz="2100" dirty="0"/>
          </a:p>
          <a:p>
            <a:endParaRPr lang="es-E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Jorge Viguri Cordero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jviguri@uji.es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14B5E87-2E66-B403-5F31-8835D0D4E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2303694" y="-664284"/>
            <a:ext cx="4227961" cy="6472800"/>
          </a:xfrm>
        </p:spPr>
      </p:pic>
    </p:spTree>
    <p:extLst>
      <p:ext uri="{BB962C8B-B14F-4D97-AF65-F5344CB8AC3E}">
        <p14:creationId xmlns:p14="http://schemas.microsoft.com/office/powerpoint/2010/main" val="375368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11985" y="528289"/>
            <a:ext cx="3868340" cy="649784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rPr>
              <a:t>1. Aplicación de los principios de protección de datos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227124" y="1300584"/>
            <a:ext cx="3868340" cy="3675937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212529"/>
                </a:solidFill>
                <a:effectLst/>
                <a:latin typeface="IBM Plex Sans" panose="020B0503050203000203" pitchFamily="34" charset="0"/>
              </a:rPr>
              <a:t>Principio de “licitud, transparencia y lealtad”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212529"/>
                </a:solidFill>
                <a:effectLst/>
                <a:latin typeface="IBM Plex Sans" panose="020B0503050203000203" pitchFamily="34" charset="0"/>
              </a:rPr>
              <a:t>Principio de “finalidad”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212529"/>
                </a:solidFill>
                <a:effectLst/>
                <a:latin typeface="IBM Plex Sans" panose="020B0503050203000203" pitchFamily="34" charset="0"/>
              </a:rPr>
              <a:t>Principio de “minimización de datos”</a:t>
            </a:r>
            <a:endParaRPr lang="es-ES" sz="1500" dirty="0">
              <a:solidFill>
                <a:srgbClr val="212529"/>
              </a:solidFill>
              <a:latin typeface="IBM Plex Sans" panose="020B050305020300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212529"/>
                </a:solidFill>
                <a:effectLst/>
                <a:latin typeface="IBM Plex Sans" panose="020B0503050203000203" pitchFamily="34" charset="0"/>
              </a:rPr>
              <a:t>Principio de “exactitud”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212529"/>
                </a:solidFill>
                <a:effectLst/>
                <a:latin typeface="IBM Plex Sans" panose="020B0503050203000203" pitchFamily="34" charset="0"/>
              </a:rPr>
              <a:t>Principio de “limitación del plazo de conservación” </a:t>
            </a:r>
            <a:endParaRPr lang="es-ES" sz="1500" dirty="0">
              <a:solidFill>
                <a:srgbClr val="212529"/>
              </a:solidFill>
              <a:latin typeface="IBM Plex Sans" panose="020B050305020300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212529"/>
                </a:solidFill>
                <a:effectLst/>
                <a:latin typeface="IBM Plex Sans" panose="020B0503050203000203" pitchFamily="34" charset="0"/>
              </a:rPr>
              <a:t>Principio de “seguridad”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212529"/>
                </a:solidFill>
                <a:effectLst/>
                <a:latin typeface="IBM Plex Sans" panose="020B0503050203000203" pitchFamily="34" charset="0"/>
              </a:rPr>
              <a:t>Principio de “responsabilidad activa”</a:t>
            </a:r>
            <a:endParaRPr lang="es-ES" sz="1500" dirty="0">
              <a:solidFill>
                <a:srgbClr val="212529"/>
              </a:solidFill>
              <a:latin typeface="IBM Plex Sans" panose="020B050305020300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ES" sz="1600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5730977" y="528289"/>
            <a:ext cx="2356229" cy="617934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rPr>
              <a:t>2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rPr>
              <a:t>.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rPr>
              <a:t>Transparencia</a:t>
            </a:r>
            <a:endParaRPr lang="es-ES" sz="2000" dirty="0">
              <a:latin typeface="IBM Plex Sans" panose="020B0503050203000203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4801680" y="1300584"/>
            <a:ext cx="3887391" cy="276344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en forma concisa, transparente, inteligible y de fácil acceso, con un lenguaje claro y sencillo (en particular, para menores)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Prioridad: por escrito y medios electrónicos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IBM Plex Sans" panose="020B0503050203000203" pitchFamily="34" charset="0"/>
              </a:rPr>
              <a:t>Ejercicio derechos ARCO: 1 mes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IBM Plex Sans" panose="020B0503050203000203" pitchFamily="34" charset="0"/>
              </a:rPr>
              <a:t>Gratuidad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ES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s-ES" sz="1500" dirty="0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71A78474-42AD-9611-1CAC-E1028808F67F}"/>
              </a:ext>
            </a:extLst>
          </p:cNvPr>
          <p:cNvSpPr/>
          <p:nvPr/>
        </p:nvSpPr>
        <p:spPr>
          <a:xfrm>
            <a:off x="655594" y="3948029"/>
            <a:ext cx="2026029" cy="711149"/>
          </a:xfrm>
          <a:custGeom>
            <a:avLst/>
            <a:gdLst/>
            <a:ahLst/>
            <a:cxnLst/>
            <a:rect l="l" t="t" r="r" b="b"/>
            <a:pathLst>
              <a:path w="4270375" h="1708784">
                <a:moveTo>
                  <a:pt x="3416300" y="0"/>
                </a:moveTo>
                <a:lnTo>
                  <a:pt x="0" y="0"/>
                </a:lnTo>
                <a:lnTo>
                  <a:pt x="854075" y="854100"/>
                </a:lnTo>
                <a:lnTo>
                  <a:pt x="0" y="1708175"/>
                </a:lnTo>
                <a:lnTo>
                  <a:pt x="3416300" y="1708175"/>
                </a:lnTo>
                <a:lnTo>
                  <a:pt x="4270375" y="854100"/>
                </a:lnTo>
                <a:lnTo>
                  <a:pt x="3416300" y="0"/>
                </a:lnTo>
                <a:close/>
              </a:path>
            </a:pathLst>
          </a:custGeom>
          <a:solidFill>
            <a:srgbClr val="DFEB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C8CA8A7-6BA8-77AC-D91C-54E9B53E8B93}"/>
              </a:ext>
            </a:extLst>
          </p:cNvPr>
          <p:cNvSpPr txBox="1"/>
          <p:nvPr/>
        </p:nvSpPr>
        <p:spPr>
          <a:xfrm>
            <a:off x="846666" y="414971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      </a:t>
            </a:r>
            <a:r>
              <a:rPr lang="es-ES" b="1" dirty="0">
                <a:latin typeface="IBM Plex Sans" panose="020B0503050203000203" pitchFamily="34" charset="0"/>
              </a:rPr>
              <a:t>Cumplir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D9D99B8A-3639-46EB-AD12-EBA81518C4B5}"/>
              </a:ext>
            </a:extLst>
          </p:cNvPr>
          <p:cNvSpPr/>
          <p:nvPr/>
        </p:nvSpPr>
        <p:spPr>
          <a:xfrm>
            <a:off x="5509304" y="3812391"/>
            <a:ext cx="2356229" cy="982427"/>
          </a:xfrm>
          <a:custGeom>
            <a:avLst/>
            <a:gdLst/>
            <a:ahLst/>
            <a:cxnLst/>
            <a:rect l="l" t="t" r="r" b="b"/>
            <a:pathLst>
              <a:path w="4270375" h="1708784">
                <a:moveTo>
                  <a:pt x="3416300" y="0"/>
                </a:moveTo>
                <a:lnTo>
                  <a:pt x="0" y="0"/>
                </a:lnTo>
                <a:lnTo>
                  <a:pt x="854075" y="854100"/>
                </a:lnTo>
                <a:lnTo>
                  <a:pt x="0" y="1708175"/>
                </a:lnTo>
                <a:lnTo>
                  <a:pt x="3416300" y="1708175"/>
                </a:lnTo>
                <a:lnTo>
                  <a:pt x="4270375" y="854100"/>
                </a:lnTo>
                <a:lnTo>
                  <a:pt x="3416300" y="0"/>
                </a:lnTo>
                <a:close/>
              </a:path>
            </a:pathLst>
          </a:custGeom>
          <a:solidFill>
            <a:srgbClr val="DFEBF6"/>
          </a:solidFill>
        </p:spPr>
        <p:txBody>
          <a:bodyPr wrap="square" lIns="0" tIns="0" rIns="0" bIns="0" rtlCol="0"/>
          <a:lstStyle/>
          <a:p>
            <a:endParaRPr lang="es-ES" dirty="0"/>
          </a:p>
          <a:p>
            <a:r>
              <a:rPr lang="es-ES" sz="1500" b="1" dirty="0">
                <a:latin typeface="IBM Plex Sans" panose="020B0503050203000203" pitchFamily="34" charset="0"/>
              </a:rPr>
              <a:t>        Cumplir + demostrar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573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4857" y="246644"/>
            <a:ext cx="5816561" cy="649784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rPr>
              <a:t>3. Registro de las actividades de tratamiento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334856" y="896428"/>
            <a:ext cx="4237143" cy="3934555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ES" sz="1500" dirty="0"/>
              <a:t>Obligación del </a:t>
            </a:r>
            <a:r>
              <a:rPr lang="es-ES" sz="1500" b="1" dirty="0"/>
              <a:t>responsable</a:t>
            </a:r>
            <a:r>
              <a:rPr lang="es-ES" sz="1500" dirty="0"/>
              <a:t> y </a:t>
            </a:r>
            <a:r>
              <a:rPr lang="es-ES" sz="1500" b="1" dirty="0"/>
              <a:t>encargado</a:t>
            </a:r>
            <a:r>
              <a:rPr lang="es-ES" sz="1500" dirty="0"/>
              <a:t> de llevar un registro de las actividades de tratamiento efectuadas bajo su responsabilidad. </a:t>
            </a:r>
          </a:p>
          <a:p>
            <a:pPr marL="114300" indent="0" algn="just">
              <a:buNone/>
            </a:pPr>
            <a:endParaRPr lang="es-ES" sz="1500" dirty="0"/>
          </a:p>
          <a:p>
            <a:pPr marL="114300" indent="0" algn="just">
              <a:buNone/>
            </a:pPr>
            <a:r>
              <a:rPr lang="es-ES" sz="1500" dirty="0"/>
              <a:t>          por escrito y formato electrónico.</a:t>
            </a:r>
          </a:p>
          <a:p>
            <a:pPr marL="114300" indent="0" algn="just">
              <a:buNone/>
            </a:pPr>
            <a:endParaRPr lang="es-ES" sz="1500" dirty="0"/>
          </a:p>
          <a:p>
            <a:pPr marL="114300" indent="0" algn="just">
              <a:buNone/>
            </a:pPr>
            <a:r>
              <a:rPr lang="es-ES" sz="1500" dirty="0"/>
              <a:t>          poner el registro a disposición de la autoridad de control que lo solicite.</a:t>
            </a:r>
          </a:p>
          <a:p>
            <a:pPr marL="114300" indent="0" algn="just">
              <a:buNone/>
            </a:pPr>
            <a:r>
              <a:rPr lang="es-ES" sz="1500" dirty="0"/>
              <a:t> </a:t>
            </a:r>
          </a:p>
          <a:p>
            <a:pPr marL="114300" indent="0" algn="just">
              <a:buNone/>
            </a:pPr>
            <a:r>
              <a:rPr lang="es-ES" sz="1500" dirty="0"/>
              <a:t>      </a:t>
            </a:r>
            <a:r>
              <a:rPr lang="es-ES" sz="1500" dirty="0" err="1"/>
              <a:t>Admin</a:t>
            </a:r>
            <a:r>
              <a:rPr lang="es-ES" sz="1500" dirty="0"/>
              <a:t>. Públicas + grandes empresas (+250) + pymes (traten categorías especiales de datos personales): deber de contar con DPD</a:t>
            </a:r>
          </a:p>
          <a:p>
            <a:pPr marL="114300" indent="0" algn="just">
              <a:buNone/>
            </a:pPr>
            <a:endParaRPr lang="es-ES" sz="1600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EE40AFA6-E272-B22F-C021-AA922818A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6403" y="757988"/>
            <a:ext cx="3887391" cy="406670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s-ES" sz="1600" dirty="0"/>
              <a:t>nombre y los datos de contacto del responsable</a:t>
            </a:r>
          </a:p>
          <a:p>
            <a:pPr algn="just">
              <a:buFont typeface="Wingdings" pitchFamily="2" charset="2"/>
              <a:buChar char="q"/>
            </a:pPr>
            <a:endParaRPr lang="es-ES" sz="1600" dirty="0"/>
          </a:p>
          <a:p>
            <a:pPr algn="just">
              <a:buFont typeface="Wingdings" pitchFamily="2" charset="2"/>
              <a:buChar char="q"/>
            </a:pPr>
            <a:r>
              <a:rPr lang="es-ES" sz="1600" dirty="0"/>
              <a:t>fines del tratamiento</a:t>
            </a:r>
          </a:p>
          <a:p>
            <a:pPr algn="just">
              <a:buFont typeface="Wingdings" pitchFamily="2" charset="2"/>
              <a:buChar char="q"/>
            </a:pPr>
            <a:endParaRPr lang="es-ES" sz="1600" dirty="0"/>
          </a:p>
          <a:p>
            <a:pPr algn="just">
              <a:buFont typeface="Wingdings" pitchFamily="2" charset="2"/>
              <a:buChar char="q"/>
            </a:pPr>
            <a:r>
              <a:rPr lang="es-ES" sz="1600" dirty="0"/>
              <a:t>descripción de las categorías de interesados y de las categorías de datos personales</a:t>
            </a:r>
          </a:p>
          <a:p>
            <a:pPr algn="just">
              <a:buFont typeface="Wingdings" pitchFamily="2" charset="2"/>
              <a:buChar char="q"/>
            </a:pPr>
            <a:endParaRPr lang="es-ES" sz="1600" dirty="0"/>
          </a:p>
          <a:p>
            <a:pPr algn="just">
              <a:buFont typeface="Wingdings" pitchFamily="2" charset="2"/>
              <a:buChar char="q"/>
            </a:pPr>
            <a:r>
              <a:rPr lang="es-ES" sz="1600" dirty="0"/>
              <a:t>categorías de destinatarios: cesión de datos (diferenciar entre nacionales o terceros países)</a:t>
            </a:r>
          </a:p>
          <a:p>
            <a:pPr algn="just">
              <a:buFont typeface="Wingdings" pitchFamily="2" charset="2"/>
              <a:buChar char="q"/>
            </a:pPr>
            <a:r>
              <a:rPr lang="es-ES" sz="1600" dirty="0"/>
              <a:t>plazos previstos para la supresión de los datos</a:t>
            </a:r>
          </a:p>
          <a:p>
            <a:pPr algn="just">
              <a:buFont typeface="Wingdings" pitchFamily="2" charset="2"/>
              <a:buChar char="q"/>
            </a:pPr>
            <a:r>
              <a:rPr lang="es-ES" sz="1600" dirty="0"/>
              <a:t>descripción general de las medidas técnicas y organizativas de seguridad</a:t>
            </a:r>
          </a:p>
          <a:p>
            <a:pPr marL="114300" indent="0">
              <a:buNone/>
            </a:pPr>
            <a:endParaRPr lang="es-E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90DB0C0C-0BC5-1452-5B6A-91FE0CB42697}"/>
              </a:ext>
            </a:extLst>
          </p:cNvPr>
          <p:cNvSpPr/>
          <p:nvPr/>
        </p:nvSpPr>
        <p:spPr>
          <a:xfrm>
            <a:off x="326738" y="2301203"/>
            <a:ext cx="319088" cy="372904"/>
          </a:xfrm>
          <a:custGeom>
            <a:avLst/>
            <a:gdLst/>
            <a:ahLst/>
            <a:cxnLst/>
            <a:rect l="l" t="t" r="r" b="b"/>
            <a:pathLst>
              <a:path w="425450" h="497205">
                <a:moveTo>
                  <a:pt x="212598" y="0"/>
                </a:moveTo>
                <a:lnTo>
                  <a:pt x="212598" y="99313"/>
                </a:lnTo>
                <a:lnTo>
                  <a:pt x="0" y="99313"/>
                </a:lnTo>
                <a:lnTo>
                  <a:pt x="0" y="397510"/>
                </a:lnTo>
                <a:lnTo>
                  <a:pt x="212598" y="397510"/>
                </a:lnTo>
                <a:lnTo>
                  <a:pt x="212598" y="496824"/>
                </a:lnTo>
                <a:lnTo>
                  <a:pt x="425195" y="248412"/>
                </a:lnTo>
                <a:lnTo>
                  <a:pt x="2125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5776D407-924A-AEAD-E79B-C92A00268A26}"/>
              </a:ext>
            </a:extLst>
          </p:cNvPr>
          <p:cNvSpPr/>
          <p:nvPr/>
        </p:nvSpPr>
        <p:spPr>
          <a:xfrm>
            <a:off x="334855" y="2791339"/>
            <a:ext cx="319088" cy="372904"/>
          </a:xfrm>
          <a:custGeom>
            <a:avLst/>
            <a:gdLst/>
            <a:ahLst/>
            <a:cxnLst/>
            <a:rect l="l" t="t" r="r" b="b"/>
            <a:pathLst>
              <a:path w="425450" h="497205">
                <a:moveTo>
                  <a:pt x="212598" y="0"/>
                </a:moveTo>
                <a:lnTo>
                  <a:pt x="212598" y="99313"/>
                </a:lnTo>
                <a:lnTo>
                  <a:pt x="0" y="99313"/>
                </a:lnTo>
                <a:lnTo>
                  <a:pt x="0" y="397510"/>
                </a:lnTo>
                <a:lnTo>
                  <a:pt x="212598" y="397510"/>
                </a:lnTo>
                <a:lnTo>
                  <a:pt x="212598" y="496824"/>
                </a:lnTo>
                <a:lnTo>
                  <a:pt x="425195" y="248412"/>
                </a:lnTo>
                <a:lnTo>
                  <a:pt x="2125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050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F0D0D894-C5A3-A345-BCE7-6D2BEF4DEF79}"/>
              </a:ext>
            </a:extLst>
          </p:cNvPr>
          <p:cNvSpPr/>
          <p:nvPr/>
        </p:nvSpPr>
        <p:spPr>
          <a:xfrm>
            <a:off x="334855" y="3566093"/>
            <a:ext cx="319088" cy="372904"/>
          </a:xfrm>
          <a:custGeom>
            <a:avLst/>
            <a:gdLst/>
            <a:ahLst/>
            <a:cxnLst/>
            <a:rect l="l" t="t" r="r" b="b"/>
            <a:pathLst>
              <a:path w="425450" h="497205">
                <a:moveTo>
                  <a:pt x="212598" y="0"/>
                </a:moveTo>
                <a:lnTo>
                  <a:pt x="212598" y="99313"/>
                </a:lnTo>
                <a:lnTo>
                  <a:pt x="0" y="99313"/>
                </a:lnTo>
                <a:lnTo>
                  <a:pt x="0" y="397510"/>
                </a:lnTo>
                <a:lnTo>
                  <a:pt x="212598" y="397510"/>
                </a:lnTo>
                <a:lnTo>
                  <a:pt x="212598" y="496824"/>
                </a:lnTo>
                <a:lnTo>
                  <a:pt x="425195" y="248412"/>
                </a:lnTo>
                <a:lnTo>
                  <a:pt x="2125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11110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311700" y="56161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rPr>
              <a:t>4. Medidas de seguridad activa</a:t>
            </a:r>
            <a:endParaRPr lang="es-ES" sz="2400" dirty="0">
              <a:latin typeface="IBM Plex Sans" panose="020B0503050203000203" pitchFamily="34" charset="0"/>
            </a:endParaRPr>
          </a:p>
        </p:txBody>
      </p:sp>
      <p:sp>
        <p:nvSpPr>
          <p:cNvPr id="73" name="Google Shape;73;p2"/>
          <p:cNvSpPr txBox="1">
            <a:spLocks noGrp="1"/>
          </p:cNvSpPr>
          <p:nvPr>
            <p:ph type="body" idx="1"/>
          </p:nvPr>
        </p:nvSpPr>
        <p:spPr>
          <a:xfrm>
            <a:off x="237809" y="1165484"/>
            <a:ext cx="839687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Sans"/>
              <a:buNone/>
            </a:pPr>
            <a:endParaRPr sz="2000" dirty="0">
              <a:latin typeface="IBM Plex Sans" panose="020B0503050203000203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78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lang="es-ES" sz="2000" spc="-50" dirty="0">
                <a:latin typeface="IBM Plex Sans" panose="020B0503050203000203" pitchFamily="34" charset="0"/>
                <a:cs typeface="Franklin Gothic Medium"/>
              </a:rPr>
              <a:t>La herramienta </a:t>
            </a:r>
            <a:r>
              <a:rPr lang="es-ES" sz="2000" i="1" spc="-50" dirty="0">
                <a:latin typeface="IBM Plex Sans" panose="020B0503050203000203" pitchFamily="34" charset="0"/>
                <a:cs typeface="Franklin Gothic Medium"/>
              </a:rPr>
              <a:t>facilita RGPD </a:t>
            </a:r>
          </a:p>
          <a:p>
            <a:pPr marL="469900" indent="-457200">
              <a:lnSpc>
                <a:spcPct val="100000"/>
              </a:lnSpc>
              <a:spcBef>
                <a:spcPts val="178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lang="es-ES" sz="2000" spc="-40" dirty="0">
                <a:latin typeface="IBM Plex Sans" panose="020B0503050203000203" pitchFamily="34" charset="0"/>
                <a:cs typeface="Franklin Gothic Medium"/>
              </a:rPr>
              <a:t>La privacidad por diseño</a:t>
            </a:r>
            <a:endParaRPr lang="es-ES" sz="2000" dirty="0">
              <a:latin typeface="IBM Plex Sans" panose="020B0503050203000203" pitchFamily="34" charset="0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lang="es-ES" sz="2000" spc="-45" dirty="0">
                <a:latin typeface="IBM Plex Sans" panose="020B0503050203000203" pitchFamily="34" charset="0"/>
                <a:cs typeface="Franklin Gothic Medium"/>
              </a:rPr>
              <a:t>Evaluaciones de Impacto de Protección de Datos </a:t>
            </a: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lang="es-ES" sz="2000" spc="-50" dirty="0">
                <a:latin typeface="IBM Plex Sans" panose="020B0503050203000203" pitchFamily="34" charset="0"/>
                <a:cs typeface="Franklin Gothic Medium"/>
              </a:rPr>
              <a:t>Notificación de violaciones de seguridad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4856" y="475244"/>
            <a:ext cx="5523684" cy="64978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rPr>
              <a:t>4.1. La herramienta facilita RGPD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334856" y="676054"/>
            <a:ext cx="8310380" cy="4087332"/>
          </a:xfrm>
        </p:spPr>
        <p:txBody>
          <a:bodyPr>
            <a:noAutofit/>
          </a:bodyPr>
          <a:lstStyle/>
          <a:p>
            <a:pPr marL="127000" indent="0">
              <a:lnSpc>
                <a:spcPct val="100000"/>
              </a:lnSpc>
              <a:spcBef>
                <a:spcPts val="3229"/>
              </a:spcBef>
              <a:buNone/>
              <a:tabLst>
                <a:tab pos="5142865" algn="l"/>
              </a:tabLst>
            </a:pPr>
            <a:r>
              <a:rPr lang="es-ES" sz="1600" b="1" i="0" dirty="0">
                <a:solidFill>
                  <a:srgbClr val="180909"/>
                </a:solidFill>
                <a:effectLst/>
                <a:latin typeface="IBM Plex Sans" panose="020B0503050203000203" pitchFamily="34" charset="0"/>
              </a:rPr>
              <a:t>Herramienta. </a:t>
            </a:r>
            <a:r>
              <a:rPr lang="es-ES" sz="1600" b="1" i="0" dirty="0">
                <a:solidFill>
                  <a:srgbClr val="180909"/>
                </a:solidFill>
                <a:effectLst/>
                <a:latin typeface="IBM Plex Sans" panose="020B0503050203000203" pitchFamily="34" charset="0"/>
                <a:hlinkClick r:id="rId2"/>
              </a:rPr>
              <a:t>Facilita RGPD</a:t>
            </a:r>
            <a:endParaRPr lang="es-ES" sz="1600" b="1" i="0" dirty="0">
              <a:solidFill>
                <a:srgbClr val="180909"/>
              </a:solidFill>
              <a:effectLst/>
              <a:latin typeface="IBM Plex Sans" panose="020B0503050203000203" pitchFamily="34" charset="0"/>
            </a:endParaRPr>
          </a:p>
          <a:p>
            <a:pPr algn="just"/>
            <a:r>
              <a:rPr lang="es-ES" sz="1600" b="0" i="0" dirty="0">
                <a:solidFill>
                  <a:srgbClr val="180909"/>
                </a:solidFill>
                <a:effectLst/>
                <a:latin typeface="IBM Plex Sans" panose="020B0503050203000203" pitchFamily="34" charset="0"/>
              </a:rPr>
              <a:t>genera diversos documentos adaptados a la empresa concreta, </a:t>
            </a:r>
          </a:p>
          <a:p>
            <a:pPr algn="just"/>
            <a:r>
              <a:rPr lang="es-ES" sz="1600" b="0" i="0" dirty="0">
                <a:solidFill>
                  <a:srgbClr val="180909"/>
                </a:solidFill>
                <a:effectLst/>
                <a:latin typeface="IBM Plex Sans" panose="020B0503050203000203" pitchFamily="34" charset="0"/>
              </a:rPr>
              <a:t>cláusulas informativas que debe incluir en sus formularios de recogida de datos personales, </a:t>
            </a:r>
          </a:p>
          <a:p>
            <a:pPr algn="just"/>
            <a:r>
              <a:rPr lang="es-ES" sz="1600" b="0" i="0" dirty="0">
                <a:solidFill>
                  <a:srgbClr val="180909"/>
                </a:solidFill>
                <a:effectLst/>
                <a:latin typeface="IBM Plex Sans" panose="020B0503050203000203" pitchFamily="34" charset="0"/>
              </a:rPr>
              <a:t>cláusulas contractuales para anexar a los contratos de encargado de tratamiento, </a:t>
            </a:r>
          </a:p>
          <a:p>
            <a:pPr algn="just"/>
            <a:r>
              <a:rPr lang="es-ES" sz="1600" b="0" i="0" dirty="0">
                <a:solidFill>
                  <a:srgbClr val="180909"/>
                </a:solidFill>
                <a:effectLst/>
                <a:latin typeface="IBM Plex Sans" panose="020B0503050203000203" pitchFamily="34" charset="0"/>
              </a:rPr>
              <a:t>el registro de actividades de tratamiento, y </a:t>
            </a:r>
          </a:p>
          <a:p>
            <a:pPr algn="just"/>
            <a:r>
              <a:rPr lang="es-ES" sz="1600" b="0" i="0" dirty="0">
                <a:solidFill>
                  <a:srgbClr val="180909"/>
                </a:solidFill>
                <a:effectLst/>
                <a:latin typeface="IBM Plex Sans" panose="020B0503050203000203" pitchFamily="34" charset="0"/>
              </a:rPr>
              <a:t>un anexo con medidas de seguridad orientativas consideradas mínimas.</a:t>
            </a:r>
          </a:p>
          <a:p>
            <a:pPr marL="114300" indent="0">
              <a:buNone/>
            </a:pPr>
            <a:endParaRPr lang="es-ES" sz="1600" b="0" i="0" dirty="0">
              <a:solidFill>
                <a:srgbClr val="212529"/>
              </a:solidFill>
              <a:effectLst/>
              <a:latin typeface="IBM Plex Sans" panose="020B0503050203000203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0" i="0" dirty="0">
                <a:solidFill>
                  <a:srgbClr val="180909"/>
                </a:solidFill>
                <a:effectLst/>
                <a:latin typeface="IBM Plex Sans" panose="020B0503050203000203" pitchFamily="34" charset="0"/>
              </a:rPr>
              <a:t>herramienta fácil y gratuita (no para datos sensibles)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600" b="0" i="0" dirty="0">
                <a:solidFill>
                  <a:srgbClr val="180909"/>
                </a:solidFill>
                <a:effectLst/>
                <a:latin typeface="IBM Plex Sans" panose="020B0503050203000203" pitchFamily="34" charset="0"/>
              </a:rPr>
              <a:t>una vez finalizada su ejecución, los datos aportados durante el desarrollo de la misma se eliminan por parte de la AEPD</a:t>
            </a:r>
            <a:endParaRPr lang="es-ES" sz="1600" b="0" i="0" dirty="0">
              <a:solidFill>
                <a:srgbClr val="212529"/>
              </a:solidFill>
              <a:effectLst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9827" y="345935"/>
            <a:ext cx="5793893" cy="64978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rPr>
              <a:t>4.1. La herramienta facilita RGPD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223537" y="475244"/>
            <a:ext cx="8378873" cy="4725018"/>
          </a:xfrm>
        </p:spPr>
        <p:txBody>
          <a:bodyPr>
            <a:noAutofit/>
          </a:bodyPr>
          <a:lstStyle/>
          <a:p>
            <a:pPr marL="12700" indent="0">
              <a:lnSpc>
                <a:spcPct val="100000"/>
              </a:lnSpc>
              <a:spcBef>
                <a:spcPts val="1685"/>
              </a:spcBef>
              <a:buNone/>
              <a:tabLst>
                <a:tab pos="469265" algn="l"/>
                <a:tab pos="469900" algn="l"/>
              </a:tabLst>
            </a:pPr>
            <a:endParaRPr lang="es-ES" sz="1500" dirty="0">
              <a:latin typeface="IBM Plex Sans" panose="020B0503050203000203" pitchFamily="34" charset="0"/>
              <a:cs typeface="Franklin Gothic Medium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 la hora de diseñar o contratar una plataforma o aplicación con incidencia en la privacidad, se deberá tener en cuenta:</a:t>
            </a:r>
          </a:p>
          <a:p>
            <a:pPr marL="971550" lvl="1" indent="-400050" algn="just">
              <a:buFont typeface="+mj-lt"/>
              <a:buAutoNum type="romanUcPeriod"/>
            </a:pPr>
            <a:r>
              <a:rPr lang="es-ES" sz="16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Las necesidades especiales para proteger la información privada</a:t>
            </a:r>
          </a:p>
          <a:p>
            <a:pPr marL="971550" lvl="1" indent="-400050" algn="just">
              <a:buFont typeface="+mj-lt"/>
              <a:buAutoNum type="romanUcPeriod"/>
            </a:pPr>
            <a:r>
              <a:rPr lang="es-ES" sz="16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Aspectos técnicos</a:t>
            </a:r>
          </a:p>
          <a:p>
            <a:pPr marL="971550" lvl="1" indent="-400050" algn="just">
              <a:buFont typeface="+mj-lt"/>
              <a:buAutoNum type="romanUcPeriod"/>
            </a:pPr>
            <a:r>
              <a:rPr lang="es-ES" sz="16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Aspectos jurídicos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 Las medidas que se adopten deberán ser </a:t>
            </a:r>
            <a:r>
              <a:rPr lang="es-ES" sz="1600" b="1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proporcionales</a:t>
            </a:r>
            <a:r>
              <a:rPr lang="es-ES" sz="16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 y en </a:t>
            </a:r>
            <a:r>
              <a:rPr lang="es-ES" sz="1600" b="1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función de la sensibilidad de los datos</a:t>
            </a:r>
            <a:r>
              <a:rPr lang="es-ES" sz="16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 que se pretenden recoger o tratar.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ES" sz="15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marL="12700" indent="0">
              <a:lnSpc>
                <a:spcPct val="100000"/>
              </a:lnSpc>
              <a:spcBef>
                <a:spcPts val="1685"/>
              </a:spcBef>
              <a:buNone/>
              <a:tabLst>
                <a:tab pos="469265" algn="l"/>
                <a:tab pos="469900" algn="l"/>
              </a:tabLst>
            </a:pPr>
            <a:endParaRPr lang="es-ES" dirty="0">
              <a:latin typeface="Franklin Gothic Medium"/>
              <a:cs typeface="Franklin Gothic Medium"/>
            </a:endParaRPr>
          </a:p>
          <a:p>
            <a:pPr marL="12700" indent="0">
              <a:lnSpc>
                <a:spcPct val="100000"/>
              </a:lnSpc>
              <a:spcBef>
                <a:spcPts val="1685"/>
              </a:spcBef>
              <a:buNone/>
              <a:tabLst>
                <a:tab pos="469265" algn="l"/>
                <a:tab pos="469900" algn="l"/>
              </a:tabLst>
            </a:pPr>
            <a:endParaRPr lang="es-ES" sz="1800" dirty="0">
              <a:latin typeface="Franklin Gothic Medium"/>
              <a:cs typeface="Franklin Gothic Medium"/>
            </a:endParaRPr>
          </a:p>
          <a:p>
            <a:pPr marL="12700" indent="0">
              <a:lnSpc>
                <a:spcPct val="100000"/>
              </a:lnSpc>
              <a:spcBef>
                <a:spcPts val="1685"/>
              </a:spcBef>
              <a:buNone/>
              <a:tabLst>
                <a:tab pos="469265" algn="l"/>
                <a:tab pos="469900" algn="l"/>
              </a:tabLst>
            </a:pPr>
            <a:endParaRPr lang="es-ES" sz="1800" dirty="0">
              <a:latin typeface="Franklin Gothic Medium"/>
              <a:cs typeface="Franklin Gothic Medium"/>
            </a:endParaRPr>
          </a:p>
          <a:p>
            <a:pPr marL="127000" indent="0">
              <a:lnSpc>
                <a:spcPct val="100000"/>
              </a:lnSpc>
              <a:spcBef>
                <a:spcPts val="3229"/>
              </a:spcBef>
              <a:buNone/>
              <a:tabLst>
                <a:tab pos="5142865" algn="l"/>
              </a:tabLst>
            </a:pPr>
            <a:endParaRPr lang="es-ES" b="1" i="0" dirty="0">
              <a:solidFill>
                <a:srgbClr val="180909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50AA35-C662-E0CD-3FF9-5BB2A29AC4C1}"/>
              </a:ext>
            </a:extLst>
          </p:cNvPr>
          <p:cNvSpPr txBox="1"/>
          <p:nvPr/>
        </p:nvSpPr>
        <p:spPr>
          <a:xfrm>
            <a:off x="600774" y="3077672"/>
            <a:ext cx="8128556" cy="2005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spc="-10" dirty="0">
                <a:latin typeface="IBM Plex Sans" panose="020B0503050203000203" pitchFamily="34" charset="0"/>
                <a:cs typeface="Franklin Gothic Medium"/>
              </a:rPr>
              <a:t>Medidas</a:t>
            </a:r>
            <a:r>
              <a:rPr lang="es-ES" sz="1600" spc="-5" dirty="0"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spc="-20" dirty="0">
                <a:latin typeface="IBM Plex Sans" panose="020B0503050203000203" pitchFamily="34" charset="0"/>
                <a:cs typeface="Franklin Gothic Medium"/>
              </a:rPr>
              <a:t>que</a:t>
            </a:r>
            <a:r>
              <a:rPr lang="es-ES" sz="1600" dirty="0"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spc="-25" dirty="0">
                <a:latin typeface="IBM Plex Sans" panose="020B0503050203000203" pitchFamily="34" charset="0"/>
                <a:cs typeface="Franklin Gothic Medium"/>
              </a:rPr>
              <a:t>garanticen</a:t>
            </a:r>
            <a:r>
              <a:rPr lang="es-ES" sz="1600" dirty="0"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spc="-20" dirty="0">
                <a:latin typeface="IBM Plex Sans" panose="020B0503050203000203" pitchFamily="34" charset="0"/>
                <a:cs typeface="Franklin Gothic Medium"/>
              </a:rPr>
              <a:t>que</a:t>
            </a:r>
            <a:r>
              <a:rPr lang="es-ES" sz="1600" dirty="0"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b="1" spc="-15" dirty="0">
                <a:solidFill>
                  <a:srgbClr val="006FC0"/>
                </a:solidFill>
                <a:latin typeface="IBM Plex Sans" panose="020B0503050203000203" pitchFamily="34" charset="0"/>
                <a:cs typeface="Franklin Gothic Medium"/>
              </a:rPr>
              <a:t>sólo</a:t>
            </a:r>
            <a:r>
              <a:rPr lang="es-ES" sz="1600" b="1" spc="-10" dirty="0">
                <a:solidFill>
                  <a:srgbClr val="006FC0"/>
                </a:solidFill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b="1" spc="5" dirty="0">
                <a:solidFill>
                  <a:srgbClr val="006FC0"/>
                </a:solidFill>
                <a:latin typeface="IBM Plex Sans" panose="020B0503050203000203" pitchFamily="34" charset="0"/>
                <a:cs typeface="Franklin Gothic Medium"/>
              </a:rPr>
              <a:t>se</a:t>
            </a:r>
            <a:r>
              <a:rPr lang="es-ES" sz="1600" b="1" spc="-5" dirty="0">
                <a:solidFill>
                  <a:srgbClr val="006FC0"/>
                </a:solidFill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b="1" spc="-20" dirty="0">
                <a:solidFill>
                  <a:srgbClr val="006FC0"/>
                </a:solidFill>
                <a:latin typeface="IBM Plex Sans" panose="020B0503050203000203" pitchFamily="34" charset="0"/>
                <a:cs typeface="Franklin Gothic Medium"/>
              </a:rPr>
              <a:t>tratan</a:t>
            </a:r>
            <a:r>
              <a:rPr lang="es-ES" sz="1600" b="1" spc="-10" dirty="0">
                <a:solidFill>
                  <a:srgbClr val="006FC0"/>
                </a:solidFill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b="1" spc="-15" dirty="0">
                <a:solidFill>
                  <a:srgbClr val="006FC0"/>
                </a:solidFill>
                <a:latin typeface="IBM Plex Sans" panose="020B0503050203000203" pitchFamily="34" charset="0"/>
                <a:cs typeface="Franklin Gothic Medium"/>
              </a:rPr>
              <a:t>los</a:t>
            </a:r>
            <a:r>
              <a:rPr lang="es-ES" sz="1600" b="1" spc="-10" dirty="0">
                <a:solidFill>
                  <a:srgbClr val="006FC0"/>
                </a:solidFill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b="1" spc="-20" dirty="0">
                <a:solidFill>
                  <a:srgbClr val="006FC0"/>
                </a:solidFill>
                <a:latin typeface="IBM Plex Sans" panose="020B0503050203000203" pitchFamily="34" charset="0"/>
                <a:cs typeface="Franklin Gothic Medium"/>
              </a:rPr>
              <a:t>datos</a:t>
            </a:r>
            <a:r>
              <a:rPr lang="es-ES" sz="1600" b="1" spc="-15" dirty="0">
                <a:solidFill>
                  <a:srgbClr val="006FC0"/>
                </a:solidFill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b="1" spc="-5" dirty="0">
                <a:solidFill>
                  <a:srgbClr val="006FC0"/>
                </a:solidFill>
                <a:latin typeface="IBM Plex Sans" panose="020B0503050203000203" pitchFamily="34" charset="0"/>
                <a:cs typeface="Franklin Gothic Medium"/>
              </a:rPr>
              <a:t>necesarios</a:t>
            </a:r>
            <a:r>
              <a:rPr lang="es-ES" sz="1600" spc="-5" dirty="0">
                <a:latin typeface="IBM Plex Sans" panose="020B0503050203000203" pitchFamily="34" charset="0"/>
                <a:cs typeface="Franklin Gothic Medium"/>
              </a:rPr>
              <a:t>: </a:t>
            </a:r>
            <a:r>
              <a:rPr lang="es-ES" sz="1600" spc="-585" dirty="0"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spc="-15" dirty="0">
                <a:latin typeface="IBM Plex Sans" panose="020B0503050203000203" pitchFamily="34" charset="0"/>
                <a:cs typeface="Franklin Gothic Medium"/>
              </a:rPr>
              <a:t>cantidad,</a:t>
            </a:r>
            <a:r>
              <a:rPr lang="es-ES" sz="1600" spc="-20" dirty="0">
                <a:latin typeface="IBM Plex Sans" panose="020B0503050203000203" pitchFamily="34" charset="0"/>
                <a:cs typeface="Franklin Gothic Medium"/>
              </a:rPr>
              <a:t> periodo</a:t>
            </a:r>
            <a:r>
              <a:rPr lang="es-ES" sz="1600" dirty="0"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spc="-5" dirty="0">
                <a:latin typeface="IBM Plex Sans" panose="020B0503050203000203" pitchFamily="34" charset="0"/>
                <a:cs typeface="Franklin Gothic Medium"/>
              </a:rPr>
              <a:t>de</a:t>
            </a:r>
            <a:r>
              <a:rPr lang="es-ES" sz="1600" spc="-10" dirty="0"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spc="-5" dirty="0">
                <a:latin typeface="IBM Plex Sans" panose="020B0503050203000203" pitchFamily="34" charset="0"/>
                <a:cs typeface="Franklin Gothic Medium"/>
              </a:rPr>
              <a:t>conservación,</a:t>
            </a:r>
            <a:r>
              <a:rPr lang="es-ES" sz="1600" dirty="0"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spc="-5" dirty="0">
                <a:latin typeface="IBM Plex Sans" panose="020B0503050203000203" pitchFamily="34" charset="0"/>
                <a:cs typeface="Franklin Gothic Medium"/>
              </a:rPr>
              <a:t>personas</a:t>
            </a:r>
            <a:r>
              <a:rPr lang="es-ES" sz="1600" spc="20" dirty="0"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spc="-10" dirty="0">
                <a:latin typeface="IBM Plex Sans" panose="020B0503050203000203" pitchFamily="34" charset="0"/>
                <a:cs typeface="Franklin Gothic Medium"/>
              </a:rPr>
              <a:t>con</a:t>
            </a:r>
            <a:r>
              <a:rPr lang="es-ES" sz="1600" spc="-15" dirty="0"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spc="-10" dirty="0">
                <a:latin typeface="IBM Plex Sans" panose="020B0503050203000203" pitchFamily="34" charset="0"/>
                <a:cs typeface="Franklin Gothic Medium"/>
              </a:rPr>
              <a:t>acceso, etc.</a:t>
            </a:r>
          </a:p>
          <a:p>
            <a:endParaRPr lang="es-ES" sz="1600" dirty="0">
              <a:latin typeface="IBM Plex Sans" panose="020B0503050203000203" pitchFamily="34" charset="0"/>
              <a:cs typeface="Franklin Gothic Medium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Font typeface="Wingdings" pitchFamily="2" charset="2"/>
              <a:buChar char="Ø"/>
            </a:pPr>
            <a:r>
              <a:rPr lang="es-ES" sz="1600" b="1" spc="-20" dirty="0">
                <a:latin typeface="IBM Plex Sans" panose="020B0503050203000203" pitchFamily="34" charset="0"/>
                <a:cs typeface="Franklin Gothic Medium"/>
              </a:rPr>
              <a:t>¿QUIÉN? </a:t>
            </a:r>
            <a:r>
              <a:rPr lang="es-ES" sz="1600" spc="-20" dirty="0">
                <a:latin typeface="IBM Plex Sans" panose="020B0503050203000203" pitchFamily="34" charset="0"/>
                <a:cs typeface="Franklin Gothic Medium"/>
              </a:rPr>
              <a:t>Responsable</a:t>
            </a:r>
            <a:r>
              <a:rPr lang="es-ES" sz="1600" dirty="0">
                <a:latin typeface="IBM Plex Sans" panose="020B0503050203000203" pitchFamily="34" charset="0"/>
                <a:cs typeface="Franklin Gothic Medium"/>
              </a:rPr>
              <a:t> (</a:t>
            </a:r>
            <a:r>
              <a:rPr lang="es-ES" sz="1600" spc="-30" dirty="0">
                <a:latin typeface="IBM Plex Sans" panose="020B0503050203000203" pitchFamily="34" charset="0"/>
                <a:cs typeface="Franklin Gothic Medium"/>
              </a:rPr>
              <a:t>trasladable</a:t>
            </a:r>
            <a:r>
              <a:rPr lang="es-ES" sz="1600" spc="-40" dirty="0"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spc="-35" dirty="0">
                <a:latin typeface="IBM Plex Sans" panose="020B0503050203000203" pitchFamily="34" charset="0"/>
                <a:cs typeface="Franklin Gothic Medium"/>
              </a:rPr>
              <a:t>al</a:t>
            </a:r>
            <a:r>
              <a:rPr lang="es-ES" sz="1600" spc="-20" dirty="0">
                <a:latin typeface="IBM Plex Sans" panose="020B0503050203000203" pitchFamily="34" charset="0"/>
                <a:cs typeface="Franklin Gothic Medium"/>
              </a:rPr>
              <a:t> </a:t>
            </a:r>
            <a:r>
              <a:rPr lang="es-ES" sz="1600" spc="-15" dirty="0">
                <a:latin typeface="IBM Plex Sans" panose="020B0503050203000203" pitchFamily="34" charset="0"/>
                <a:cs typeface="Franklin Gothic Medium"/>
              </a:rPr>
              <a:t>Encargado)</a:t>
            </a: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Font typeface="Wingdings" pitchFamily="2" charset="2"/>
              <a:buChar char="Ø"/>
            </a:pPr>
            <a:r>
              <a:rPr lang="es-ES" sz="1600" b="1" spc="-15" dirty="0">
                <a:latin typeface="IBM Plex Sans" panose="020B0503050203000203" pitchFamily="34" charset="0"/>
                <a:cs typeface="Franklin Gothic Medium"/>
              </a:rPr>
              <a:t>¿CUÁNDO? </a:t>
            </a:r>
            <a:r>
              <a:rPr lang="es-ES" sz="1600" spc="-15" dirty="0">
                <a:latin typeface="IBM Plex Sans" panose="020B0503050203000203" pitchFamily="34" charset="0"/>
                <a:cs typeface="Franklin Gothic Medium"/>
              </a:rPr>
              <a:t>Antes de iniciar el tratamiento (y durante el tratamiento)</a:t>
            </a:r>
            <a:endParaRPr lang="es-ES" sz="1600" dirty="0">
              <a:latin typeface="IBM Plex Sans" panose="020B0503050203000203" pitchFamily="34" charset="0"/>
              <a:cs typeface="Franklin Gothic Medium"/>
            </a:endParaRPr>
          </a:p>
          <a:p>
            <a:endParaRPr lang="es-ES" sz="1600" dirty="0"/>
          </a:p>
          <a:p>
            <a:pPr algn="l"/>
            <a:endParaRPr lang="es-ES" sz="15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3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9828" y="345935"/>
            <a:ext cx="5155939" cy="64978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4.1. La herramienta facilita RGPD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223537" y="475244"/>
            <a:ext cx="8378873" cy="4725018"/>
          </a:xfrm>
        </p:spPr>
        <p:txBody>
          <a:bodyPr>
            <a:noAutofit/>
          </a:bodyPr>
          <a:lstStyle/>
          <a:p>
            <a:pPr marL="12700" indent="0">
              <a:lnSpc>
                <a:spcPct val="100000"/>
              </a:lnSpc>
              <a:spcBef>
                <a:spcPts val="1685"/>
              </a:spcBef>
              <a:buNone/>
              <a:tabLst>
                <a:tab pos="469265" algn="l"/>
                <a:tab pos="469900" algn="l"/>
              </a:tabLst>
            </a:pPr>
            <a:endParaRPr lang="es-ES" sz="1800" dirty="0">
              <a:latin typeface="Franklin Gothic Medium"/>
              <a:cs typeface="Franklin Gothic Medium"/>
            </a:endParaRPr>
          </a:p>
          <a:p>
            <a:pPr marL="127000" indent="0">
              <a:lnSpc>
                <a:spcPct val="100000"/>
              </a:lnSpc>
              <a:spcBef>
                <a:spcPts val="3229"/>
              </a:spcBef>
              <a:buNone/>
              <a:tabLst>
                <a:tab pos="5142865" algn="l"/>
              </a:tabLst>
            </a:pPr>
            <a:endParaRPr lang="es-ES" b="1" i="0" dirty="0">
              <a:solidFill>
                <a:srgbClr val="180909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50AA35-C662-E0CD-3FF9-5BB2A29AC4C1}"/>
              </a:ext>
            </a:extLst>
          </p:cNvPr>
          <p:cNvSpPr txBox="1"/>
          <p:nvPr/>
        </p:nvSpPr>
        <p:spPr>
          <a:xfrm>
            <a:off x="441747" y="1208155"/>
            <a:ext cx="794245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dirty="0">
                <a:solidFill>
                  <a:srgbClr val="333333"/>
                </a:solidFill>
                <a:latin typeface="Source Sans Pro" panose="020B0503030403020204" pitchFamily="34" charset="0"/>
              </a:rPr>
              <a:t>Pautas comunes: </a:t>
            </a:r>
          </a:p>
          <a:p>
            <a:pPr algn="l"/>
            <a:endParaRPr lang="es-ES" sz="20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es-ES" sz="20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Analizar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ES" sz="20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los datos 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que se van a tratar y ver qué consideración tienen.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s-ES" sz="20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Establecer mecanismos predeterminados 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que velen por la máxima privacidad para el usuario.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Los </a:t>
            </a:r>
            <a:r>
              <a:rPr lang="es-ES" sz="20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ajustes de privacidad del usuario preconfigurados 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 la máxima privacidad. Deberá ser el usuario el que los modifique (cumpliendo, en todo caso, el mínimo exigido por la normativa).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Realizar antes del lanzamiento de la aplicación </a:t>
            </a:r>
            <a:r>
              <a:rPr lang="es-ES" sz="20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pruebas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con datos no reales.</a:t>
            </a:r>
          </a:p>
        </p:txBody>
      </p:sp>
    </p:spTree>
    <p:extLst>
      <p:ext uri="{BB962C8B-B14F-4D97-AF65-F5344CB8AC3E}">
        <p14:creationId xmlns:p14="http://schemas.microsoft.com/office/powerpoint/2010/main" val="211955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85" y="1283932"/>
            <a:ext cx="7178516" cy="3178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1624"/>
              </a:spcBef>
              <a:tabLst>
                <a:tab pos="1381125" algn="l"/>
              </a:tabLst>
            </a:pPr>
            <a:r>
              <a:rPr lang="es-E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¿CUÁNDO? </a:t>
            </a:r>
            <a:r>
              <a:rPr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s-ES" sz="2000" b="1" spc="-4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Antes </a:t>
            </a:r>
            <a:r>
              <a:rPr lang="es-ES" sz="2000" spc="-4" dirty="0"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sz="20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</a:t>
            </a:r>
            <a:r>
              <a:rPr sz="20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puesta</a:t>
            </a:r>
            <a:r>
              <a:rPr sz="20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</a:t>
            </a:r>
            <a:r>
              <a:rPr sz="20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n</a:t>
            </a:r>
            <a:r>
              <a:rPr sz="20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5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mar</a:t>
            </a:r>
            <a:r>
              <a:rPr sz="20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cha</a:t>
            </a:r>
            <a:r>
              <a:rPr sz="20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del</a:t>
            </a:r>
            <a:r>
              <a:rPr sz="20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20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tra</a:t>
            </a:r>
            <a:r>
              <a:rPr sz="20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</a:t>
            </a:r>
            <a:r>
              <a:rPr sz="2000" spc="-6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am</a:t>
            </a:r>
            <a:r>
              <a:rPr sz="20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i</a:t>
            </a:r>
            <a:r>
              <a:rPr sz="20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</a:t>
            </a:r>
            <a:r>
              <a:rPr sz="20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n</a:t>
            </a:r>
            <a:r>
              <a:rPr sz="2000" spc="-5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</a:t>
            </a:r>
            <a:r>
              <a:rPr sz="20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o</a:t>
            </a:r>
            <a:r>
              <a:rPr sz="20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.</a:t>
            </a:r>
            <a:endParaRPr sz="20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85" y="1906493"/>
            <a:ext cx="1095380" cy="66829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z="21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¿QUIÉN?</a:t>
            </a:r>
          </a:p>
          <a:p>
            <a:pPr marL="9525">
              <a:spcBef>
                <a:spcPts val="71"/>
              </a:spcBef>
            </a:pPr>
            <a:endParaRPr sz="2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0369" y="1957415"/>
            <a:ext cx="5521910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000" spc="-11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Responsables</a:t>
            </a:r>
            <a:r>
              <a:rPr lang="es-ES" sz="20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(y </a:t>
            </a:r>
            <a:r>
              <a:rPr lang="es-ES" sz="20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</a:t>
            </a:r>
            <a:r>
              <a:rPr sz="2000" spc="-8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ncargados</a:t>
            </a:r>
            <a:r>
              <a:rPr lang="es-ES" sz="20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del tratamiento)</a:t>
            </a:r>
            <a:r>
              <a:rPr sz="20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.</a:t>
            </a:r>
            <a:endParaRPr sz="20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685" y="2466906"/>
            <a:ext cx="7808595" cy="1347003"/>
          </a:xfrm>
          <a:prstGeom prst="rect">
            <a:avLst/>
          </a:prstGeom>
        </p:spPr>
        <p:txBody>
          <a:bodyPr vert="horz" wrap="square" lIns="0" tIns="8096" rIns="0" bIns="0" rtlCol="0">
            <a:spAutoFit/>
          </a:bodyPr>
          <a:lstStyle/>
          <a:p>
            <a:pPr marL="9525" marR="3810" algn="just">
              <a:lnSpc>
                <a:spcPct val="100299"/>
              </a:lnSpc>
              <a:spcBef>
                <a:spcPts val="64"/>
              </a:spcBef>
            </a:pPr>
            <a:r>
              <a:rPr lang="es-ES"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¿EN QUÉ CASOS? </a:t>
            </a:r>
            <a:r>
              <a:rPr sz="1800" spc="-11" dirty="0" err="1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Cuando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3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tratamiento</a:t>
            </a:r>
            <a:r>
              <a:rPr sz="1800" spc="-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entrañe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un</a:t>
            </a:r>
            <a:r>
              <a:rPr sz="18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6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“</a:t>
            </a:r>
            <a:r>
              <a:rPr sz="1800" b="1" spc="-68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alto</a:t>
            </a:r>
            <a:r>
              <a:rPr sz="1800" b="1" spc="-64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1800" b="1" spc="-135" dirty="0">
                <a:latin typeface="Source Sans Pro" panose="020B0503030403020204" pitchFamily="34" charset="0"/>
                <a:ea typeface="Source Sans Pro" panose="020B0503030403020204" pitchFamily="34" charset="0"/>
              </a:rPr>
              <a:t>riesgo</a:t>
            </a:r>
            <a:r>
              <a:rPr sz="1800" b="1" spc="-13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para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los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derechos </a:t>
            </a:r>
            <a:r>
              <a:rPr sz="1800" spc="-4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y</a:t>
            </a:r>
            <a:r>
              <a:rPr sz="1800" spc="-4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libertades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las 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personas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físicas, en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particular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si 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utiliza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nuevas </a:t>
            </a:r>
            <a:r>
              <a:rPr sz="18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tecnologías,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por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su</a:t>
            </a:r>
            <a:r>
              <a:rPr sz="18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naturaleza,</a:t>
            </a:r>
            <a:r>
              <a:rPr sz="18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alcance,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spc="-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contexto</a:t>
            </a:r>
            <a:r>
              <a:rPr sz="18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o</a:t>
            </a:r>
            <a:r>
              <a:rPr sz="1800" spc="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8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fines.”</a:t>
            </a:r>
          </a:p>
          <a:p>
            <a:pPr marL="9525" algn="just">
              <a:spcBef>
                <a:spcPts val="1815"/>
              </a:spcBef>
            </a:pPr>
            <a:r>
              <a:rPr sz="1800" b="1" spc="-143" dirty="0">
                <a:latin typeface="Source Sans Pro" panose="020B0503030403020204" pitchFamily="34" charset="0"/>
                <a:ea typeface="Source Sans Pro" panose="020B0503030403020204" pitchFamily="34" charset="0"/>
              </a:rPr>
              <a:t>S</a:t>
            </a:r>
            <a:r>
              <a:rPr sz="1800" b="1" spc="-109" dirty="0">
                <a:latin typeface="Source Sans Pro" panose="020B0503030403020204" pitchFamily="34" charset="0"/>
                <a:ea typeface="Source Sans Pro" panose="020B0503030403020204" pitchFamily="34" charset="0"/>
              </a:rPr>
              <a:t>u</a:t>
            </a:r>
            <a:r>
              <a:rPr sz="1800" b="1" spc="-10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sz="1800" b="1" spc="-94" dirty="0">
                <a:latin typeface="Source Sans Pro" panose="020B0503030403020204" pitchFamily="34" charset="0"/>
                <a:ea typeface="Source Sans Pro" panose="020B0503030403020204" pitchFamily="34" charset="0"/>
              </a:rPr>
              <a:t>uest</a:t>
            </a:r>
            <a:r>
              <a:rPr sz="1800" b="1" spc="-139" dirty="0">
                <a:latin typeface="Source Sans Pro" panose="020B0503030403020204" pitchFamily="34" charset="0"/>
                <a:ea typeface="Source Sans Pro" panose="020B0503030403020204" pitchFamily="34" charset="0"/>
              </a:rPr>
              <a:t>os</a:t>
            </a:r>
            <a:r>
              <a:rPr sz="1800" b="1" spc="-68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1800" b="1" spc="-127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</a:t>
            </a:r>
            <a:r>
              <a:rPr sz="1800" b="1" spc="-94" dirty="0">
                <a:latin typeface="Source Sans Pro" panose="020B0503030403020204" pitchFamily="34" charset="0"/>
                <a:ea typeface="Source Sans Pro" panose="020B0503030403020204" pitchFamily="34" charset="0"/>
              </a:rPr>
              <a:t>ncr</a:t>
            </a:r>
            <a:r>
              <a:rPr sz="1800" b="1" spc="-109" dirty="0"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sz="1800" b="1" spc="-7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sz="1800" b="1" spc="-139" dirty="0">
                <a:latin typeface="Source Sans Pro" panose="020B0503030403020204" pitchFamily="34" charset="0"/>
                <a:ea typeface="Source Sans Pro" panose="020B0503030403020204" pitchFamily="34" charset="0"/>
              </a:rPr>
              <a:t>os</a:t>
            </a:r>
            <a:r>
              <a:rPr sz="1800" b="1" spc="-124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685" y="3964875"/>
            <a:ext cx="5804535" cy="9329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4799" indent="-285750">
              <a:spcBef>
                <a:spcPts val="75"/>
              </a:spcBef>
              <a:buFont typeface="Wingdings" pitchFamily="2" charset="2"/>
              <a:buChar char="Ø"/>
              <a:tabLst>
                <a:tab pos="266700" algn="l"/>
                <a:tab pos="267176" algn="l"/>
              </a:tabLst>
            </a:pPr>
            <a:r>
              <a:rPr sz="15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Perfiles</a:t>
            </a:r>
            <a:r>
              <a:rPr sz="15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26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como</a:t>
            </a:r>
            <a:r>
              <a:rPr sz="15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base</a:t>
            </a:r>
            <a:r>
              <a:rPr sz="15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para</a:t>
            </a:r>
            <a:r>
              <a:rPr sz="15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3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tomar</a:t>
            </a:r>
            <a:r>
              <a:rPr sz="1500" spc="-23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decisiones.</a:t>
            </a:r>
            <a:endParaRPr sz="15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294799" indent="-285750">
              <a:buFont typeface="Wingdings" pitchFamily="2" charset="2"/>
              <a:buChar char="Ø"/>
              <a:tabLst>
                <a:tab pos="266700" algn="l"/>
                <a:tab pos="267176" algn="l"/>
              </a:tabLst>
            </a:pPr>
            <a:r>
              <a:rPr sz="1500" spc="-15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Datos</a:t>
            </a:r>
            <a:r>
              <a:rPr sz="1500" spc="-4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19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especialmente</a:t>
            </a:r>
            <a:r>
              <a:rPr sz="1500" spc="8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19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protegidos</a:t>
            </a:r>
            <a:r>
              <a:rPr sz="1500" spc="19" dirty="0">
                <a:solidFill>
                  <a:srgbClr val="006F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o</a:t>
            </a:r>
            <a:r>
              <a:rPr sz="15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de condenas</a:t>
            </a:r>
            <a:r>
              <a:rPr sz="1500" spc="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/infracciones,</a:t>
            </a:r>
            <a:r>
              <a:rPr sz="15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</a:t>
            </a:r>
            <a:r>
              <a:rPr sz="15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gran</a:t>
            </a:r>
            <a:r>
              <a:rPr sz="15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escala.</a:t>
            </a:r>
            <a:endParaRPr sz="15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  <a:p>
            <a:pPr marL="294799" indent="-285750">
              <a:buFont typeface="Wingdings" pitchFamily="2" charset="2"/>
              <a:buChar char="Ø"/>
              <a:tabLst>
                <a:tab pos="266700" algn="l"/>
                <a:tab pos="267176" algn="l"/>
              </a:tabLst>
            </a:pPr>
            <a:r>
              <a:rPr sz="15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Otros</a:t>
            </a:r>
            <a:r>
              <a:rPr sz="15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que</a:t>
            </a:r>
            <a:r>
              <a:rPr sz="1500" spc="-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puedan</a:t>
            </a:r>
            <a:r>
              <a:rPr sz="1500" spc="4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8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establecer</a:t>
            </a:r>
            <a:r>
              <a:rPr sz="1500" spc="-15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11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las</a:t>
            </a:r>
            <a:r>
              <a:rPr sz="1500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 </a:t>
            </a:r>
            <a:r>
              <a:rPr sz="1500" spc="-19" dirty="0">
                <a:latin typeface="Source Sans Pro" panose="020B0503030403020204" pitchFamily="34" charset="0"/>
                <a:ea typeface="Source Sans Pro" panose="020B0503030403020204" pitchFamily="34" charset="0"/>
                <a:cs typeface="Franklin Gothic Medium"/>
              </a:rPr>
              <a:t>Agencias.</a:t>
            </a:r>
            <a:endParaRPr sz="1500" dirty="0">
              <a:latin typeface="Source Sans Pro" panose="020B0503030403020204" pitchFamily="34" charset="0"/>
              <a:ea typeface="Source Sans Pro" panose="020B0503030403020204" pitchFamily="34" charset="0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2371" y="4823765"/>
            <a:ext cx="15430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dirty="0">
                <a:solidFill>
                  <a:srgbClr val="888888"/>
                </a:solidFill>
                <a:latin typeface="Franklin Gothic Medium"/>
                <a:cs typeface="Franklin Gothic Medium"/>
              </a:rPr>
              <a:t>6</a:t>
            </a:r>
            <a:endParaRPr sz="900" dirty="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7705" y="577500"/>
            <a:ext cx="7245496" cy="760625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pc="-150" dirty="0">
                <a:solidFill>
                  <a:srgbClr val="1F5F9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4.2. Evaluaciones de Impacto de Protección de Datos</a:t>
            </a:r>
            <a:br>
              <a:rPr lang="es-ES" spc="-150" dirty="0">
                <a:solidFill>
                  <a:srgbClr val="1F5F9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s-E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Digit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22015</TotalTime>
  <Words>1086</Words>
  <Application>Microsoft Macintosh PowerPoint</Application>
  <PresentationFormat>Presentación en pantalla (16:9)</PresentationFormat>
  <Paragraphs>138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IBM Plex Sans Light</vt:lpstr>
      <vt:lpstr>Arial MT</vt:lpstr>
      <vt:lpstr>Wingdings</vt:lpstr>
      <vt:lpstr>Franklin Gothic Medium</vt:lpstr>
      <vt:lpstr>IBM Plex Sans SemiBold</vt:lpstr>
      <vt:lpstr>IBM Plex Sans</vt:lpstr>
      <vt:lpstr>Source Sans Pro</vt:lpstr>
      <vt:lpstr>Arial</vt:lpstr>
      <vt:lpstr>Times New Roman</vt:lpstr>
      <vt:lpstr>ProDigital</vt:lpstr>
      <vt:lpstr>Presentación de PowerPoint</vt:lpstr>
      <vt:lpstr>Presentación de PowerPoint</vt:lpstr>
      <vt:lpstr>1. Aplicación de los principios de protección de datos</vt:lpstr>
      <vt:lpstr>3. Registro de las actividades de tratamiento</vt:lpstr>
      <vt:lpstr>4. Medidas de seguridad activa</vt:lpstr>
      <vt:lpstr>4.1. La herramienta facilita RGPD</vt:lpstr>
      <vt:lpstr>4.1. La herramienta facilita RGPD</vt:lpstr>
      <vt:lpstr>4.1. La herramienta facilita RGPD</vt:lpstr>
      <vt:lpstr>4.2. Evaluaciones de Impacto de Protección de Datos </vt:lpstr>
      <vt:lpstr>4.2. Evaluaciones de Impacto de Protección de Datos </vt:lpstr>
      <vt:lpstr>4.2. Evaluaciones de Impacto de Protección de Datos (EIPD) </vt:lpstr>
      <vt:lpstr>Presentación de PowerPoint</vt:lpstr>
      <vt:lpstr>4.3. Notificación de violaciones de seguridad</vt:lpstr>
      <vt:lpstr>4.3. Notificación de violaciones de seguridad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Jorge Agustín Viguri Cordero</cp:lastModifiedBy>
  <cp:revision>30</cp:revision>
  <dcterms:modified xsi:type="dcterms:W3CDTF">2023-10-30T11:40:11Z</dcterms:modified>
</cp:coreProperties>
</file>