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9" r:id="rId4"/>
    <p:sldId id="270" r:id="rId5"/>
    <p:sldId id="271" r:id="rId6"/>
    <p:sldId id="272" r:id="rId7"/>
    <p:sldId id="275" r:id="rId8"/>
    <p:sldId id="261" r:id="rId9"/>
  </p:sldIdLst>
  <p:sldSz cx="9144000" cy="5143500" type="screen16x9"/>
  <p:notesSz cx="6858000" cy="9144000"/>
  <p:embeddedFontLst>
    <p:embeddedFont>
      <p:font typeface="IBM Plex Sans" panose="020B0503050203000203" pitchFamily="34" charset="0"/>
      <p:regular r:id="rId11"/>
      <p:bold r:id="rId12"/>
      <p:italic r:id="rId13"/>
      <p:boldItalic r:id="rId14"/>
    </p:embeddedFont>
    <p:embeddedFont>
      <p:font typeface="IBM Plex Sans Light" panose="020F0302020204030204" pitchFamily="34" charset="0"/>
      <p:regular r:id="rId15"/>
      <p:bold r:id="rId16"/>
      <p:italic r:id="rId17"/>
      <p:boldItalic r:id="rId18"/>
    </p:embeddedFont>
    <p:embeddedFont>
      <p:font typeface="IBM Plex Sans SemiBold" panose="020F050202020403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j+hTx+w6gIkxA7c6OLUYiuGMcu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2"/>
  </p:normalViewPr>
  <p:slideViewPr>
    <p:cSldViewPr snapToGrid="0">
      <p:cViewPr varScale="1">
        <p:scale>
          <a:sx n="120" d="100"/>
          <a:sy n="120" d="100"/>
        </p:scale>
        <p:origin x="200" y="4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629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806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deed.c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ortada">
  <p:cSld name="1_Portada">
    <p:bg>
      <p:bgPr>
        <a:solidFill>
          <a:srgbClr val="00386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body" idx="1"/>
          </p:nvPr>
        </p:nvSpPr>
        <p:spPr>
          <a:xfrm>
            <a:off x="793031" y="646453"/>
            <a:ext cx="7559100" cy="1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5400" b="1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2"/>
          </p:nvPr>
        </p:nvSpPr>
        <p:spPr>
          <a:xfrm>
            <a:off x="793030" y="2250559"/>
            <a:ext cx="7559100" cy="7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lt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12" name="Google Shape;1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729" y="4497047"/>
            <a:ext cx="1140030" cy="238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9"/>
          <p:cNvSpPr txBox="1"/>
          <p:nvPr/>
        </p:nvSpPr>
        <p:spPr>
          <a:xfrm>
            <a:off x="5586646" y="4481767"/>
            <a:ext cx="2765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ca" sz="1200" b="0" i="0" u="none" strike="noStrike" cap="none">
                <a:solidFill>
                  <a:schemeClr val="lt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rPr>
              <a:t>#ProDigital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9"/>
          <p:cNvSpPr txBox="1"/>
          <p:nvPr/>
        </p:nvSpPr>
        <p:spPr>
          <a:xfrm>
            <a:off x="3489291" y="2471894"/>
            <a:ext cx="1848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07363-A017-4123-BC0A-5C388FEA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E3F70E-0E87-43E4-B6DC-676D0A983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3BA973-0770-4F74-91BE-7B9F4E2AC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0FC1AC-D7DD-40B4-AEF6-F24D315C7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3CA907-5CBE-49BB-B443-71D4BB0EC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8E59CF-D1B8-4EB3-BCEC-AB4469852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5861-BB5A-48A4-AEFF-B72D734044CE}" type="datetimeFigureOut">
              <a:rPr lang="es-ES" smtClean="0"/>
              <a:t>2/11/23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0C9937-5B56-4CC1-9566-695C0D99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8C15DD-480B-4B0A-9D00-BB52E492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2B5A-13EE-48EA-ACF8-0A4D7D81A3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39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A1B1EF-580D-4AF2-B0BA-699DD488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5861-BB5A-48A4-AEFF-B72D734044CE}" type="datetimeFigureOut">
              <a:rPr lang="es-ES" smtClean="0"/>
              <a:t>2/11/23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7704CB-E7E7-45C3-9766-78DC4829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7C9D30-1390-4445-83E3-179975F1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2B5A-13EE-48EA-ACF8-0A4D7D81A3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23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raportada 1">
  <p:cSld name="Contraportada">
    <p:bg>
      <p:bgPr>
        <a:solidFill>
          <a:srgbClr val="003864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body" idx="1"/>
          </p:nvPr>
        </p:nvSpPr>
        <p:spPr>
          <a:xfrm>
            <a:off x="872729" y="2090088"/>
            <a:ext cx="7479600" cy="9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lt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21" name="Google Shape;2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729" y="4497047"/>
            <a:ext cx="1140030" cy="23863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1"/>
          <p:cNvSpPr txBox="1"/>
          <p:nvPr/>
        </p:nvSpPr>
        <p:spPr>
          <a:xfrm>
            <a:off x="7212205" y="4481767"/>
            <a:ext cx="1140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ca" sz="1200" b="0" i="0" u="none" strike="noStrike" cap="none">
                <a:solidFill>
                  <a:schemeClr val="lt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rPr>
              <a:t>#ProDigital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01985" y="4421844"/>
            <a:ext cx="1136614" cy="39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01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tada" type="title">
  <p:cSld name="TITLE">
    <p:bg>
      <p:bgPr>
        <a:solidFill>
          <a:srgbClr val="003864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>
            <a:spLocks noGrp="1"/>
          </p:cNvSpPr>
          <p:nvPr>
            <p:ph type="ctrTitle"/>
          </p:nvPr>
        </p:nvSpPr>
        <p:spPr>
          <a:xfrm>
            <a:off x="311708" y="110162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  <p:pic>
        <p:nvPicPr>
          <p:cNvPr id="27" name="Google Shape;2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1700" y="4604400"/>
            <a:ext cx="1879199" cy="3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2"/>
          <p:cNvSpPr txBox="1"/>
          <p:nvPr/>
        </p:nvSpPr>
        <p:spPr>
          <a:xfrm>
            <a:off x="7440225" y="4605738"/>
            <a:ext cx="15054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a" sz="1400" b="1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#ProDigital</a:t>
            </a:r>
            <a:endParaRPr sz="1400" b="1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9" name="Google Shape;29;p12"/>
          <p:cNvSpPr txBox="1"/>
          <p:nvPr/>
        </p:nvSpPr>
        <p:spPr>
          <a:xfrm>
            <a:off x="311700" y="3154224"/>
            <a:ext cx="8634000" cy="10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a" sz="24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Nom de l’autor/a</a:t>
            </a:r>
            <a:endParaRPr sz="2400" b="0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a" sz="24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Data</a:t>
            </a:r>
            <a:endParaRPr sz="2400" b="0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ció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més títol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ea destacada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7982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IBM Plex Sans"/>
              <a:buChar char="●"/>
              <a:defRPr sz="18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○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■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●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○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■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●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○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■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2" r:id="rId11"/>
    <p:sldLayoutId id="214748366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body" idx="1"/>
          </p:nvPr>
        </p:nvSpPr>
        <p:spPr>
          <a:xfrm>
            <a:off x="810442" y="515822"/>
            <a:ext cx="7664700" cy="395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indent="0">
              <a:buClr>
                <a:srgbClr val="000000"/>
              </a:buClr>
              <a:buSzPts val="1520"/>
            </a:pPr>
            <a:r>
              <a:rPr lang="es-ES" sz="3600" dirty="0"/>
              <a:t>Protección de datos desde la óptica de las personas responsables y encargadas de tratamiento. Curso avanzado. </a:t>
            </a:r>
            <a:r>
              <a:rPr lang="ca" sz="3600" dirty="0"/>
              <a:t>Bloque II: </a:t>
            </a:r>
            <a:r>
              <a:rPr lang="es-ES" sz="3600" dirty="0"/>
              <a:t>Principios y legitimación del RGPD y LOPDDGDD</a:t>
            </a:r>
            <a:endParaRPr lang="es-ES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82"/>
              <a:buNone/>
            </a:pPr>
            <a:endParaRPr sz="2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39"/>
              <a:buNone/>
            </a:pPr>
            <a:endParaRPr sz="246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2"/>
              <a:buNone/>
            </a:pPr>
            <a:endParaRPr sz="1900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23"/>
              <a:buNone/>
            </a:pPr>
            <a:endParaRPr sz="5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09990" y="501253"/>
            <a:ext cx="2576384" cy="649784"/>
          </a:xfrm>
        </p:spPr>
        <p:txBody>
          <a:bodyPr>
            <a:normAutofit/>
          </a:bodyPr>
          <a:lstStyle/>
          <a:p>
            <a:pPr algn="ctr"/>
            <a:r>
              <a:rPr lang="es-ES" sz="135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TRATAMIENTO DE DATOS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315805" y="1011991"/>
            <a:ext cx="3868340" cy="6179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CUMPLIMIENTO DE LAS OBLIGACIONES PARA RESPONSABLES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315805" y="1661775"/>
            <a:ext cx="3868340" cy="2763441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" sz="1500" dirty="0"/>
              <a:t>Registro de actividades de tratamiento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1500" dirty="0"/>
              <a:t>Análisis de riesgos y adopción de medidas de seguridad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1500" dirty="0"/>
              <a:t>Notificación de brechas de seguridad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1500" dirty="0"/>
              <a:t>Evaluación de impacto sobre la protección de datos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1500" dirty="0"/>
              <a:t>Delegado de Protección de Datos (DPD)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1500" dirty="0"/>
              <a:t>Códigos de conducta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1500" dirty="0"/>
              <a:t>Transferencias internacionales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xfrm>
            <a:off x="4940804" y="1003387"/>
            <a:ext cx="3887391" cy="6179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EJERCICIO DE LOS DERECHOS DE LOS INTERESADOS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>
          <a:xfrm>
            <a:off x="4959857" y="1653171"/>
            <a:ext cx="3887391" cy="276344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Acceso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Rectificación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Oposición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Supresión (Derecho al olvido)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Limitación del tratamiento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Portabilidad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No ser objeto de decisiones individualizadas</a:t>
            </a:r>
          </a:p>
        </p:txBody>
      </p:sp>
    </p:spTree>
    <p:extLst>
      <p:ext uri="{BB962C8B-B14F-4D97-AF65-F5344CB8AC3E}">
        <p14:creationId xmlns:p14="http://schemas.microsoft.com/office/powerpoint/2010/main" val="107573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315804" y="501253"/>
            <a:ext cx="8615758" cy="61793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s-ES" sz="6000" dirty="0"/>
              <a:t>A modo de recordatorio: derechos en materia de protección de datos </a:t>
            </a:r>
          </a:p>
          <a:p>
            <a:pPr algn="just"/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315805" y="1088409"/>
            <a:ext cx="3868340" cy="276344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s-ES" sz="1600" b="1" u="sng" dirty="0">
                <a:solidFill>
                  <a:schemeClr val="tx1"/>
                </a:solidFill>
              </a:rPr>
              <a:t>DERECHOS: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</a:rPr>
              <a:t>ACCESO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</a:rPr>
              <a:t>RECTIFICACIÓN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</a:rPr>
              <a:t>OPOSICIÓN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</a:rPr>
              <a:t>SUPRESIÓN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</a:rPr>
              <a:t>LIMITACIÓN AL TRATAMIENTO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</a:rPr>
              <a:t>PORTABILIDAD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15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15DB871-5C6A-553F-ADB0-F925F3B912C2}"/>
              </a:ext>
            </a:extLst>
          </p:cNvPr>
          <p:cNvSpPr txBox="1"/>
          <p:nvPr/>
        </p:nvSpPr>
        <p:spPr>
          <a:xfrm>
            <a:off x="4675365" y="1088409"/>
            <a:ext cx="425619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500" b="1" dirty="0">
                <a:latin typeface="IBM Plex Sans" panose="020B0503050203000203" pitchFamily="34" charset="0"/>
              </a:rPr>
              <a:t>¿Quiénes pueden ejercitarlos?</a:t>
            </a:r>
          </a:p>
          <a:p>
            <a:r>
              <a:rPr lang="es-ES" sz="1500" dirty="0">
                <a:latin typeface="IBM Plex Sans" panose="020B0503050203000203" pitchFamily="34" charset="0"/>
              </a:rPr>
              <a:t>Únicamente sus titulares o representantes legales</a:t>
            </a:r>
          </a:p>
          <a:p>
            <a:endParaRPr lang="es-ES" sz="1500" dirty="0">
              <a:latin typeface="IBM Plex Sans" panose="020B0503050203000203" pitchFamily="34" charset="0"/>
            </a:endParaRPr>
          </a:p>
          <a:p>
            <a:pPr algn="ctr"/>
            <a:r>
              <a:rPr lang="es-ES" sz="1500" b="1" dirty="0">
                <a:latin typeface="IBM Plex Sans" panose="020B0503050203000203" pitchFamily="34" charset="0"/>
              </a:rPr>
              <a:t>¿Ante quién?</a:t>
            </a:r>
          </a:p>
          <a:p>
            <a:pPr algn="ctr"/>
            <a:r>
              <a:rPr lang="es-ES" sz="1500" dirty="0">
                <a:latin typeface="IBM Plex Sans" panose="020B0503050203000203" pitchFamily="34" charset="0"/>
              </a:rPr>
              <a:t>Ante los responsables del tratamiento</a:t>
            </a:r>
          </a:p>
          <a:p>
            <a:pPr algn="ctr"/>
            <a:endParaRPr lang="es-ES" sz="1500" dirty="0">
              <a:latin typeface="IBM Plex Sans" panose="020B0503050203000203" pitchFamily="34" charset="0"/>
            </a:endParaRPr>
          </a:p>
          <a:p>
            <a:pPr algn="ctr"/>
            <a:r>
              <a:rPr lang="es-ES" sz="1500" b="1" dirty="0">
                <a:latin typeface="IBM Plex Sans" panose="020B0503050203000203" pitchFamily="34" charset="0"/>
              </a:rPr>
              <a:t>¿Hay obligación de contestar a los interesados? </a:t>
            </a:r>
          </a:p>
          <a:p>
            <a:pPr algn="ctr"/>
            <a:r>
              <a:rPr lang="es-ES" sz="1500" dirty="0">
                <a:latin typeface="IBM Plex Sans" panose="020B0503050203000203" pitchFamily="34" charset="0"/>
              </a:rPr>
              <a:t>Si, siempre</a:t>
            </a:r>
          </a:p>
          <a:p>
            <a:pPr algn="ctr"/>
            <a:endParaRPr lang="es-ES" dirty="0">
              <a:highlight>
                <a:srgbClr val="FFFF00"/>
              </a:highlight>
            </a:endParaRPr>
          </a:p>
          <a:p>
            <a:pPr algn="ctr"/>
            <a:endParaRPr lang="es-ES" dirty="0">
              <a:highlight>
                <a:srgbClr val="FFFF00"/>
              </a:highlight>
            </a:endParaRPr>
          </a:p>
          <a:p>
            <a:pPr algn="ctr"/>
            <a:endParaRPr lang="es-ES" dirty="0">
              <a:highlight>
                <a:srgbClr val="FFFF00"/>
              </a:highligh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C71F195-86B9-499A-F620-0E2E98B02D45}"/>
              </a:ext>
            </a:extLst>
          </p:cNvPr>
          <p:cNvSpPr txBox="1"/>
          <p:nvPr/>
        </p:nvSpPr>
        <p:spPr>
          <a:xfrm>
            <a:off x="315804" y="3531789"/>
            <a:ext cx="77492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600" b="1" dirty="0"/>
              <a:t>¿Cómo recabamos el consentimiento?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1600" dirty="0"/>
              <a:t>NO se permite tácito, ni casillas </a:t>
            </a:r>
            <a:r>
              <a:rPr lang="es-ES" sz="1600" dirty="0" err="1"/>
              <a:t>premarcadas</a:t>
            </a:r>
            <a:endParaRPr lang="es-ES" sz="16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1600" dirty="0"/>
              <a:t>Una declaración o una clara acción afirmativa = inequívoco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1600" dirty="0"/>
              <a:t>Tratamiento de datos sensibles o decisiones automatizadas = explícito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1600" dirty="0"/>
              <a:t>Para finalidades diferentes, consentimientos diferentes</a:t>
            </a:r>
            <a:endParaRPr lang="es-E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938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315805" y="501253"/>
            <a:ext cx="7341140" cy="61793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rgbClr val="0070C0"/>
                </a:solidFill>
              </a:rPr>
              <a:t>Legitimación del tratamiento </a:t>
            </a:r>
          </a:p>
          <a:p>
            <a:pPr algn="just"/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315805" y="810220"/>
            <a:ext cx="8652704" cy="4020398"/>
          </a:xfrm>
        </p:spPr>
        <p:txBody>
          <a:bodyPr>
            <a:noAutofit/>
          </a:bodyPr>
          <a:lstStyle/>
          <a:p>
            <a:pPr algn="just"/>
            <a:r>
              <a:rPr lang="es-ES" sz="1600" b="1" u="sng" dirty="0"/>
              <a:t>¿De quién son los datos de carácter personal?</a:t>
            </a:r>
            <a:r>
              <a:rPr lang="es-ES" sz="1600" dirty="0"/>
              <a:t> </a:t>
            </a:r>
          </a:p>
          <a:p>
            <a:pPr marL="114300" indent="0" algn="just">
              <a:buNone/>
            </a:pPr>
            <a:r>
              <a:rPr lang="es-ES" sz="1600" dirty="0"/>
              <a:t>Cada persona es titular de sus respectivos datos de carácter personal</a:t>
            </a:r>
          </a:p>
          <a:p>
            <a:pPr algn="just"/>
            <a:endParaRPr lang="es-ES" sz="1600" b="1" dirty="0"/>
          </a:p>
          <a:p>
            <a:r>
              <a:rPr lang="es-ES" sz="1600" b="1" u="sng" dirty="0"/>
              <a:t>¿Cuál es la edad para que los menores puedan prestar consentimiento para tratar sus datos personales?</a:t>
            </a:r>
            <a:endParaRPr lang="es-ES" sz="1600" u="sng" dirty="0"/>
          </a:p>
          <a:p>
            <a:pPr marL="114300" indent="0">
              <a:buNone/>
            </a:pPr>
            <a:r>
              <a:rPr lang="es-ES" sz="1600" dirty="0"/>
              <a:t>Art 7 LOPDGDD </a:t>
            </a:r>
            <a:r>
              <a:rPr lang="es-ES" sz="1600" b="1" dirty="0">
                <a:solidFill>
                  <a:srgbClr val="0070C0"/>
                </a:solidFill>
              </a:rPr>
              <a:t>14 años</a:t>
            </a:r>
            <a:r>
              <a:rPr lang="es-ES" sz="1600" dirty="0"/>
              <a:t>, para menores de esa edad el otorgamiento lo deberán dar sus </a:t>
            </a:r>
            <a:r>
              <a:rPr lang="es-ES" sz="1600" u="sng" dirty="0"/>
              <a:t>padres o tutores.</a:t>
            </a:r>
            <a:endParaRPr lang="es-ES" sz="1600" dirty="0"/>
          </a:p>
          <a:p>
            <a:pPr marL="114300" indent="0" algn="just">
              <a:buNone/>
            </a:pPr>
            <a:r>
              <a:rPr lang="es-ES" sz="1600" dirty="0"/>
              <a:t>Otras bases sin necesidad de contar con la autorización de su titular en supuestos en que una </a:t>
            </a:r>
            <a:r>
              <a:rPr lang="es-ES" sz="1600" b="1" u="sng" dirty="0"/>
              <a:t>norma con rango de Ley</a:t>
            </a:r>
            <a:r>
              <a:rPr lang="es-ES" sz="1600" dirty="0"/>
              <a:t> autorice el tratamiento o incluso obligue al responsable a llevarlo a cabo. </a:t>
            </a:r>
          </a:p>
          <a:p>
            <a:pPr algn="ctr"/>
            <a:r>
              <a:rPr lang="es-ES" sz="1600" b="1" dirty="0">
                <a:solidFill>
                  <a:srgbClr val="0070C0"/>
                </a:solidFill>
              </a:rPr>
              <a:t>¿Puede un menor de 14 años ejercitar los derechos contemplados en el RGPD?</a:t>
            </a:r>
            <a:endParaRPr lang="es-ES" sz="1600" dirty="0">
              <a:solidFill>
                <a:srgbClr val="0070C0"/>
              </a:solidFill>
            </a:endParaRPr>
          </a:p>
          <a:p>
            <a:endParaRPr lang="es-ES" sz="1600" dirty="0"/>
          </a:p>
          <a:p>
            <a:pPr marL="114300" indent="0">
              <a:buNone/>
            </a:pPr>
            <a:r>
              <a:rPr lang="es-ES" sz="1600" dirty="0"/>
              <a:t>No, quien ostente la </a:t>
            </a:r>
            <a:r>
              <a:rPr lang="es-ES" sz="1600" u="sng" dirty="0"/>
              <a:t>patria potestad o sus tutores</a:t>
            </a:r>
            <a:r>
              <a:rPr lang="es-ES" sz="1600" dirty="0"/>
              <a:t>.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53897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315805" y="501253"/>
            <a:ext cx="7341140" cy="617934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¿CÓMO DEBEN TRATARSE LOS DATOS?</a:t>
            </a:r>
            <a:endParaRPr lang="es-ES" dirty="0">
              <a:solidFill>
                <a:srgbClr val="0070C0"/>
              </a:solidFill>
            </a:endParaRPr>
          </a:p>
          <a:p>
            <a:pPr algn="just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F1015F-10D7-54C8-DC35-D7BFE2767479}"/>
              </a:ext>
            </a:extLst>
          </p:cNvPr>
          <p:cNvSpPr txBox="1"/>
          <p:nvPr/>
        </p:nvSpPr>
        <p:spPr>
          <a:xfrm>
            <a:off x="731441" y="919248"/>
            <a:ext cx="7813963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500" b="1" dirty="0">
                <a:latin typeface="IBM Plex Sans" panose="020B0503050203000203" pitchFamily="34" charset="0"/>
              </a:rPr>
              <a:t>LÍCITA 	-	LEAL 	- 	TRANSPARENTE </a:t>
            </a:r>
          </a:p>
          <a:p>
            <a:pPr algn="ctr"/>
            <a:endParaRPr lang="es-ES" sz="1500" dirty="0">
              <a:latin typeface="IBM Plex Sans" panose="020B0503050203000203" pitchFamily="34" charset="0"/>
            </a:endParaRPr>
          </a:p>
          <a:p>
            <a:pPr algn="ctr"/>
            <a:r>
              <a:rPr lang="es-ES" sz="1500" dirty="0">
                <a:latin typeface="IBM Plex Sans" panose="020B0503050203000203" pitchFamily="34" charset="0"/>
              </a:rPr>
              <a:t>Minimización de los datos</a:t>
            </a:r>
          </a:p>
          <a:p>
            <a:pPr algn="ctr"/>
            <a:endParaRPr lang="es-ES" sz="1500" dirty="0">
              <a:latin typeface="IBM Plex Sans" panose="020B0503050203000203" pitchFamily="34" charset="0"/>
            </a:endParaRPr>
          </a:p>
          <a:p>
            <a:pPr algn="ctr"/>
            <a:r>
              <a:rPr lang="es-ES" sz="1500" dirty="0">
                <a:latin typeface="IBM Plex Sans" panose="020B0503050203000203" pitchFamily="34" charset="0"/>
              </a:rPr>
              <a:t>Finalidad legítima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08C0516-FF3F-1C44-27D1-86617AB97933}"/>
              </a:ext>
            </a:extLst>
          </p:cNvPr>
          <p:cNvSpPr txBox="1"/>
          <p:nvPr/>
        </p:nvSpPr>
        <p:spPr>
          <a:xfrm>
            <a:off x="249381" y="2165743"/>
            <a:ext cx="840509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sz="1500" b="1" dirty="0">
              <a:latin typeface="IBM Plex Sans" panose="020B0503050203000203" pitchFamily="34" charset="0"/>
            </a:endParaRPr>
          </a:p>
          <a:p>
            <a:r>
              <a:rPr lang="es-ES" sz="1500" b="1" dirty="0">
                <a:latin typeface="IBM Plex Sans" panose="020B0503050203000203" pitchFamily="34" charset="0"/>
              </a:rPr>
              <a:t>Determinados - </a:t>
            </a:r>
            <a:r>
              <a:rPr lang="es-ES" sz="1500" dirty="0">
                <a:latin typeface="IBM Plex Sans" panose="020B0503050203000203" pitchFamily="34" charset="0"/>
              </a:rPr>
              <a:t>solo recabar los datos que necesitemos.</a:t>
            </a:r>
          </a:p>
          <a:p>
            <a:endParaRPr lang="es-ES" sz="1500" dirty="0">
              <a:latin typeface="IBM Plex Sans" panose="020B0503050203000203" pitchFamily="34" charset="0"/>
            </a:endParaRPr>
          </a:p>
          <a:p>
            <a:r>
              <a:rPr lang="es-ES" sz="1500" b="1" dirty="0">
                <a:latin typeface="IBM Plex Sans" panose="020B0503050203000203" pitchFamily="34" charset="0"/>
              </a:rPr>
              <a:t>Explícitos </a:t>
            </a:r>
            <a:r>
              <a:rPr lang="es-ES" sz="1500" dirty="0">
                <a:latin typeface="IBM Plex Sans" panose="020B0503050203000203" pitchFamily="34" charset="0"/>
              </a:rPr>
              <a:t>- afectado debe saber para que se están recogiendo sus datos personales.</a:t>
            </a:r>
          </a:p>
          <a:p>
            <a:endParaRPr lang="es-ES" sz="1500" dirty="0">
              <a:latin typeface="IBM Plex Sans" panose="020B0503050203000203" pitchFamily="34" charset="0"/>
            </a:endParaRPr>
          </a:p>
          <a:p>
            <a:r>
              <a:rPr lang="es-ES" sz="1500" b="1" dirty="0">
                <a:latin typeface="IBM Plex Sans" panose="020B0503050203000203" pitchFamily="34" charset="0"/>
              </a:rPr>
              <a:t>Legítimos </a:t>
            </a:r>
            <a:r>
              <a:rPr lang="es-ES" sz="1500" dirty="0">
                <a:latin typeface="IBM Plex Sans" panose="020B0503050203000203" pitchFamily="34" charset="0"/>
              </a:rPr>
              <a:t>- solo deberemos usar los datos personales en todo aquello a lo que estemos autorizados.</a:t>
            </a:r>
          </a:p>
          <a:p>
            <a:endParaRPr lang="es-ES" sz="1500" b="1" dirty="0">
              <a:latin typeface="IBM Plex Sans" panose="020B0503050203000203" pitchFamily="34" charset="0"/>
            </a:endParaRPr>
          </a:p>
          <a:p>
            <a:r>
              <a:rPr lang="es-ES" sz="1500" b="1" dirty="0">
                <a:latin typeface="IBM Plex Sans" panose="020B0503050203000203" pitchFamily="34" charset="0"/>
              </a:rPr>
              <a:t>Excepciones (distintas finalidades):</a:t>
            </a:r>
            <a:endParaRPr lang="es-ES" sz="1500" dirty="0">
              <a:latin typeface="IBM Plex Sans" panose="020B0503050203000203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s-ES" sz="1500" dirty="0">
                <a:latin typeface="IBM Plex Sans" panose="020B0503050203000203" pitchFamily="34" charset="0"/>
              </a:rPr>
              <a:t>archivo en interés público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sz="1500" dirty="0">
                <a:latin typeface="IBM Plex Sans" panose="020B0503050203000203" pitchFamily="34" charset="0"/>
              </a:rPr>
              <a:t>investigación científica e histórica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" sz="1500" dirty="0">
                <a:latin typeface="IBM Plex Sans" panose="020B0503050203000203" pitchFamily="34" charset="0"/>
              </a:rPr>
              <a:t>estadísticos</a:t>
            </a:r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id="{58C78DAF-DA12-63F5-7012-20EA9F521B5D}"/>
              </a:ext>
            </a:extLst>
          </p:cNvPr>
          <p:cNvSpPr/>
          <p:nvPr/>
        </p:nvSpPr>
        <p:spPr>
          <a:xfrm rot="16200000">
            <a:off x="4471775" y="2164367"/>
            <a:ext cx="229925" cy="232677"/>
          </a:xfrm>
          <a:custGeom>
            <a:avLst/>
            <a:gdLst/>
            <a:ahLst/>
            <a:cxnLst/>
            <a:rect l="l" t="t" r="r" b="b"/>
            <a:pathLst>
              <a:path w="425450" h="497204">
                <a:moveTo>
                  <a:pt x="212597" y="0"/>
                </a:moveTo>
                <a:lnTo>
                  <a:pt x="0" y="248412"/>
                </a:lnTo>
                <a:lnTo>
                  <a:pt x="212597" y="496824"/>
                </a:lnTo>
                <a:lnTo>
                  <a:pt x="212597" y="397510"/>
                </a:lnTo>
                <a:lnTo>
                  <a:pt x="425195" y="397510"/>
                </a:lnTo>
                <a:lnTo>
                  <a:pt x="425195" y="99313"/>
                </a:lnTo>
                <a:lnTo>
                  <a:pt x="212597" y="99313"/>
                </a:lnTo>
                <a:lnTo>
                  <a:pt x="212597" y="0"/>
                </a:lnTo>
                <a:close/>
              </a:path>
            </a:pathLst>
          </a:custGeom>
          <a:solidFill>
            <a:srgbClr val="48BE63"/>
          </a:solidFill>
        </p:spPr>
        <p:txBody>
          <a:bodyPr wrap="square" lIns="0" tIns="0" rIns="0" bIns="0" rtlCol="0"/>
          <a:lstStyle/>
          <a:p>
            <a:endParaRPr sz="1050"/>
          </a:p>
        </p:txBody>
      </p:sp>
    </p:spTree>
    <p:extLst>
      <p:ext uri="{BB962C8B-B14F-4D97-AF65-F5344CB8AC3E}">
        <p14:creationId xmlns:p14="http://schemas.microsoft.com/office/powerpoint/2010/main" val="307231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311150" y="73908"/>
            <a:ext cx="7341140" cy="617934"/>
          </a:xfrm>
        </p:spPr>
        <p:txBody>
          <a:bodyPr>
            <a:normAutofit/>
          </a:bodyPr>
          <a:lstStyle/>
          <a:p>
            <a:r>
              <a:rPr lang="es-ES" sz="1800" b="1" dirty="0">
                <a:solidFill>
                  <a:srgbClr val="0070C0"/>
                </a:solidFill>
              </a:rPr>
              <a:t> </a:t>
            </a:r>
            <a:r>
              <a:rPr lang="es-ES" sz="2400" b="1" dirty="0">
                <a:solidFill>
                  <a:srgbClr val="0070C0"/>
                </a:solidFill>
              </a:rPr>
              <a:t>Plazos de conservación</a:t>
            </a:r>
            <a:endParaRPr lang="es-ES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F1015F-10D7-54C8-DC35-D7BFE2767479}"/>
              </a:ext>
            </a:extLst>
          </p:cNvPr>
          <p:cNvSpPr txBox="1"/>
          <p:nvPr/>
        </p:nvSpPr>
        <p:spPr>
          <a:xfrm>
            <a:off x="478847" y="756497"/>
            <a:ext cx="8277226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500" b="1" u="sng" dirty="0">
                <a:latin typeface="IBM Plex Sans" panose="020B0503050203000203" pitchFamily="34" charset="0"/>
              </a:rPr>
              <a:t>Datos ESTRICTAMENTE NECESARIOS</a:t>
            </a:r>
            <a:r>
              <a:rPr lang="es-ES" sz="1500" b="1" dirty="0">
                <a:latin typeface="IBM Plex Sans" panose="020B0503050203000203" pitchFamily="34" charset="0"/>
              </a:rPr>
              <a:t> </a:t>
            </a:r>
            <a:r>
              <a:rPr lang="es-ES" sz="1500" dirty="0">
                <a:latin typeface="IBM Plex Sans" panose="020B0503050203000203" pitchFamily="34" charset="0"/>
              </a:rPr>
              <a:t>para la finalidad para la que fueron recabados.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500" dirty="0">
                <a:latin typeface="IBM Plex Sans" panose="020B0503050203000203" pitchFamily="34" charset="0"/>
              </a:rPr>
              <a:t>La LOPDGDD NO especifica plazos de conservación concretos: los plazos de conservación deben contemplar el período de tiempo estrictamente necesario para cumplir con la finalidad para la que los datos personales fueron recabados.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500" b="1" dirty="0">
                <a:latin typeface="IBM Plex Sans" panose="020B0503050203000203" pitchFamily="34" charset="0"/>
              </a:rPr>
              <a:t>Infracción del plazo de conservación. </a:t>
            </a:r>
            <a:r>
              <a:rPr lang="es-ES" sz="1500" dirty="0">
                <a:latin typeface="IBM Plex Sans" panose="020B0503050203000203" pitchFamily="34" charset="0"/>
              </a:rPr>
              <a:t>Sanción muy grave</a:t>
            </a:r>
          </a:p>
          <a:p>
            <a:pPr algn="just"/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algn="ctr"/>
            <a:endParaRPr lang="es-E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332AE11-49A3-25EC-9964-21B68CAA3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80477"/>
              </p:ext>
            </p:extLst>
          </p:nvPr>
        </p:nvGraphicFramePr>
        <p:xfrm>
          <a:off x="478847" y="2145339"/>
          <a:ext cx="8186306" cy="2804160"/>
        </p:xfrm>
        <a:graphic>
          <a:graphicData uri="http://schemas.openxmlformats.org/drawingml/2006/table">
            <a:tbl>
              <a:tblPr/>
              <a:tblGrid>
                <a:gridCol w="4093153">
                  <a:extLst>
                    <a:ext uri="{9D8B030D-6E8A-4147-A177-3AD203B41FA5}">
                      <a16:colId xmlns:a16="http://schemas.microsoft.com/office/drawing/2014/main" val="1933747774"/>
                    </a:ext>
                  </a:extLst>
                </a:gridCol>
                <a:gridCol w="4093153">
                  <a:extLst>
                    <a:ext uri="{9D8B030D-6E8A-4147-A177-3AD203B41FA5}">
                      <a16:colId xmlns:a16="http://schemas.microsoft.com/office/drawing/2014/main" val="2165127492"/>
                    </a:ext>
                  </a:extLst>
                </a:gridCol>
              </a:tblGrid>
              <a:tr h="183422">
                <a:tc>
                  <a:txBody>
                    <a:bodyPr/>
                    <a:lstStyle/>
                    <a:p>
                      <a:pPr algn="ctr" fontAlgn="t"/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TIPO DE DATOS PERSONALES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PLAZO Y NORMATIVA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975529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LABORALES O SEGURIDAD SOCIAL</a:t>
                      </a:r>
                    </a:p>
                    <a:p>
                      <a:pPr algn="ctr" fontAlgn="t"/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 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3 AÑOS </a:t>
                      </a: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(contratos y documentos laborales) o </a:t>
                      </a:r>
                      <a:r>
                        <a:rPr lang="es-ES" b="1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4 AÑOS</a:t>
                      </a: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 (documentación sobre seguridad social)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*RDL 5/2000 de 4 de agosto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883579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 algn="ctr" fontAlgn="t"/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VIDEOVIGILANCIA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1 MES </a:t>
                      </a: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*Instrucción 1/2006, de 8 de noviembre, de la AEPD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73191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 i="0" u="none" strike="noStrike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HISTORIA CLÍNICA</a:t>
                      </a:r>
                    </a:p>
                    <a:p>
                      <a:pPr algn="ctr" fontAlgn="t"/>
                      <a:endParaRPr lang="es-ES" b="0" i="0" u="none" strike="noStrike" dirty="0">
                        <a:solidFill>
                          <a:srgbClr val="494A52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MÍNIMO </a:t>
                      </a:r>
                      <a:r>
                        <a:rPr lang="es-ES" b="1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5 AÑOS </a:t>
                      </a: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*art. 17.1 de la Ley 41/2002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47984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DATOS CONTABLES Y FISCALES</a:t>
                      </a:r>
                    </a:p>
                    <a:p>
                      <a:pPr algn="ctr" fontAlgn="t"/>
                      <a:endParaRPr lang="es-ES" b="0" i="0" u="none" strike="noStrike" dirty="0">
                        <a:solidFill>
                          <a:srgbClr val="494A52"/>
                        </a:solidFill>
                        <a:effectLst/>
                        <a:latin typeface="IBM Plex Sans" panose="020B0503050203000203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6 AÑOS </a:t>
                      </a:r>
                      <a:r>
                        <a:rPr lang="es-ES" b="0" i="0" u="none" strike="noStrike" dirty="0">
                          <a:solidFill>
                            <a:srgbClr val="494A52"/>
                          </a:solidFill>
                          <a:effectLst/>
                          <a:latin typeface="IBM Plex Sans" panose="020B0503050203000203" pitchFamily="34" charset="0"/>
                        </a:rPr>
                        <a:t>*art. 30 Código de Comercio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9522"/>
                  </a:ext>
                </a:extLst>
              </a:tr>
            </a:tbl>
          </a:graphicData>
        </a:graphic>
      </p:graphicFrame>
      <p:pic>
        <p:nvPicPr>
          <p:cNvPr id="2" name="Picture 2" descr="Sanción - Iconos gratis de diverso">
            <a:extLst>
              <a:ext uri="{FF2B5EF4-FFF2-40B4-BE49-F238E27FC236}">
                <a16:creationId xmlns:a16="http://schemas.microsoft.com/office/drawing/2014/main" id="{E5F94419-7187-F883-15C8-8B8F6859D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1568644"/>
            <a:ext cx="512040" cy="51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76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6055" y="907401"/>
            <a:ext cx="3914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latin typeface="IBM Plex Sans" panose="020B0503050203000203" pitchFamily="34" charset="0"/>
              </a:rPr>
              <a:t>EXCEPCIONES: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dirty="0">
                <a:latin typeface="IBM Plex Sans" panose="020B0503050203000203" pitchFamily="34" charset="0"/>
              </a:rPr>
              <a:t>Interés Histórico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500" dirty="0">
                <a:latin typeface="IBM Plex Sans" panose="020B0503050203000203" pitchFamily="34" charset="0"/>
              </a:rPr>
              <a:t>Científico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500" dirty="0">
                <a:latin typeface="IBM Plex Sans" panose="020B0503050203000203" pitchFamily="34" charset="0"/>
              </a:rPr>
              <a:t>Informativo</a:t>
            </a:r>
          </a:p>
        </p:txBody>
      </p:sp>
      <p:sp>
        <p:nvSpPr>
          <p:cNvPr id="5" name="Cerrar llave 4"/>
          <p:cNvSpPr/>
          <p:nvPr/>
        </p:nvSpPr>
        <p:spPr>
          <a:xfrm>
            <a:off x="2645859" y="1090929"/>
            <a:ext cx="231689" cy="67710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050"/>
          </a:p>
        </p:txBody>
      </p:sp>
      <p:sp>
        <p:nvSpPr>
          <p:cNvPr id="6" name="CuadroTexto 5"/>
          <p:cNvSpPr txBox="1"/>
          <p:nvPr/>
        </p:nvSpPr>
        <p:spPr>
          <a:xfrm>
            <a:off x="3101374" y="1176139"/>
            <a:ext cx="1733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latin typeface="IBM Plex Sans" panose="020B0503050203000203" pitchFamily="34" charset="0"/>
              </a:rPr>
              <a:t>INTERÉS GENERAL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56055" y="2047435"/>
            <a:ext cx="8031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latin typeface="IBM Plex Sans" panose="020B0503050203000203" pitchFamily="34" charset="0"/>
              </a:rPr>
              <a:t>Pautas para no extralimitarnos al recabar datos personales:</a:t>
            </a:r>
          </a:p>
          <a:p>
            <a:pPr marL="257175" indent="-257175">
              <a:buFont typeface="+mj-lt"/>
              <a:buAutoNum type="arabicPeriod"/>
            </a:pPr>
            <a:r>
              <a:rPr lang="es-ES" sz="1500" dirty="0">
                <a:latin typeface="IBM Plex Sans" panose="020B0503050203000203" pitchFamily="34" charset="0"/>
              </a:rPr>
              <a:t>Mecanismos </a:t>
            </a:r>
            <a:r>
              <a:rPr lang="es-ES" sz="1500" dirty="0" err="1">
                <a:latin typeface="IBM Plex Sans" panose="020B0503050203000203" pitchFamily="34" charset="0"/>
              </a:rPr>
              <a:t>corregulatorios</a:t>
            </a:r>
            <a:r>
              <a:rPr lang="es-ES" sz="1500" dirty="0">
                <a:latin typeface="IBM Plex Sans" panose="020B0503050203000203" pitchFamily="34" charset="0"/>
              </a:rPr>
              <a:t>: códigos de conducta y certificaciones (por ejemplo, ISO/IEC 27701:2019)</a:t>
            </a:r>
          </a:p>
          <a:p>
            <a:pPr marL="257175" indent="-257175">
              <a:buFont typeface="+mj-lt"/>
              <a:buAutoNum type="arabicPeriod"/>
            </a:pPr>
            <a:r>
              <a:rPr lang="es-ES" sz="1500" dirty="0">
                <a:latin typeface="IBM Plex Sans" panose="020B0503050203000203" pitchFamily="34" charset="0"/>
              </a:rPr>
              <a:t>Minimización  </a:t>
            </a:r>
          </a:p>
          <a:p>
            <a:pPr marL="257175" indent="-257175">
              <a:buFont typeface="+mj-lt"/>
              <a:buAutoNum type="arabicPeriod"/>
            </a:pPr>
            <a:r>
              <a:rPr lang="es-ES" sz="1500" dirty="0">
                <a:latin typeface="IBM Plex Sans" panose="020B0503050203000203" pitchFamily="34" charset="0"/>
              </a:rPr>
              <a:t>Herramientas automáticas de borrado</a:t>
            </a:r>
          </a:p>
          <a:p>
            <a:pPr marL="257175" indent="-257175">
              <a:buFont typeface="+mj-lt"/>
              <a:buAutoNum type="arabicPeriod"/>
            </a:pPr>
            <a:r>
              <a:rPr lang="es-ES" sz="1500" dirty="0">
                <a:latin typeface="IBM Plex Sans" panose="020B0503050203000203" pitchFamily="34" charset="0"/>
              </a:rPr>
              <a:t>Métodos de almacenamiento fiables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56055" y="3570959"/>
            <a:ext cx="8255436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="1" dirty="0">
                <a:latin typeface="IBM Plex Sans" panose="020B0503050203000203" pitchFamily="34" charset="0"/>
              </a:rPr>
              <a:t>Otros periodos de prescripción relevantes</a:t>
            </a:r>
          </a:p>
          <a:p>
            <a:pPr algn="just"/>
            <a:r>
              <a:rPr lang="es-ES" sz="1300" dirty="0">
                <a:latin typeface="IBM Plex Sans" panose="020B0503050203000203" pitchFamily="34" charset="0"/>
              </a:rPr>
              <a:t>Circunstancias que </a:t>
            </a:r>
            <a:r>
              <a:rPr lang="es-ES" sz="1300" b="1" u="sng" dirty="0">
                <a:latin typeface="IBM Plex Sans" panose="020B0503050203000203" pitchFamily="34" charset="0"/>
              </a:rPr>
              <a:t>por ley </a:t>
            </a:r>
            <a:r>
              <a:rPr lang="es-ES" sz="1300" dirty="0">
                <a:latin typeface="IBM Plex Sans" panose="020B0503050203000203" pitchFamily="34" charset="0"/>
              </a:rPr>
              <a:t>nos obligan a conservar la información durante un determinado tiempo: 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1300" dirty="0">
                <a:latin typeface="IBM Plex Sans" panose="020B0503050203000203" pitchFamily="34" charset="0"/>
              </a:rPr>
              <a:t>Tributos y Seguridad Social – 4 años reclamaciones Agencia tributaria / 5 años Seguridad Social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1300" dirty="0">
                <a:latin typeface="IBM Plex Sans" panose="020B0503050203000203" pitchFamily="34" charset="0"/>
              </a:rPr>
              <a:t>Videovigilancia – no más de 1 mes (supuestos de Ley de Seguridad Ciudadana 3 años)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1300" dirty="0">
                <a:latin typeface="IBM Plex Sans" panose="020B0503050203000203" pitchFamily="34" charset="0"/>
              </a:rPr>
              <a:t>Sanidad: 1 año (salvo historial clínico)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s-ES" sz="1300" dirty="0">
                <a:latin typeface="IBM Plex Sans" panose="020B0503050203000203" pitchFamily="34" charset="0"/>
              </a:rPr>
              <a:t>Servicios mercantiles – 4 meses</a:t>
            </a:r>
          </a:p>
          <a:p>
            <a:endParaRPr lang="es-ES" sz="105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D7206F7-BD32-EE1C-0DFE-07D151E68AF3}"/>
              </a:ext>
            </a:extLst>
          </p:cNvPr>
          <p:cNvSpPr txBox="1"/>
          <p:nvPr/>
        </p:nvSpPr>
        <p:spPr>
          <a:xfrm>
            <a:off x="461818" y="413821"/>
            <a:ext cx="36295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70C0"/>
                </a:solidFill>
                <a:latin typeface="IBM Plex Sans" panose="020B0503050203000203" pitchFamily="34" charset="0"/>
              </a:rPr>
              <a:t> Plazos de conservación</a:t>
            </a:r>
            <a:endParaRPr lang="es-ES" sz="2400" dirty="0">
              <a:latin typeface="IBM Plex Sans" panose="020B0503050203000203" pitchFamily="34" charset="0"/>
            </a:endParaRPr>
          </a:p>
          <a:p>
            <a:endParaRPr lang="es-ES" dirty="0"/>
          </a:p>
        </p:txBody>
      </p:sp>
      <p:pic>
        <p:nvPicPr>
          <p:cNvPr id="2" name="Picture 2" descr="Concepto de Interés General (arts.30.3, 33.3, 34.1, 44.2, 47, 57.3, 76.1,  103.1, 124.1, 128.1 y">
            <a:extLst>
              <a:ext uri="{FF2B5EF4-FFF2-40B4-BE49-F238E27FC236}">
                <a16:creationId xmlns:a16="http://schemas.microsoft.com/office/drawing/2014/main" id="{F1AB8516-E4F3-07DD-3E01-404CABB1A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29579" y="995069"/>
            <a:ext cx="1307155" cy="98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64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>
            <a:spLocks noGrp="1"/>
          </p:cNvSpPr>
          <p:nvPr>
            <p:ph type="body" idx="1"/>
          </p:nvPr>
        </p:nvSpPr>
        <p:spPr>
          <a:xfrm>
            <a:off x="872729" y="2090088"/>
            <a:ext cx="7479600" cy="9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"/>
              <a:t>Jorge Viguri Cordero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"/>
              <a:t>jviguri@uji.es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Digital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654</Words>
  <Application>Microsoft Macintosh PowerPoint</Application>
  <PresentationFormat>Presentación en pantalla (16:9)</PresentationFormat>
  <Paragraphs>108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IBM Plex Sans Light</vt:lpstr>
      <vt:lpstr>Wingdings</vt:lpstr>
      <vt:lpstr>IBM Plex Sans SemiBold</vt:lpstr>
      <vt:lpstr>IBM Plex Sans</vt:lpstr>
      <vt:lpstr>Arial</vt:lpstr>
      <vt:lpstr>ProDigital</vt:lpstr>
      <vt:lpstr>Presentación de PowerPoint</vt:lpstr>
      <vt:lpstr>TRATAMIENTO DE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Jorge Agustín Viguri Cordero</cp:lastModifiedBy>
  <cp:revision>15</cp:revision>
  <dcterms:modified xsi:type="dcterms:W3CDTF">2023-11-02T17:03:26Z</dcterms:modified>
</cp:coreProperties>
</file>