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1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IBM Plex Sans" panose="020B0503050203000203" pitchFamily="34" charset="0"/>
      <p:regular r:id="rId18"/>
      <p:bold r:id="rId19"/>
      <p:italic r:id="rId20"/>
      <p:boldItalic r:id="rId21"/>
    </p:embeddedFont>
    <p:embeddedFont>
      <p:font typeface="IBM Plex Sans Light" panose="020F0302020204030204" pitchFamily="34" charset="0"/>
      <p:regular r:id="rId22"/>
      <p:bold r:id="rId23"/>
      <p:italic r:id="rId24"/>
      <p:boldItalic r:id="rId25"/>
    </p:embeddedFont>
    <p:embeddedFont>
      <p:font typeface="IBM Plex Sans SemiBold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+hTx+w6gIkxA7c6OLUYiuGMc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38" d="100"/>
          <a:sy n="138" d="100"/>
        </p:scale>
        <p:origin x="8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rtada">
  <p:cSld name="1_Portada">
    <p:bg>
      <p:bgPr>
        <a:solidFill>
          <a:srgbClr val="00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793031" y="646453"/>
            <a:ext cx="75591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2"/>
          </p:nvPr>
        </p:nvSpPr>
        <p:spPr>
          <a:xfrm>
            <a:off x="793030" y="2250559"/>
            <a:ext cx="75591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5586646" y="4481767"/>
            <a:ext cx="2765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9"/>
          <p:cNvSpPr txBox="1"/>
          <p:nvPr/>
        </p:nvSpPr>
        <p:spPr>
          <a:xfrm>
            <a:off x="3489291" y="2471894"/>
            <a:ext cx="1848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 type="blank">
  <p:cSld name="BLANK">
    <p:bg>
      <p:bgPr>
        <a:solidFill>
          <a:srgbClr val="00386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59" name="Google Shape;5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5738"/>
            <a:ext cx="188037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1" name="Google Shape;61;p20"/>
          <p:cNvSpPr txBox="1"/>
          <p:nvPr/>
        </p:nvSpPr>
        <p:spPr>
          <a:xfrm>
            <a:off x="255000" y="2070000"/>
            <a:ext cx="8634000" cy="17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Correu electrònic de contacte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2" name="Google Shape;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9725" y="4605750"/>
            <a:ext cx="112454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E539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7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 1">
  <p:cSld name="Contraportada">
    <p:bg>
      <p:bgPr>
        <a:solidFill>
          <a:srgbClr val="00386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729" y="4497047"/>
            <a:ext cx="1140030" cy="238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/>
          <p:nvPr/>
        </p:nvSpPr>
        <p:spPr>
          <a:xfrm>
            <a:off x="7212205" y="4481767"/>
            <a:ext cx="114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a" sz="12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1985" y="4421844"/>
            <a:ext cx="1136614" cy="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bg>
      <p:bgPr>
        <a:solidFill>
          <a:srgbClr val="00386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ctrTitle"/>
          </p:nvPr>
        </p:nvSpPr>
        <p:spPr>
          <a:xfrm>
            <a:off x="311708" y="1101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  <p:pic>
        <p:nvPicPr>
          <p:cNvPr id="27" name="Google Shape;2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4400"/>
            <a:ext cx="1879199" cy="3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2"/>
          <p:cNvSpPr txBox="1"/>
          <p:nvPr/>
        </p:nvSpPr>
        <p:spPr>
          <a:xfrm>
            <a:off x="7440225" y="4605738"/>
            <a:ext cx="1505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a" sz="1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#ProDigital</a:t>
            </a:r>
            <a:endParaRPr sz="1400" b="1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" name="Google Shape;29;p12"/>
          <p:cNvSpPr txBox="1"/>
          <p:nvPr/>
        </p:nvSpPr>
        <p:spPr>
          <a:xfrm>
            <a:off x="311700" y="3154224"/>
            <a:ext cx="863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Nom de l’autor/a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" sz="2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</a:t>
            </a:r>
            <a:endParaRPr sz="2400" b="0" i="0" u="none" strike="noStrike" cap="non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a destacada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82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Char char="●"/>
              <a:defRPr sz="18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●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○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BM Plex Sans"/>
              <a:buChar char="■"/>
              <a:defRPr sz="14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body" idx="1"/>
          </p:nvPr>
        </p:nvSpPr>
        <p:spPr>
          <a:xfrm>
            <a:off x="810442" y="515822"/>
            <a:ext cx="7664700" cy="395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>
              <a:buClr>
                <a:srgbClr val="000000"/>
              </a:buClr>
              <a:buSzPts val="1520"/>
            </a:pPr>
            <a:r>
              <a:rPr lang="es-ES" sz="3600" dirty="0"/>
              <a:t>Protección de datos desde la óptica de las personas responsables y encargadas de tratamiento. Curso avanzado. </a:t>
            </a:r>
            <a:r>
              <a:rPr lang="ca" sz="3600" dirty="0"/>
              <a:t>Bloque I: </a:t>
            </a:r>
            <a:r>
              <a:rPr lang="es-ES" sz="3600" dirty="0"/>
              <a:t>Contexto normativo y ámbito de aplicación.</a:t>
            </a:r>
          </a:p>
          <a:p>
            <a:pPr marL="0" indent="0" algn="just">
              <a:buClr>
                <a:srgbClr val="000000"/>
              </a:buClr>
              <a:buSzPts val="1520"/>
            </a:pPr>
            <a:endParaRPr lang="es-E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2"/>
              <a:buNone/>
            </a:pP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9"/>
              <a:buNone/>
            </a:pPr>
            <a:endParaRPr sz="246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2"/>
              <a:buNone/>
            </a:pPr>
            <a:endParaRPr sz="19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5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a" sz="2400" b="1" dirty="0">
                <a:solidFill>
                  <a:schemeClr val="dk1"/>
                </a:solidFill>
              </a:rPr>
              <a:t>Privacidad y protección de datos: legislación aplicable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80"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39687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1800" dirty="0">
                <a:solidFill>
                  <a:schemeClr val="dk1"/>
                </a:solidFill>
              </a:rPr>
              <a:t>Reglamento General 2016/679 de Protección de datos (</a:t>
            </a:r>
            <a:r>
              <a:rPr lang="ca" sz="1800" b="1" dirty="0">
                <a:solidFill>
                  <a:schemeClr val="dk1"/>
                </a:solidFill>
              </a:rPr>
              <a:t>RGPD</a:t>
            </a:r>
            <a:r>
              <a:rPr lang="ca" sz="1800" dirty="0">
                <a:solidFill>
                  <a:schemeClr val="dk1"/>
                </a:solidFill>
              </a:rPr>
              <a:t>)</a:t>
            </a:r>
            <a:endParaRPr sz="1800" dirty="0"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Char char="-"/>
            </a:pPr>
            <a:r>
              <a:rPr lang="ca" sz="1800" dirty="0">
                <a:solidFill>
                  <a:schemeClr val="dk1"/>
                </a:solidFill>
              </a:rPr>
              <a:t>Marco jurídico europeo de referencia en protección de datos</a:t>
            </a:r>
            <a:endParaRPr sz="1800" dirty="0"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Char char="-"/>
            </a:pPr>
            <a:r>
              <a:rPr lang="ca" sz="1800" dirty="0">
                <a:solidFill>
                  <a:schemeClr val="dk1"/>
                </a:solidFill>
              </a:rPr>
              <a:t>Aplicable para personas físicas (ciudadanos de la UE)</a:t>
            </a:r>
            <a:endParaRPr sz="1800" dirty="0"/>
          </a:p>
          <a:p>
            <a:pPr marL="914400" lvl="1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1800" dirty="0">
                <a:solidFill>
                  <a:schemeClr val="dk1"/>
                </a:solidFill>
              </a:rPr>
              <a:t>Ley Orgánica 3/2018 de Protección de Datos Personales y garantía de los derechos digitales (</a:t>
            </a:r>
            <a:r>
              <a:rPr lang="ca" sz="1800" b="1" dirty="0">
                <a:solidFill>
                  <a:schemeClr val="dk1"/>
                </a:solidFill>
              </a:rPr>
              <a:t>LOPDGDD</a:t>
            </a:r>
            <a:r>
              <a:rPr lang="ca" sz="1800" dirty="0">
                <a:solidFill>
                  <a:schemeClr val="dk1"/>
                </a:solidFill>
              </a:rPr>
              <a:t>)</a:t>
            </a:r>
            <a:endParaRPr sz="1800" dirty="0"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Char char="-"/>
            </a:pPr>
            <a:r>
              <a:rPr lang="ca" sz="1800" dirty="0">
                <a:solidFill>
                  <a:schemeClr val="dk1"/>
                </a:solidFill>
              </a:rPr>
              <a:t>Eleva la edad de consentimiento de un menor de 13 a 14 años</a:t>
            </a:r>
            <a:endParaRPr sz="1800" dirty="0"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Char char="-"/>
            </a:pPr>
            <a:r>
              <a:rPr lang="ca" sz="1800" dirty="0">
                <a:solidFill>
                  <a:schemeClr val="dk1"/>
                </a:solidFill>
              </a:rPr>
              <a:t>Amplía los individuos que pueden acceder a datos de fallecidos </a:t>
            </a:r>
            <a:endParaRPr sz="1800" dirty="0"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Char char="-"/>
            </a:pPr>
            <a:r>
              <a:rPr lang="ca" sz="1800" dirty="0">
                <a:solidFill>
                  <a:schemeClr val="dk1"/>
                </a:solidFill>
              </a:rPr>
              <a:t>Impone la obligatoriedad de designar un delegado de protección de datos (DPD)</a:t>
            </a:r>
            <a:endParaRPr sz="1800" dirty="0"/>
          </a:p>
          <a:p>
            <a:pPr marL="91440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Char char="-"/>
            </a:pPr>
            <a:r>
              <a:rPr lang="ca" sz="1800" dirty="0">
                <a:solidFill>
                  <a:schemeClr val="dk1"/>
                </a:solidFill>
              </a:rPr>
              <a:t>Reconoce la Carta de Derechos Digitales </a:t>
            </a:r>
            <a:endParaRPr sz="1800"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Sans"/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9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400" y="248596"/>
            <a:ext cx="8226282" cy="392255"/>
          </a:xfrm>
          <a:prstGeom prst="rect">
            <a:avLst/>
          </a:prstGeom>
        </p:spPr>
        <p:txBody>
          <a:bodyPr spcFirstLastPara="1" vert="horz" wrap="square" lIns="0" tIns="10001" rIns="0" bIns="0" rtlCol="0" anchor="t" anchorCtr="0">
            <a:spAutoFit/>
          </a:bodyPr>
          <a:lstStyle/>
          <a:p>
            <a:pPr marL="9525" marR="3810" algn="just">
              <a:spcBef>
                <a:spcPts val="79"/>
              </a:spcBef>
            </a:pPr>
            <a:r>
              <a:rPr lang="es-ES" spc="-4" dirty="0">
                <a:solidFill>
                  <a:srgbClr val="000000"/>
                </a:solidFill>
                <a:latin typeface="IBM Plex Sans" panose="020B0503050203000203" pitchFamily="34" charset="0"/>
              </a:rPr>
              <a:t>Obligaciones (del responsable) previas a la LOPDGDD</a:t>
            </a:r>
            <a:endParaRPr spc="-11" dirty="0">
              <a:solidFill>
                <a:srgbClr val="000000"/>
              </a:solidFill>
              <a:latin typeface="IBM Plex Sans" panose="020B0503050203000203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18274" y="877166"/>
            <a:ext cx="1924191" cy="2032505"/>
            <a:chOff x="2079819" y="751331"/>
            <a:chExt cx="2565588" cy="2707405"/>
          </a:xfrm>
        </p:grpSpPr>
        <p:sp>
          <p:nvSpPr>
            <p:cNvPr id="10" name="object 10"/>
            <p:cNvSpPr/>
            <p:nvPr/>
          </p:nvSpPr>
          <p:spPr>
            <a:xfrm>
              <a:off x="3461133" y="2419242"/>
              <a:ext cx="1184274" cy="1039494"/>
            </a:xfrm>
            <a:custGeom>
              <a:avLst/>
              <a:gdLst/>
              <a:ahLst/>
              <a:cxnLst/>
              <a:rect l="l" t="t" r="r" b="b"/>
              <a:pathLst>
                <a:path w="1184275" h="1039494">
                  <a:moveTo>
                    <a:pt x="341375" y="0"/>
                  </a:moveTo>
                  <a:lnTo>
                    <a:pt x="0" y="0"/>
                  </a:lnTo>
                  <a:lnTo>
                    <a:pt x="0" y="950213"/>
                  </a:lnTo>
                  <a:lnTo>
                    <a:pt x="812291" y="950213"/>
                  </a:lnTo>
                  <a:lnTo>
                    <a:pt x="812291" y="1039368"/>
                  </a:lnTo>
                  <a:lnTo>
                    <a:pt x="1184148" y="779526"/>
                  </a:lnTo>
                  <a:lnTo>
                    <a:pt x="812291" y="519684"/>
                  </a:lnTo>
                  <a:lnTo>
                    <a:pt x="812291" y="608838"/>
                  </a:lnTo>
                  <a:lnTo>
                    <a:pt x="341375" y="608838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9819" y="1181623"/>
              <a:ext cx="1751076" cy="12252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06395" y="751331"/>
              <a:ext cx="1751330" cy="1225550"/>
            </a:xfrm>
            <a:custGeom>
              <a:avLst/>
              <a:gdLst/>
              <a:ahLst/>
              <a:cxnLst/>
              <a:rect l="l" t="t" r="r" b="b"/>
              <a:pathLst>
                <a:path w="1751329" h="1225550">
                  <a:moveTo>
                    <a:pt x="0" y="204215"/>
                  </a:moveTo>
                  <a:lnTo>
                    <a:pt x="5393" y="157394"/>
                  </a:lnTo>
                  <a:lnTo>
                    <a:pt x="20758" y="114411"/>
                  </a:lnTo>
                  <a:lnTo>
                    <a:pt x="44866" y="76493"/>
                  </a:lnTo>
                  <a:lnTo>
                    <a:pt x="76493" y="44866"/>
                  </a:lnTo>
                  <a:lnTo>
                    <a:pt x="114411" y="20758"/>
                  </a:lnTo>
                  <a:lnTo>
                    <a:pt x="157394" y="5393"/>
                  </a:lnTo>
                  <a:lnTo>
                    <a:pt x="204216" y="0"/>
                  </a:lnTo>
                  <a:lnTo>
                    <a:pt x="1546859" y="0"/>
                  </a:lnTo>
                  <a:lnTo>
                    <a:pt x="1593681" y="5393"/>
                  </a:lnTo>
                  <a:lnTo>
                    <a:pt x="1636664" y="20758"/>
                  </a:lnTo>
                  <a:lnTo>
                    <a:pt x="1674582" y="44866"/>
                  </a:lnTo>
                  <a:lnTo>
                    <a:pt x="1706209" y="76493"/>
                  </a:lnTo>
                  <a:lnTo>
                    <a:pt x="1730317" y="114411"/>
                  </a:lnTo>
                  <a:lnTo>
                    <a:pt x="1745682" y="157394"/>
                  </a:lnTo>
                  <a:lnTo>
                    <a:pt x="1751076" y="204215"/>
                  </a:lnTo>
                  <a:lnTo>
                    <a:pt x="1751076" y="1021079"/>
                  </a:lnTo>
                  <a:lnTo>
                    <a:pt x="1745682" y="1067901"/>
                  </a:lnTo>
                  <a:lnTo>
                    <a:pt x="1730317" y="1110884"/>
                  </a:lnTo>
                  <a:lnTo>
                    <a:pt x="1706209" y="1148802"/>
                  </a:lnTo>
                  <a:lnTo>
                    <a:pt x="1674582" y="1180429"/>
                  </a:lnTo>
                  <a:lnTo>
                    <a:pt x="1636664" y="1204537"/>
                  </a:lnTo>
                  <a:lnTo>
                    <a:pt x="1593681" y="1219902"/>
                  </a:lnTo>
                  <a:lnTo>
                    <a:pt x="1546859" y="1225295"/>
                  </a:lnTo>
                  <a:lnTo>
                    <a:pt x="204216" y="1225295"/>
                  </a:lnTo>
                  <a:lnTo>
                    <a:pt x="157394" y="1219902"/>
                  </a:lnTo>
                  <a:lnTo>
                    <a:pt x="114411" y="1204537"/>
                  </a:lnTo>
                  <a:lnTo>
                    <a:pt x="76493" y="1180429"/>
                  </a:lnTo>
                  <a:lnTo>
                    <a:pt x="44866" y="1148802"/>
                  </a:lnTo>
                  <a:lnTo>
                    <a:pt x="20758" y="1110884"/>
                  </a:lnTo>
                  <a:lnTo>
                    <a:pt x="5393" y="1067901"/>
                  </a:lnTo>
                  <a:lnTo>
                    <a:pt x="0" y="1021079"/>
                  </a:lnTo>
                  <a:lnTo>
                    <a:pt x="0" y="204215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36391" y="1299452"/>
            <a:ext cx="1203760" cy="549990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marR="3810" indent="93345">
              <a:lnSpc>
                <a:spcPts val="1980"/>
              </a:lnSpc>
              <a:spcBef>
                <a:spcPts val="289"/>
              </a:spcBef>
            </a:pPr>
            <a:r>
              <a:rPr lang="es-ES" sz="1800" spc="-11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Clasificar </a:t>
            </a:r>
            <a:r>
              <a:rPr sz="1800" spc="-49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DATOS</a:t>
            </a:r>
            <a:endParaRPr sz="1800" dirty="0">
              <a:latin typeface="IBM Plex Sans" panose="020B0503050203000203" pitchFamily="34" charset="0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93915" y="1883740"/>
            <a:ext cx="1313498" cy="1720132"/>
            <a:chOff x="3857244" y="2127504"/>
            <a:chExt cx="1751330" cy="2293509"/>
          </a:xfrm>
        </p:grpSpPr>
        <p:sp>
          <p:nvSpPr>
            <p:cNvPr id="16" name="object 16"/>
            <p:cNvSpPr/>
            <p:nvPr/>
          </p:nvSpPr>
          <p:spPr>
            <a:xfrm>
              <a:off x="4067049" y="3379613"/>
              <a:ext cx="1184276" cy="1041400"/>
            </a:xfrm>
            <a:custGeom>
              <a:avLst/>
              <a:gdLst/>
              <a:ahLst/>
              <a:cxnLst/>
              <a:rect l="l" t="t" r="r" b="b"/>
              <a:pathLst>
                <a:path w="1184275" h="1041400">
                  <a:moveTo>
                    <a:pt x="341884" y="0"/>
                  </a:moveTo>
                  <a:lnTo>
                    <a:pt x="0" y="0"/>
                  </a:lnTo>
                  <a:lnTo>
                    <a:pt x="0" y="951611"/>
                  </a:lnTo>
                  <a:lnTo>
                    <a:pt x="811656" y="951611"/>
                  </a:lnTo>
                  <a:lnTo>
                    <a:pt x="811656" y="1040892"/>
                  </a:lnTo>
                  <a:lnTo>
                    <a:pt x="1184148" y="780669"/>
                  </a:lnTo>
                  <a:lnTo>
                    <a:pt x="811656" y="520445"/>
                  </a:lnTo>
                  <a:lnTo>
                    <a:pt x="811656" y="609726"/>
                  </a:lnTo>
                  <a:lnTo>
                    <a:pt x="341884" y="609726"/>
                  </a:lnTo>
                  <a:lnTo>
                    <a:pt x="341884" y="0"/>
                  </a:lnTo>
                  <a:close/>
                </a:path>
              </a:pathLst>
            </a:custGeom>
            <a:solidFill>
              <a:srgbClr val="D2F1D1"/>
            </a:solidFill>
          </p:spPr>
          <p:txBody>
            <a:bodyPr wrap="square" lIns="0" tIns="0" rIns="0" bIns="0" rtlCol="0"/>
            <a:lstStyle/>
            <a:p>
              <a:endParaRPr sz="1050" dirty="0">
                <a:solidFill>
                  <a:srgbClr val="FF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857244" y="2127504"/>
              <a:ext cx="1751330" cy="1225550"/>
            </a:xfrm>
            <a:custGeom>
              <a:avLst/>
              <a:gdLst/>
              <a:ahLst/>
              <a:cxnLst/>
              <a:rect l="l" t="t" r="r" b="b"/>
              <a:pathLst>
                <a:path w="1751329" h="1225550">
                  <a:moveTo>
                    <a:pt x="1546859" y="0"/>
                  </a:moveTo>
                  <a:lnTo>
                    <a:pt x="204215" y="0"/>
                  </a:lnTo>
                  <a:lnTo>
                    <a:pt x="157394" y="5393"/>
                  </a:lnTo>
                  <a:lnTo>
                    <a:pt x="114411" y="20758"/>
                  </a:lnTo>
                  <a:lnTo>
                    <a:pt x="76493" y="44866"/>
                  </a:lnTo>
                  <a:lnTo>
                    <a:pt x="44866" y="76493"/>
                  </a:lnTo>
                  <a:lnTo>
                    <a:pt x="20758" y="114411"/>
                  </a:lnTo>
                  <a:lnTo>
                    <a:pt x="5393" y="157394"/>
                  </a:lnTo>
                  <a:lnTo>
                    <a:pt x="0" y="204216"/>
                  </a:lnTo>
                  <a:lnTo>
                    <a:pt x="0" y="1021080"/>
                  </a:lnTo>
                  <a:lnTo>
                    <a:pt x="5393" y="1067901"/>
                  </a:lnTo>
                  <a:lnTo>
                    <a:pt x="20758" y="1110884"/>
                  </a:lnTo>
                  <a:lnTo>
                    <a:pt x="44866" y="1148802"/>
                  </a:lnTo>
                  <a:lnTo>
                    <a:pt x="76493" y="1180429"/>
                  </a:lnTo>
                  <a:lnTo>
                    <a:pt x="114411" y="1204537"/>
                  </a:lnTo>
                  <a:lnTo>
                    <a:pt x="157394" y="1219902"/>
                  </a:lnTo>
                  <a:lnTo>
                    <a:pt x="204215" y="1225296"/>
                  </a:lnTo>
                  <a:lnTo>
                    <a:pt x="1546859" y="1225296"/>
                  </a:lnTo>
                  <a:lnTo>
                    <a:pt x="1593681" y="1219902"/>
                  </a:lnTo>
                  <a:lnTo>
                    <a:pt x="1636664" y="1204537"/>
                  </a:lnTo>
                  <a:lnTo>
                    <a:pt x="1674582" y="1180429"/>
                  </a:lnTo>
                  <a:lnTo>
                    <a:pt x="1706209" y="1148802"/>
                  </a:lnTo>
                  <a:lnTo>
                    <a:pt x="1730317" y="1110884"/>
                  </a:lnTo>
                  <a:lnTo>
                    <a:pt x="1745682" y="1067901"/>
                  </a:lnTo>
                  <a:lnTo>
                    <a:pt x="1751076" y="1021080"/>
                  </a:lnTo>
                  <a:lnTo>
                    <a:pt x="1751076" y="204216"/>
                  </a:lnTo>
                  <a:lnTo>
                    <a:pt x="1745682" y="157394"/>
                  </a:lnTo>
                  <a:lnTo>
                    <a:pt x="1730317" y="114411"/>
                  </a:lnTo>
                  <a:lnTo>
                    <a:pt x="1706209" y="76493"/>
                  </a:lnTo>
                  <a:lnTo>
                    <a:pt x="1674582" y="44866"/>
                  </a:lnTo>
                  <a:lnTo>
                    <a:pt x="1636664" y="20758"/>
                  </a:lnTo>
                  <a:lnTo>
                    <a:pt x="1593681" y="5393"/>
                  </a:lnTo>
                  <a:lnTo>
                    <a:pt x="154685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050">
                <a:solidFill>
                  <a:srgbClr val="FF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857244" y="2127504"/>
              <a:ext cx="1751330" cy="1225550"/>
            </a:xfrm>
            <a:custGeom>
              <a:avLst/>
              <a:gdLst/>
              <a:ahLst/>
              <a:cxnLst/>
              <a:rect l="l" t="t" r="r" b="b"/>
              <a:pathLst>
                <a:path w="1751329" h="1225550">
                  <a:moveTo>
                    <a:pt x="0" y="204216"/>
                  </a:moveTo>
                  <a:lnTo>
                    <a:pt x="5393" y="157394"/>
                  </a:lnTo>
                  <a:lnTo>
                    <a:pt x="20758" y="114411"/>
                  </a:lnTo>
                  <a:lnTo>
                    <a:pt x="44866" y="76493"/>
                  </a:lnTo>
                  <a:lnTo>
                    <a:pt x="76493" y="44866"/>
                  </a:lnTo>
                  <a:lnTo>
                    <a:pt x="114411" y="20758"/>
                  </a:lnTo>
                  <a:lnTo>
                    <a:pt x="157394" y="5393"/>
                  </a:lnTo>
                  <a:lnTo>
                    <a:pt x="204215" y="0"/>
                  </a:lnTo>
                  <a:lnTo>
                    <a:pt x="1546859" y="0"/>
                  </a:lnTo>
                  <a:lnTo>
                    <a:pt x="1593681" y="5393"/>
                  </a:lnTo>
                  <a:lnTo>
                    <a:pt x="1636664" y="20758"/>
                  </a:lnTo>
                  <a:lnTo>
                    <a:pt x="1674582" y="44866"/>
                  </a:lnTo>
                  <a:lnTo>
                    <a:pt x="1706209" y="76493"/>
                  </a:lnTo>
                  <a:lnTo>
                    <a:pt x="1730317" y="114411"/>
                  </a:lnTo>
                  <a:lnTo>
                    <a:pt x="1745682" y="157394"/>
                  </a:lnTo>
                  <a:lnTo>
                    <a:pt x="1751076" y="204216"/>
                  </a:lnTo>
                  <a:lnTo>
                    <a:pt x="1751076" y="1021080"/>
                  </a:lnTo>
                  <a:lnTo>
                    <a:pt x="1745682" y="1067901"/>
                  </a:lnTo>
                  <a:lnTo>
                    <a:pt x="1730317" y="1110884"/>
                  </a:lnTo>
                  <a:lnTo>
                    <a:pt x="1706209" y="1148802"/>
                  </a:lnTo>
                  <a:lnTo>
                    <a:pt x="1674582" y="1180429"/>
                  </a:lnTo>
                  <a:lnTo>
                    <a:pt x="1636664" y="1204537"/>
                  </a:lnTo>
                  <a:lnTo>
                    <a:pt x="1593681" y="1219902"/>
                  </a:lnTo>
                  <a:lnTo>
                    <a:pt x="1546859" y="1225296"/>
                  </a:lnTo>
                  <a:lnTo>
                    <a:pt x="204215" y="1225296"/>
                  </a:lnTo>
                  <a:lnTo>
                    <a:pt x="157394" y="1219902"/>
                  </a:lnTo>
                  <a:lnTo>
                    <a:pt x="114411" y="1204537"/>
                  </a:lnTo>
                  <a:lnTo>
                    <a:pt x="76493" y="1180429"/>
                  </a:lnTo>
                  <a:lnTo>
                    <a:pt x="44866" y="1148802"/>
                  </a:lnTo>
                  <a:lnTo>
                    <a:pt x="20758" y="1110884"/>
                  </a:lnTo>
                  <a:lnTo>
                    <a:pt x="5393" y="1067901"/>
                  </a:lnTo>
                  <a:lnTo>
                    <a:pt x="0" y="1021080"/>
                  </a:lnTo>
                  <a:lnTo>
                    <a:pt x="0" y="204216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srgbClr val="FF0000"/>
                </a:solidFill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915566" y="1935800"/>
            <a:ext cx="1218887" cy="549990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marR="3810" indent="69533">
              <a:lnSpc>
                <a:spcPts val="1980"/>
              </a:lnSpc>
              <a:spcBef>
                <a:spcPts val="289"/>
              </a:spcBef>
            </a:pPr>
            <a:r>
              <a:rPr lang="es-ES" sz="1800" spc="-8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Declarar </a:t>
            </a:r>
            <a:r>
              <a:rPr lang="es-ES" sz="1800" spc="-4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 FIC</a:t>
            </a:r>
            <a:r>
              <a:rPr lang="es-ES" sz="1800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H</a:t>
            </a:r>
            <a:r>
              <a:rPr lang="es-ES" sz="1800" spc="-4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E</a:t>
            </a:r>
            <a:r>
              <a:rPr lang="es-ES" sz="1800" spc="-15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R</a:t>
            </a:r>
            <a:r>
              <a:rPr lang="es-ES" sz="1800" spc="-4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OS</a:t>
            </a:r>
            <a:endParaRPr lang="es-ES" sz="1800" dirty="0">
              <a:latin typeface="IBM Plex Sans" panose="020B0503050203000203" pitchFamily="34" charset="0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52047" y="2904072"/>
            <a:ext cx="1328738" cy="1705928"/>
            <a:chOff x="5300217" y="3495802"/>
            <a:chExt cx="1771650" cy="2274570"/>
          </a:xfrm>
        </p:grpSpPr>
        <p:sp>
          <p:nvSpPr>
            <p:cNvPr id="22" name="object 22"/>
            <p:cNvSpPr/>
            <p:nvPr/>
          </p:nvSpPr>
          <p:spPr>
            <a:xfrm>
              <a:off x="5513831" y="4728972"/>
              <a:ext cx="1184275" cy="1041400"/>
            </a:xfrm>
            <a:custGeom>
              <a:avLst/>
              <a:gdLst/>
              <a:ahLst/>
              <a:cxnLst/>
              <a:rect l="l" t="t" r="r" b="b"/>
              <a:pathLst>
                <a:path w="1184275" h="1041400">
                  <a:moveTo>
                    <a:pt x="341883" y="0"/>
                  </a:moveTo>
                  <a:lnTo>
                    <a:pt x="0" y="0"/>
                  </a:lnTo>
                  <a:lnTo>
                    <a:pt x="0" y="951585"/>
                  </a:lnTo>
                  <a:lnTo>
                    <a:pt x="811656" y="951585"/>
                  </a:lnTo>
                  <a:lnTo>
                    <a:pt x="811656" y="1040891"/>
                  </a:lnTo>
                  <a:lnTo>
                    <a:pt x="1184147" y="780668"/>
                  </a:lnTo>
                  <a:lnTo>
                    <a:pt x="811656" y="520445"/>
                  </a:lnTo>
                  <a:lnTo>
                    <a:pt x="811656" y="609726"/>
                  </a:lnTo>
                  <a:lnTo>
                    <a:pt x="341883" y="609726"/>
                  </a:lnTo>
                  <a:lnTo>
                    <a:pt x="341883" y="0"/>
                  </a:lnTo>
                  <a:close/>
                </a:path>
              </a:pathLst>
            </a:custGeom>
            <a:solidFill>
              <a:srgbClr val="FBEBE8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310377" y="3505962"/>
              <a:ext cx="1751330" cy="1225550"/>
            </a:xfrm>
            <a:custGeom>
              <a:avLst/>
              <a:gdLst/>
              <a:ahLst/>
              <a:cxnLst/>
              <a:rect l="l" t="t" r="r" b="b"/>
              <a:pathLst>
                <a:path w="1751329" h="1225550">
                  <a:moveTo>
                    <a:pt x="1546860" y="0"/>
                  </a:moveTo>
                  <a:lnTo>
                    <a:pt x="204216" y="0"/>
                  </a:lnTo>
                  <a:lnTo>
                    <a:pt x="157394" y="5393"/>
                  </a:lnTo>
                  <a:lnTo>
                    <a:pt x="114411" y="20758"/>
                  </a:lnTo>
                  <a:lnTo>
                    <a:pt x="76493" y="44866"/>
                  </a:lnTo>
                  <a:lnTo>
                    <a:pt x="44866" y="76493"/>
                  </a:lnTo>
                  <a:lnTo>
                    <a:pt x="20758" y="114411"/>
                  </a:lnTo>
                  <a:lnTo>
                    <a:pt x="5393" y="157394"/>
                  </a:lnTo>
                  <a:lnTo>
                    <a:pt x="0" y="204215"/>
                  </a:lnTo>
                  <a:lnTo>
                    <a:pt x="0" y="1021080"/>
                  </a:lnTo>
                  <a:lnTo>
                    <a:pt x="5393" y="1067901"/>
                  </a:lnTo>
                  <a:lnTo>
                    <a:pt x="20758" y="1110884"/>
                  </a:lnTo>
                  <a:lnTo>
                    <a:pt x="44866" y="1148802"/>
                  </a:lnTo>
                  <a:lnTo>
                    <a:pt x="76493" y="1180429"/>
                  </a:lnTo>
                  <a:lnTo>
                    <a:pt x="114411" y="1204537"/>
                  </a:lnTo>
                  <a:lnTo>
                    <a:pt x="157394" y="1219902"/>
                  </a:lnTo>
                  <a:lnTo>
                    <a:pt x="204216" y="1225295"/>
                  </a:lnTo>
                  <a:lnTo>
                    <a:pt x="1546860" y="1225295"/>
                  </a:lnTo>
                  <a:lnTo>
                    <a:pt x="1593681" y="1219902"/>
                  </a:lnTo>
                  <a:lnTo>
                    <a:pt x="1636664" y="1204537"/>
                  </a:lnTo>
                  <a:lnTo>
                    <a:pt x="1674582" y="1180429"/>
                  </a:lnTo>
                  <a:lnTo>
                    <a:pt x="1706209" y="1148802"/>
                  </a:lnTo>
                  <a:lnTo>
                    <a:pt x="1730317" y="1110884"/>
                  </a:lnTo>
                  <a:lnTo>
                    <a:pt x="1745682" y="1067901"/>
                  </a:lnTo>
                  <a:lnTo>
                    <a:pt x="1751076" y="1021080"/>
                  </a:lnTo>
                  <a:lnTo>
                    <a:pt x="1751076" y="204215"/>
                  </a:lnTo>
                  <a:lnTo>
                    <a:pt x="1745682" y="157394"/>
                  </a:lnTo>
                  <a:lnTo>
                    <a:pt x="1730317" y="114411"/>
                  </a:lnTo>
                  <a:lnTo>
                    <a:pt x="1706209" y="76493"/>
                  </a:lnTo>
                  <a:lnTo>
                    <a:pt x="1674582" y="44866"/>
                  </a:lnTo>
                  <a:lnTo>
                    <a:pt x="1636664" y="20758"/>
                  </a:lnTo>
                  <a:lnTo>
                    <a:pt x="1593681" y="5393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310377" y="3505962"/>
              <a:ext cx="1751330" cy="1225550"/>
            </a:xfrm>
            <a:custGeom>
              <a:avLst/>
              <a:gdLst/>
              <a:ahLst/>
              <a:cxnLst/>
              <a:rect l="l" t="t" r="r" b="b"/>
              <a:pathLst>
                <a:path w="1751329" h="1225550">
                  <a:moveTo>
                    <a:pt x="0" y="204215"/>
                  </a:moveTo>
                  <a:lnTo>
                    <a:pt x="5393" y="157394"/>
                  </a:lnTo>
                  <a:lnTo>
                    <a:pt x="20758" y="114411"/>
                  </a:lnTo>
                  <a:lnTo>
                    <a:pt x="44866" y="76493"/>
                  </a:lnTo>
                  <a:lnTo>
                    <a:pt x="76493" y="44866"/>
                  </a:lnTo>
                  <a:lnTo>
                    <a:pt x="114411" y="20758"/>
                  </a:lnTo>
                  <a:lnTo>
                    <a:pt x="157394" y="5393"/>
                  </a:lnTo>
                  <a:lnTo>
                    <a:pt x="204216" y="0"/>
                  </a:lnTo>
                  <a:lnTo>
                    <a:pt x="1546860" y="0"/>
                  </a:lnTo>
                  <a:lnTo>
                    <a:pt x="1593681" y="5393"/>
                  </a:lnTo>
                  <a:lnTo>
                    <a:pt x="1636664" y="20758"/>
                  </a:lnTo>
                  <a:lnTo>
                    <a:pt x="1674582" y="44866"/>
                  </a:lnTo>
                  <a:lnTo>
                    <a:pt x="1706209" y="76493"/>
                  </a:lnTo>
                  <a:lnTo>
                    <a:pt x="1730317" y="114411"/>
                  </a:lnTo>
                  <a:lnTo>
                    <a:pt x="1745682" y="157394"/>
                  </a:lnTo>
                  <a:lnTo>
                    <a:pt x="1751076" y="204215"/>
                  </a:lnTo>
                  <a:lnTo>
                    <a:pt x="1751076" y="1021080"/>
                  </a:lnTo>
                  <a:lnTo>
                    <a:pt x="1745682" y="1067901"/>
                  </a:lnTo>
                  <a:lnTo>
                    <a:pt x="1730317" y="1110884"/>
                  </a:lnTo>
                  <a:lnTo>
                    <a:pt x="1706209" y="1148802"/>
                  </a:lnTo>
                  <a:lnTo>
                    <a:pt x="1674582" y="1180429"/>
                  </a:lnTo>
                  <a:lnTo>
                    <a:pt x="1636664" y="1204537"/>
                  </a:lnTo>
                  <a:lnTo>
                    <a:pt x="1593681" y="1219902"/>
                  </a:lnTo>
                  <a:lnTo>
                    <a:pt x="1546860" y="1225295"/>
                  </a:lnTo>
                  <a:lnTo>
                    <a:pt x="204216" y="1225295"/>
                  </a:lnTo>
                  <a:lnTo>
                    <a:pt x="157394" y="1219902"/>
                  </a:lnTo>
                  <a:lnTo>
                    <a:pt x="114411" y="1204537"/>
                  </a:lnTo>
                  <a:lnTo>
                    <a:pt x="76493" y="1180429"/>
                  </a:lnTo>
                  <a:lnTo>
                    <a:pt x="44866" y="1148802"/>
                  </a:lnTo>
                  <a:lnTo>
                    <a:pt x="20758" y="1110884"/>
                  </a:lnTo>
                  <a:lnTo>
                    <a:pt x="5393" y="1067901"/>
                  </a:lnTo>
                  <a:lnTo>
                    <a:pt x="0" y="1021080"/>
                  </a:lnTo>
                  <a:lnTo>
                    <a:pt x="0" y="20421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04609" y="3000472"/>
            <a:ext cx="1190101" cy="549990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marR="3810" indent="111919">
              <a:lnSpc>
                <a:spcPts val="1980"/>
              </a:lnSpc>
              <a:spcBef>
                <a:spcPts val="289"/>
              </a:spcBef>
            </a:pPr>
            <a:r>
              <a:rPr sz="1800" spc="-4" dirty="0" err="1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Ejercer</a:t>
            </a:r>
            <a:r>
              <a:rPr sz="1800" spc="-4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800" spc="-4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DERECHOS</a:t>
            </a:r>
            <a:endParaRPr sz="1800" dirty="0">
              <a:latin typeface="IBM Plex Sans" panose="020B0503050203000203" pitchFamily="34" charset="0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08300" y="3877126"/>
            <a:ext cx="1323023" cy="928688"/>
            <a:chOff x="6755638" y="4875021"/>
            <a:chExt cx="1764030" cy="1238250"/>
          </a:xfrm>
        </p:grpSpPr>
        <p:sp>
          <p:nvSpPr>
            <p:cNvPr id="27" name="object 27"/>
            <p:cNvSpPr/>
            <p:nvPr/>
          </p:nvSpPr>
          <p:spPr>
            <a:xfrm>
              <a:off x="6761988" y="4881371"/>
              <a:ext cx="1751330" cy="1225550"/>
            </a:xfrm>
            <a:custGeom>
              <a:avLst/>
              <a:gdLst/>
              <a:ahLst/>
              <a:cxnLst/>
              <a:rect l="l" t="t" r="r" b="b"/>
              <a:pathLst>
                <a:path w="1751329" h="1225550">
                  <a:moveTo>
                    <a:pt x="1546859" y="0"/>
                  </a:moveTo>
                  <a:lnTo>
                    <a:pt x="204215" y="0"/>
                  </a:lnTo>
                  <a:lnTo>
                    <a:pt x="157394" y="5393"/>
                  </a:lnTo>
                  <a:lnTo>
                    <a:pt x="114411" y="20758"/>
                  </a:lnTo>
                  <a:lnTo>
                    <a:pt x="76493" y="44866"/>
                  </a:lnTo>
                  <a:lnTo>
                    <a:pt x="44866" y="76493"/>
                  </a:lnTo>
                  <a:lnTo>
                    <a:pt x="20758" y="114411"/>
                  </a:lnTo>
                  <a:lnTo>
                    <a:pt x="5393" y="157394"/>
                  </a:lnTo>
                  <a:lnTo>
                    <a:pt x="0" y="204215"/>
                  </a:lnTo>
                  <a:lnTo>
                    <a:pt x="0" y="1021041"/>
                  </a:lnTo>
                  <a:lnTo>
                    <a:pt x="5393" y="1067873"/>
                  </a:lnTo>
                  <a:lnTo>
                    <a:pt x="20758" y="1110865"/>
                  </a:lnTo>
                  <a:lnTo>
                    <a:pt x="44866" y="1148790"/>
                  </a:lnTo>
                  <a:lnTo>
                    <a:pt x="76493" y="1180422"/>
                  </a:lnTo>
                  <a:lnTo>
                    <a:pt x="114411" y="1204534"/>
                  </a:lnTo>
                  <a:lnTo>
                    <a:pt x="157394" y="1219901"/>
                  </a:lnTo>
                  <a:lnTo>
                    <a:pt x="204215" y="1225295"/>
                  </a:lnTo>
                  <a:lnTo>
                    <a:pt x="1546859" y="1225295"/>
                  </a:lnTo>
                  <a:lnTo>
                    <a:pt x="1593681" y="1219901"/>
                  </a:lnTo>
                  <a:lnTo>
                    <a:pt x="1636664" y="1204534"/>
                  </a:lnTo>
                  <a:lnTo>
                    <a:pt x="1674582" y="1180422"/>
                  </a:lnTo>
                  <a:lnTo>
                    <a:pt x="1706209" y="1148790"/>
                  </a:lnTo>
                  <a:lnTo>
                    <a:pt x="1730317" y="1110865"/>
                  </a:lnTo>
                  <a:lnTo>
                    <a:pt x="1745682" y="1067873"/>
                  </a:lnTo>
                  <a:lnTo>
                    <a:pt x="1751076" y="1021041"/>
                  </a:lnTo>
                  <a:lnTo>
                    <a:pt x="1751076" y="204215"/>
                  </a:lnTo>
                  <a:lnTo>
                    <a:pt x="1745682" y="157394"/>
                  </a:lnTo>
                  <a:lnTo>
                    <a:pt x="1730317" y="114411"/>
                  </a:lnTo>
                  <a:lnTo>
                    <a:pt x="1706209" y="76493"/>
                  </a:lnTo>
                  <a:lnTo>
                    <a:pt x="1674582" y="44866"/>
                  </a:lnTo>
                  <a:lnTo>
                    <a:pt x="1636664" y="20758"/>
                  </a:lnTo>
                  <a:lnTo>
                    <a:pt x="1593681" y="5393"/>
                  </a:lnTo>
                  <a:lnTo>
                    <a:pt x="15468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1988" y="4881371"/>
              <a:ext cx="1751330" cy="1225550"/>
            </a:xfrm>
            <a:custGeom>
              <a:avLst/>
              <a:gdLst/>
              <a:ahLst/>
              <a:cxnLst/>
              <a:rect l="l" t="t" r="r" b="b"/>
              <a:pathLst>
                <a:path w="1751329" h="1225550">
                  <a:moveTo>
                    <a:pt x="0" y="204215"/>
                  </a:moveTo>
                  <a:lnTo>
                    <a:pt x="5393" y="157394"/>
                  </a:lnTo>
                  <a:lnTo>
                    <a:pt x="20758" y="114411"/>
                  </a:lnTo>
                  <a:lnTo>
                    <a:pt x="44866" y="76493"/>
                  </a:lnTo>
                  <a:lnTo>
                    <a:pt x="76493" y="44866"/>
                  </a:lnTo>
                  <a:lnTo>
                    <a:pt x="114411" y="20758"/>
                  </a:lnTo>
                  <a:lnTo>
                    <a:pt x="157394" y="5393"/>
                  </a:lnTo>
                  <a:lnTo>
                    <a:pt x="204215" y="0"/>
                  </a:lnTo>
                  <a:lnTo>
                    <a:pt x="1546859" y="0"/>
                  </a:lnTo>
                  <a:lnTo>
                    <a:pt x="1593681" y="5393"/>
                  </a:lnTo>
                  <a:lnTo>
                    <a:pt x="1636664" y="20758"/>
                  </a:lnTo>
                  <a:lnTo>
                    <a:pt x="1674582" y="44866"/>
                  </a:lnTo>
                  <a:lnTo>
                    <a:pt x="1706209" y="76493"/>
                  </a:lnTo>
                  <a:lnTo>
                    <a:pt x="1730317" y="114411"/>
                  </a:lnTo>
                  <a:lnTo>
                    <a:pt x="1745682" y="157394"/>
                  </a:lnTo>
                  <a:lnTo>
                    <a:pt x="1751076" y="204215"/>
                  </a:lnTo>
                  <a:lnTo>
                    <a:pt x="1751076" y="1021041"/>
                  </a:lnTo>
                  <a:lnTo>
                    <a:pt x="1745682" y="1067873"/>
                  </a:lnTo>
                  <a:lnTo>
                    <a:pt x="1730317" y="1110865"/>
                  </a:lnTo>
                  <a:lnTo>
                    <a:pt x="1706209" y="1148790"/>
                  </a:lnTo>
                  <a:lnTo>
                    <a:pt x="1674582" y="1180422"/>
                  </a:lnTo>
                  <a:lnTo>
                    <a:pt x="1636664" y="1204534"/>
                  </a:lnTo>
                  <a:lnTo>
                    <a:pt x="1593681" y="1219901"/>
                  </a:lnTo>
                  <a:lnTo>
                    <a:pt x="1546859" y="1225295"/>
                  </a:lnTo>
                  <a:lnTo>
                    <a:pt x="204215" y="1225295"/>
                  </a:lnTo>
                  <a:lnTo>
                    <a:pt x="157394" y="1219901"/>
                  </a:lnTo>
                  <a:lnTo>
                    <a:pt x="114411" y="1204534"/>
                  </a:lnTo>
                  <a:lnTo>
                    <a:pt x="76493" y="1180422"/>
                  </a:lnTo>
                  <a:lnTo>
                    <a:pt x="44866" y="1148790"/>
                  </a:lnTo>
                  <a:lnTo>
                    <a:pt x="20758" y="1110865"/>
                  </a:lnTo>
                  <a:lnTo>
                    <a:pt x="5393" y="1067873"/>
                  </a:lnTo>
                  <a:lnTo>
                    <a:pt x="0" y="1021041"/>
                  </a:lnTo>
                  <a:lnTo>
                    <a:pt x="0" y="204215"/>
                  </a:lnTo>
                  <a:close/>
                </a:path>
              </a:pathLst>
            </a:custGeom>
            <a:ln w="12192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280785" y="4019235"/>
            <a:ext cx="97805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 err="1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Audi</a:t>
            </a:r>
            <a:r>
              <a:rPr sz="1800" spc="-19" dirty="0" err="1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t</a:t>
            </a:r>
            <a:r>
              <a:rPr sz="1800" dirty="0" err="1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ar</a:t>
            </a:r>
            <a:r>
              <a:rPr lang="es-ES" sz="1800" dirty="0">
                <a:solidFill>
                  <a:srgbClr val="FFFFFF"/>
                </a:solidFill>
                <a:latin typeface="IBM Plex Sans" panose="020B0503050203000203" pitchFamily="34" charset="0"/>
                <a:cs typeface="Calibri"/>
              </a:rPr>
              <a:t> (bianual)</a:t>
            </a:r>
            <a:endParaRPr sz="1800" dirty="0">
              <a:latin typeface="IBM Plex Sans" panose="020B0503050203000203" pitchFamily="34" charset="0"/>
              <a:cs typeface="Calibri"/>
            </a:endParaRPr>
          </a:p>
        </p:txBody>
      </p:sp>
      <p:pic>
        <p:nvPicPr>
          <p:cNvPr id="1026" name="Picture 2" descr="Derechos ARCO">
            <a:extLst>
              <a:ext uri="{FF2B5EF4-FFF2-40B4-BE49-F238E27FC236}">
                <a16:creationId xmlns:a16="http://schemas.microsoft.com/office/drawing/2014/main" id="{14D766EC-06FD-CFD1-8972-6DCF56268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66" y="3043810"/>
            <a:ext cx="1313498" cy="6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encia Española de Protección de Datos | AEPD">
            <a:extLst>
              <a:ext uri="{FF2B5EF4-FFF2-40B4-BE49-F238E27FC236}">
                <a16:creationId xmlns:a16="http://schemas.microsoft.com/office/drawing/2014/main" id="{2A7294E1-C463-24B1-940A-41082E9E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37" y="2043626"/>
            <a:ext cx="1058038" cy="5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ditoría de protección de datos: ¿Está tu empresa obligada a hacerla?">
            <a:extLst>
              <a:ext uri="{FF2B5EF4-FFF2-40B4-BE49-F238E27FC236}">
                <a16:creationId xmlns:a16="http://schemas.microsoft.com/office/drawing/2014/main" id="{272CFA8A-DBA9-5F0E-4595-61141787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11" y="3949996"/>
            <a:ext cx="1391906" cy="78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SIFICACIÓN DE LOS DATOS PERSONALES - ALTABIR">
            <a:extLst>
              <a:ext uri="{FF2B5EF4-FFF2-40B4-BE49-F238E27FC236}">
                <a16:creationId xmlns:a16="http://schemas.microsoft.com/office/drawing/2014/main" id="{CD5B5BB0-85F0-D479-579A-BC1F5CEB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46" y="1205110"/>
            <a:ext cx="1954595" cy="65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didas de Seguridad a implantar en ficheros según la LOPD">
            <a:extLst>
              <a:ext uri="{FF2B5EF4-FFF2-40B4-BE49-F238E27FC236}">
                <a16:creationId xmlns:a16="http://schemas.microsoft.com/office/drawing/2014/main" id="{5994B8CF-51D5-28EF-CF2A-E5CDC076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65" y="1253233"/>
            <a:ext cx="2216431" cy="22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3157" y="1402494"/>
            <a:ext cx="1316699" cy="666432"/>
          </a:xfrm>
          <a:prstGeom prst="rect">
            <a:avLst/>
          </a:prstGeom>
        </p:spPr>
        <p:txBody>
          <a:bodyPr vert="horz" wrap="square" lIns="0" tIns="29051" rIns="0" bIns="0" rtlCol="0">
            <a:spAutoFit/>
          </a:bodyPr>
          <a:lstStyle/>
          <a:p>
            <a:pPr marL="9525" marR="3810" algn="ctr">
              <a:lnSpc>
                <a:spcPct val="91700"/>
              </a:lnSpc>
              <a:spcBef>
                <a:spcPts val="229"/>
              </a:spcBef>
            </a:pPr>
            <a:r>
              <a:rPr sz="1500" b="1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Plan</a:t>
            </a:r>
            <a:r>
              <a:rPr sz="1500" b="1" spc="-75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sz="1500" b="1" spc="-8" dirty="0" err="1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Estratégico</a:t>
            </a:r>
            <a:r>
              <a:rPr sz="1500" b="1" spc="-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sz="1500" b="1" spc="-33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500" b="1" spc="-11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AEPD</a:t>
            </a:r>
            <a:endParaRPr sz="1500" b="1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9724" y="1402494"/>
            <a:ext cx="319088" cy="372904"/>
          </a:xfrm>
          <a:custGeom>
            <a:avLst/>
            <a:gdLst/>
            <a:ahLst/>
            <a:cxnLst/>
            <a:rect l="l" t="t" r="r" b="b"/>
            <a:pathLst>
              <a:path w="425450" h="497205">
                <a:moveTo>
                  <a:pt x="212598" y="0"/>
                </a:moveTo>
                <a:lnTo>
                  <a:pt x="212598" y="99313"/>
                </a:lnTo>
                <a:lnTo>
                  <a:pt x="0" y="99313"/>
                </a:lnTo>
                <a:lnTo>
                  <a:pt x="0" y="397510"/>
                </a:lnTo>
                <a:lnTo>
                  <a:pt x="212598" y="397510"/>
                </a:lnTo>
                <a:lnTo>
                  <a:pt x="212598" y="496824"/>
                </a:lnTo>
                <a:lnTo>
                  <a:pt x="425195" y="248412"/>
                </a:lnTo>
                <a:lnTo>
                  <a:pt x="212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9" name="object 9"/>
          <p:cNvSpPr/>
          <p:nvPr/>
        </p:nvSpPr>
        <p:spPr>
          <a:xfrm>
            <a:off x="2897809" y="2094671"/>
            <a:ext cx="372904" cy="318135"/>
          </a:xfrm>
          <a:custGeom>
            <a:avLst/>
            <a:gdLst/>
            <a:ahLst/>
            <a:cxnLst/>
            <a:rect l="l" t="t" r="r" b="b"/>
            <a:pathLst>
              <a:path w="497204" h="424180">
                <a:moveTo>
                  <a:pt x="397510" y="0"/>
                </a:moveTo>
                <a:lnTo>
                  <a:pt x="99313" y="0"/>
                </a:lnTo>
                <a:lnTo>
                  <a:pt x="99313" y="211836"/>
                </a:lnTo>
                <a:lnTo>
                  <a:pt x="0" y="211836"/>
                </a:lnTo>
                <a:lnTo>
                  <a:pt x="248412" y="423672"/>
                </a:lnTo>
                <a:lnTo>
                  <a:pt x="496824" y="211836"/>
                </a:lnTo>
                <a:lnTo>
                  <a:pt x="397510" y="211836"/>
                </a:lnTo>
                <a:lnTo>
                  <a:pt x="397510" y="0"/>
                </a:lnTo>
                <a:close/>
              </a:path>
            </a:pathLst>
          </a:custGeom>
          <a:solidFill>
            <a:srgbClr val="52C9B8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1" name="object 11"/>
          <p:cNvSpPr txBox="1"/>
          <p:nvPr/>
        </p:nvSpPr>
        <p:spPr>
          <a:xfrm>
            <a:off x="231170" y="2253739"/>
            <a:ext cx="1754221" cy="9590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s-ES" sz="1500" b="1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- </a:t>
            </a:r>
            <a:r>
              <a:rPr sz="1500" b="1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Código</a:t>
            </a:r>
            <a:r>
              <a:rPr lang="es-ES" sz="1500" b="1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de</a:t>
            </a:r>
            <a:r>
              <a:rPr sz="1500" b="1" spc="-56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500" b="1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c</a:t>
            </a:r>
            <a:r>
              <a:rPr sz="1500" b="1" spc="-4" dirty="0" err="1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onducta</a:t>
            </a:r>
            <a:endParaRPr lang="es-ES" sz="1500" b="1" spc="-4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  <a:p>
            <a:pPr marL="9525">
              <a:spcBef>
                <a:spcPts val="79"/>
              </a:spcBef>
            </a:pPr>
            <a:r>
              <a:rPr lang="es-ES" sz="1500" b="1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- Certificaciones</a:t>
            </a:r>
          </a:p>
          <a:p>
            <a:pPr marL="9525">
              <a:spcBef>
                <a:spcPts val="79"/>
              </a:spcBef>
            </a:pPr>
            <a:r>
              <a:rPr lang="es-ES" sz="1500" b="1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- Formación</a:t>
            </a:r>
            <a:endParaRPr sz="1500" b="1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9733" y="2463867"/>
            <a:ext cx="383420" cy="372904"/>
          </a:xfrm>
          <a:custGeom>
            <a:avLst/>
            <a:gdLst/>
            <a:ahLst/>
            <a:cxnLst/>
            <a:rect l="l" t="t" r="r" b="b"/>
            <a:pathLst>
              <a:path w="425450" h="497204">
                <a:moveTo>
                  <a:pt x="212597" y="0"/>
                </a:moveTo>
                <a:lnTo>
                  <a:pt x="0" y="248412"/>
                </a:lnTo>
                <a:lnTo>
                  <a:pt x="212597" y="496824"/>
                </a:lnTo>
                <a:lnTo>
                  <a:pt x="212597" y="397510"/>
                </a:lnTo>
                <a:lnTo>
                  <a:pt x="425195" y="397510"/>
                </a:lnTo>
                <a:lnTo>
                  <a:pt x="425195" y="99313"/>
                </a:lnTo>
                <a:lnTo>
                  <a:pt x="212597" y="99313"/>
                </a:lnTo>
                <a:lnTo>
                  <a:pt x="212597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4" name="object 64"/>
          <p:cNvSpPr txBox="1"/>
          <p:nvPr/>
        </p:nvSpPr>
        <p:spPr>
          <a:xfrm>
            <a:off x="7163839" y="1372922"/>
            <a:ext cx="1621155" cy="945932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69533" marR="61436" indent="-1429" algn="ctr">
              <a:spcBef>
                <a:spcPts val="176"/>
              </a:spcBef>
            </a:pPr>
            <a:r>
              <a:rPr lang="es-ES" sz="1500" b="1" dirty="0">
                <a:latin typeface="IBM Plex Sans" panose="020B0503050203000203" pitchFamily="34" charset="0"/>
                <a:cs typeface="Calibri"/>
              </a:rPr>
              <a:t>Protección de datos </a:t>
            </a:r>
            <a:r>
              <a:rPr sz="1500" b="1" dirty="0" err="1">
                <a:latin typeface="IBM Plex Sans" panose="020B0503050203000203" pitchFamily="34" charset="0"/>
                <a:cs typeface="Calibri"/>
              </a:rPr>
              <a:t>desde</a:t>
            </a:r>
            <a:r>
              <a:rPr sz="1500" b="1" dirty="0">
                <a:latin typeface="IBM Plex Sans" panose="020B0503050203000203" pitchFamily="34" charset="0"/>
                <a:cs typeface="Calibri"/>
              </a:rPr>
              <a:t> </a:t>
            </a:r>
            <a:r>
              <a:rPr sz="1500" b="1" dirty="0" err="1">
                <a:latin typeface="IBM Plex Sans" panose="020B0503050203000203" pitchFamily="34" charset="0"/>
                <a:cs typeface="Calibri"/>
              </a:rPr>
              <a:t>el</a:t>
            </a:r>
            <a:r>
              <a:rPr sz="1500" b="1" dirty="0">
                <a:latin typeface="IBM Plex Sans" panose="020B0503050203000203" pitchFamily="34" charset="0"/>
                <a:cs typeface="Calibri"/>
              </a:rPr>
              <a:t> </a:t>
            </a:r>
            <a:r>
              <a:rPr sz="1500" b="1" spc="-4" dirty="0" err="1">
                <a:latin typeface="IBM Plex Sans" panose="020B0503050203000203" pitchFamily="34" charset="0"/>
                <a:cs typeface="Calibri"/>
              </a:rPr>
              <a:t>Diseño</a:t>
            </a:r>
            <a:r>
              <a:rPr sz="1500" b="1" spc="-49" dirty="0">
                <a:latin typeface="IBM Plex Sans" panose="020B0503050203000203" pitchFamily="34" charset="0"/>
                <a:cs typeface="Calibri"/>
              </a:rPr>
              <a:t> </a:t>
            </a:r>
            <a:r>
              <a:rPr sz="1500" b="1" dirty="0">
                <a:latin typeface="IBM Plex Sans" panose="020B0503050203000203" pitchFamily="34" charset="0"/>
                <a:cs typeface="Calibri"/>
              </a:rPr>
              <a:t>y</a:t>
            </a:r>
            <a:r>
              <a:rPr sz="1500" b="1" spc="-8" dirty="0">
                <a:latin typeface="IBM Plex Sans" panose="020B0503050203000203" pitchFamily="34" charset="0"/>
                <a:cs typeface="Calibri"/>
              </a:rPr>
              <a:t> </a:t>
            </a:r>
            <a:r>
              <a:rPr sz="1500" b="1" dirty="0">
                <a:latin typeface="IBM Plex Sans" panose="020B0503050203000203" pitchFamily="34" charset="0"/>
                <a:cs typeface="Calibri"/>
              </a:rPr>
              <a:t>por</a:t>
            </a:r>
            <a:r>
              <a:rPr sz="1500" b="1" spc="-30" dirty="0">
                <a:latin typeface="IBM Plex Sans" panose="020B0503050203000203" pitchFamily="34" charset="0"/>
                <a:cs typeface="Calibri"/>
              </a:rPr>
              <a:t> </a:t>
            </a:r>
            <a:r>
              <a:rPr sz="1500" b="1" spc="-8" dirty="0">
                <a:latin typeface="IBM Plex Sans" panose="020B0503050203000203" pitchFamily="34" charset="0"/>
                <a:cs typeface="Calibri"/>
              </a:rPr>
              <a:t>Defecto</a:t>
            </a:r>
            <a:endParaRPr sz="1500" dirty="0"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91526" y="4616425"/>
            <a:ext cx="2675096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</a:pP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Multas de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hasta el</a:t>
            </a:r>
            <a:r>
              <a:rPr sz="1350" spc="-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del volumen </a:t>
            </a:r>
            <a:r>
              <a:rPr sz="1350" spc="-36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350" spc="-1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facturación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394594" y="304198"/>
            <a:ext cx="8239043" cy="761106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es-ES" spc="-4" dirty="0">
                <a:solidFill>
                  <a:srgbClr val="000000"/>
                </a:solidFill>
                <a:latin typeface="IBM Plex Sans" panose="020B0503050203000203" pitchFamily="34" charset="0"/>
              </a:rPr>
              <a:t>Obligaciones tras la efectiva</a:t>
            </a:r>
            <a:r>
              <a:rPr spc="-15" dirty="0">
                <a:solidFill>
                  <a:srgbClr val="000000"/>
                </a:solidFill>
                <a:latin typeface="IBM Plex Sans" panose="020B0503050203000203" pitchFamily="34" charset="0"/>
              </a:rPr>
              <a:t> </a:t>
            </a:r>
            <a:r>
              <a:rPr lang="es-ES" spc="-4" dirty="0">
                <a:solidFill>
                  <a:srgbClr val="000000"/>
                </a:solidFill>
                <a:latin typeface="IBM Plex Sans" panose="020B0503050203000203" pitchFamily="34" charset="0"/>
              </a:rPr>
              <a:t>aplicación del </a:t>
            </a:r>
            <a:r>
              <a:rPr spc="-8" dirty="0">
                <a:solidFill>
                  <a:srgbClr val="000000"/>
                </a:solidFill>
                <a:latin typeface="IBM Plex Sans" panose="020B0503050203000203" pitchFamily="34" charset="0"/>
              </a:rPr>
              <a:t>RGPD</a:t>
            </a:r>
            <a:r>
              <a:rPr spc="-11" dirty="0">
                <a:solidFill>
                  <a:srgbClr val="000000"/>
                </a:solidFill>
                <a:latin typeface="IBM Plex Sans" panose="020B0503050203000203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IBM Plex Sans" panose="020B0503050203000203" pitchFamily="34" charset="0"/>
              </a:rPr>
              <a:t>y </a:t>
            </a:r>
            <a:r>
              <a:rPr spc="-398" dirty="0">
                <a:solidFill>
                  <a:srgbClr val="000000"/>
                </a:solidFill>
                <a:latin typeface="IBM Plex Sans" panose="020B0503050203000203" pitchFamily="34" charset="0"/>
              </a:rPr>
              <a:t> </a:t>
            </a:r>
            <a:r>
              <a:rPr spc="-8" dirty="0">
                <a:solidFill>
                  <a:srgbClr val="000000"/>
                </a:solidFill>
                <a:latin typeface="IBM Plex Sans" panose="020B0503050203000203" pitchFamily="34" charset="0"/>
              </a:rPr>
              <a:t>LOPDGDD</a:t>
            </a:r>
            <a:endParaRPr dirty="0">
              <a:latin typeface="IBM Plex Sans" panose="020B0503050203000203" pitchFamily="34" charset="0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969746" y="2649802"/>
            <a:ext cx="2009339" cy="485229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3336" rIns="0" bIns="0" rtlCol="0">
            <a:spAutoFit/>
          </a:bodyPr>
          <a:lstStyle/>
          <a:p>
            <a:pPr marL="476" algn="ctr">
              <a:spcBef>
                <a:spcPts val="183"/>
              </a:spcBef>
            </a:pPr>
            <a:r>
              <a:rPr sz="1500" b="1" spc="-8" dirty="0">
                <a:latin typeface="IBM Plex Sans" panose="020B0503050203000203" pitchFamily="34" charset="0"/>
                <a:cs typeface="Calibri"/>
              </a:rPr>
              <a:t>RESPONSABILIDAD</a:t>
            </a:r>
            <a:endParaRPr sz="1500" dirty="0">
              <a:latin typeface="IBM Plex Sans" panose="020B0503050203000203" pitchFamily="34" charset="0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b="1" spc="-19" dirty="0">
                <a:latin typeface="IBM Plex Sans" panose="020B0503050203000203" pitchFamily="34" charset="0"/>
                <a:cs typeface="Calibri"/>
              </a:rPr>
              <a:t>ACTIVA</a:t>
            </a:r>
            <a:endParaRPr sz="1500" dirty="0"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D9651188-FC00-6A87-8B68-AA9B5FD36140}"/>
              </a:ext>
            </a:extLst>
          </p:cNvPr>
          <p:cNvSpPr txBox="1"/>
          <p:nvPr/>
        </p:nvSpPr>
        <p:spPr>
          <a:xfrm>
            <a:off x="2244746" y="1302688"/>
            <a:ext cx="159652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3810" indent="-2858" algn="ctr">
              <a:lnSpc>
                <a:spcPct val="91800"/>
              </a:lnSpc>
              <a:spcBef>
                <a:spcPts val="225"/>
              </a:spcBef>
            </a:pPr>
            <a:r>
              <a:rPr lang="es-ES" sz="1500" b="1" spc="-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Política </a:t>
            </a:r>
            <a:r>
              <a:rPr lang="es-ES" sz="1500" b="1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de </a:t>
            </a:r>
            <a:r>
              <a:rPr lang="es-ES" sz="1500" b="1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500" b="1" spc="-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Protección</a:t>
            </a:r>
            <a:r>
              <a:rPr lang="es-ES" sz="1500" b="1" spc="-45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500" b="1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de </a:t>
            </a:r>
            <a:r>
              <a:rPr lang="es-ES" sz="1500" b="1" spc="-326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500" b="1" spc="-11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Datos</a:t>
            </a:r>
            <a:endParaRPr lang="es-ES" sz="1500" b="1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3ADBC95F-BD83-74D9-37EA-631ED7B054EF}"/>
              </a:ext>
            </a:extLst>
          </p:cNvPr>
          <p:cNvSpPr txBox="1"/>
          <p:nvPr/>
        </p:nvSpPr>
        <p:spPr>
          <a:xfrm>
            <a:off x="2350332" y="2463105"/>
            <a:ext cx="15965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500" b="1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Proactividad</a:t>
            </a:r>
            <a:endParaRPr lang="es-ES" sz="1500" b="1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107" name="object 12">
            <a:extLst>
              <a:ext uri="{FF2B5EF4-FFF2-40B4-BE49-F238E27FC236}">
                <a16:creationId xmlns:a16="http://schemas.microsoft.com/office/drawing/2014/main" id="{C76CF30D-23B4-F564-6E91-8C07EAC3BDCF}"/>
              </a:ext>
            </a:extLst>
          </p:cNvPr>
          <p:cNvSpPr/>
          <p:nvPr/>
        </p:nvSpPr>
        <p:spPr>
          <a:xfrm rot="16200000">
            <a:off x="7843549" y="2304323"/>
            <a:ext cx="319088" cy="372904"/>
          </a:xfrm>
          <a:custGeom>
            <a:avLst/>
            <a:gdLst/>
            <a:ahLst/>
            <a:cxnLst/>
            <a:rect l="l" t="t" r="r" b="b"/>
            <a:pathLst>
              <a:path w="425450" h="497204">
                <a:moveTo>
                  <a:pt x="212597" y="0"/>
                </a:moveTo>
                <a:lnTo>
                  <a:pt x="0" y="248412"/>
                </a:lnTo>
                <a:lnTo>
                  <a:pt x="212597" y="496824"/>
                </a:lnTo>
                <a:lnTo>
                  <a:pt x="212597" y="397510"/>
                </a:lnTo>
                <a:lnTo>
                  <a:pt x="425195" y="397510"/>
                </a:lnTo>
                <a:lnTo>
                  <a:pt x="425195" y="99313"/>
                </a:lnTo>
                <a:lnTo>
                  <a:pt x="212597" y="99313"/>
                </a:lnTo>
                <a:lnTo>
                  <a:pt x="212597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09" name="object 6">
            <a:extLst>
              <a:ext uri="{FF2B5EF4-FFF2-40B4-BE49-F238E27FC236}">
                <a16:creationId xmlns:a16="http://schemas.microsoft.com/office/drawing/2014/main" id="{5B774454-151F-C464-413A-6A0B4134F7E6}"/>
              </a:ext>
            </a:extLst>
          </p:cNvPr>
          <p:cNvSpPr/>
          <p:nvPr/>
        </p:nvSpPr>
        <p:spPr>
          <a:xfrm rot="5400000">
            <a:off x="7864028" y="3121016"/>
            <a:ext cx="319088" cy="372904"/>
          </a:xfrm>
          <a:custGeom>
            <a:avLst/>
            <a:gdLst/>
            <a:ahLst/>
            <a:cxnLst/>
            <a:rect l="l" t="t" r="r" b="b"/>
            <a:pathLst>
              <a:path w="425450" h="497205">
                <a:moveTo>
                  <a:pt x="212598" y="0"/>
                </a:moveTo>
                <a:lnTo>
                  <a:pt x="212598" y="99313"/>
                </a:lnTo>
                <a:lnTo>
                  <a:pt x="0" y="99313"/>
                </a:lnTo>
                <a:lnTo>
                  <a:pt x="0" y="397510"/>
                </a:lnTo>
                <a:lnTo>
                  <a:pt x="212598" y="397510"/>
                </a:lnTo>
                <a:lnTo>
                  <a:pt x="212598" y="496824"/>
                </a:lnTo>
                <a:lnTo>
                  <a:pt x="425195" y="248412"/>
                </a:lnTo>
                <a:lnTo>
                  <a:pt x="212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D8A5BBF3-B5B1-B801-F5D2-E16598D606BD}"/>
              </a:ext>
            </a:extLst>
          </p:cNvPr>
          <p:cNvSpPr txBox="1"/>
          <p:nvPr/>
        </p:nvSpPr>
        <p:spPr>
          <a:xfrm>
            <a:off x="3965798" y="3410037"/>
            <a:ext cx="4572000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6244" marR="78581" indent="-342900" algn="just">
              <a:spcBef>
                <a:spcPts val="188"/>
              </a:spcBef>
              <a:buAutoNum type="arabicPeriod"/>
            </a:pP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Notificación 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y </a:t>
            </a:r>
            <a:r>
              <a:rPr lang="es-ES" sz="1400" spc="-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gestión 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de las </a:t>
            </a:r>
            <a:r>
              <a:rPr lang="es-ES" sz="1400" spc="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violaciones</a:t>
            </a:r>
            <a:r>
              <a:rPr lang="es-ES" sz="1400" spc="-3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de</a:t>
            </a:r>
            <a:r>
              <a:rPr lang="es-ES" sz="1400" spc="-23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seguridad</a:t>
            </a:r>
            <a:r>
              <a:rPr lang="es-ES" sz="1400" spc="-45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en</a:t>
            </a:r>
            <a:r>
              <a:rPr lang="es-ES" sz="1400" spc="-19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72hrs</a:t>
            </a:r>
          </a:p>
          <a:p>
            <a:pPr marL="426244" marR="78581" indent="-342900" algn="just">
              <a:spcBef>
                <a:spcPts val="188"/>
              </a:spcBef>
              <a:buAutoNum type="arabicPeriod"/>
            </a:pP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De</a:t>
            </a:r>
            <a:r>
              <a:rPr lang="es-ES" sz="1400" spc="-23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r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e</a:t>
            </a: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c</a:t>
            </a:r>
            <a:r>
              <a:rPr lang="es-ES" sz="1400" spc="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h</a:t>
            </a:r>
            <a:r>
              <a:rPr lang="es-ES" sz="1400" spc="-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o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s  </a:t>
            </a: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ARCO</a:t>
            </a:r>
            <a:r>
              <a:rPr lang="es-ES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+ 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De</a:t>
            </a:r>
            <a:r>
              <a:rPr lang="es-ES" sz="1400" spc="-23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r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e</a:t>
            </a: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c</a:t>
            </a:r>
            <a:r>
              <a:rPr lang="es-ES" sz="1400" spc="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h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o </a:t>
            </a: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Olvido</a:t>
            </a:r>
            <a:r>
              <a:rPr lang="es-ES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+</a:t>
            </a:r>
            <a:r>
              <a:rPr lang="es-ES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 </a:t>
            </a:r>
            <a:r>
              <a:rPr lang="es-ES" sz="14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Portabilidad</a:t>
            </a:r>
            <a:endParaRPr lang="es-ES" spc="-4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  <a:p>
            <a:pPr marL="426244" marR="78581" indent="-342900" algn="just">
              <a:spcBef>
                <a:spcPts val="188"/>
              </a:spcBef>
              <a:buAutoNum type="arabicPeriod"/>
            </a:pPr>
            <a:r>
              <a:rPr lang="es-ES" sz="1400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Licitud, trasparencia y lealtad en el tratamiento de datos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4B3521FA-EC9B-10C0-7470-DFC4148D9E45}"/>
              </a:ext>
            </a:extLst>
          </p:cNvPr>
          <p:cNvSpPr txBox="1"/>
          <p:nvPr/>
        </p:nvSpPr>
        <p:spPr>
          <a:xfrm>
            <a:off x="4229452" y="1430727"/>
            <a:ext cx="2546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16"/>
              </a:spcBef>
            </a:pPr>
            <a:r>
              <a:rPr lang="es-ES" sz="1800" b="1" spc="-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Determinación del responsable y encargado de tratamiento + DPD</a:t>
            </a:r>
            <a:endParaRPr lang="es-ES" sz="1800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3157" y="1402494"/>
            <a:ext cx="1316699" cy="479714"/>
          </a:xfrm>
          <a:prstGeom prst="rect">
            <a:avLst/>
          </a:prstGeom>
        </p:spPr>
        <p:txBody>
          <a:bodyPr vert="horz" wrap="square" lIns="0" tIns="29051" rIns="0" bIns="0" rtlCol="0">
            <a:spAutoFit/>
          </a:bodyPr>
          <a:lstStyle/>
          <a:p>
            <a:pPr marL="9525" marR="3810" algn="ctr">
              <a:lnSpc>
                <a:spcPct val="91700"/>
              </a:lnSpc>
              <a:spcBef>
                <a:spcPts val="229"/>
              </a:spcBef>
            </a:pPr>
            <a:r>
              <a:rPr lang="es-ES" sz="1500" b="1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REGISTRO</a:t>
            </a:r>
          </a:p>
          <a:p>
            <a:pPr marL="9525" marR="3810" algn="ctr">
              <a:lnSpc>
                <a:spcPct val="91700"/>
              </a:lnSpc>
              <a:spcBef>
                <a:spcPts val="229"/>
              </a:spcBef>
            </a:pPr>
            <a:r>
              <a:rPr lang="es-ES" sz="1500" b="1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tratamiento</a:t>
            </a:r>
            <a:endParaRPr sz="1500" b="1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9724" y="1402494"/>
            <a:ext cx="319088" cy="372904"/>
          </a:xfrm>
          <a:custGeom>
            <a:avLst/>
            <a:gdLst/>
            <a:ahLst/>
            <a:cxnLst/>
            <a:rect l="l" t="t" r="r" b="b"/>
            <a:pathLst>
              <a:path w="425450" h="497205">
                <a:moveTo>
                  <a:pt x="212598" y="0"/>
                </a:moveTo>
                <a:lnTo>
                  <a:pt x="212598" y="99313"/>
                </a:lnTo>
                <a:lnTo>
                  <a:pt x="0" y="99313"/>
                </a:lnTo>
                <a:lnTo>
                  <a:pt x="0" y="397510"/>
                </a:lnTo>
                <a:lnTo>
                  <a:pt x="212598" y="397510"/>
                </a:lnTo>
                <a:lnTo>
                  <a:pt x="212598" y="496824"/>
                </a:lnTo>
                <a:lnTo>
                  <a:pt x="425195" y="248412"/>
                </a:lnTo>
                <a:lnTo>
                  <a:pt x="212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9" name="object 9"/>
          <p:cNvSpPr/>
          <p:nvPr/>
        </p:nvSpPr>
        <p:spPr>
          <a:xfrm>
            <a:off x="2563217" y="1867967"/>
            <a:ext cx="372904" cy="318135"/>
          </a:xfrm>
          <a:custGeom>
            <a:avLst/>
            <a:gdLst/>
            <a:ahLst/>
            <a:cxnLst/>
            <a:rect l="l" t="t" r="r" b="b"/>
            <a:pathLst>
              <a:path w="497204" h="424180">
                <a:moveTo>
                  <a:pt x="397510" y="0"/>
                </a:moveTo>
                <a:lnTo>
                  <a:pt x="99313" y="0"/>
                </a:lnTo>
                <a:lnTo>
                  <a:pt x="99313" y="211836"/>
                </a:lnTo>
                <a:lnTo>
                  <a:pt x="0" y="211836"/>
                </a:lnTo>
                <a:lnTo>
                  <a:pt x="248412" y="423672"/>
                </a:lnTo>
                <a:lnTo>
                  <a:pt x="496824" y="211836"/>
                </a:lnTo>
                <a:lnTo>
                  <a:pt x="397510" y="211836"/>
                </a:lnTo>
                <a:lnTo>
                  <a:pt x="397510" y="0"/>
                </a:lnTo>
                <a:close/>
              </a:path>
            </a:pathLst>
          </a:custGeom>
          <a:solidFill>
            <a:srgbClr val="52C9B8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4" name="object 64"/>
          <p:cNvSpPr txBox="1"/>
          <p:nvPr/>
        </p:nvSpPr>
        <p:spPr>
          <a:xfrm>
            <a:off x="6846596" y="1333209"/>
            <a:ext cx="1901844" cy="884377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22384" rIns="0" bIns="0" rtlCol="0">
            <a:spAutoFit/>
          </a:bodyPr>
          <a:lstStyle/>
          <a:p>
            <a:pPr marL="87154" algn="ctr">
              <a:spcBef>
                <a:spcPts val="71"/>
              </a:spcBef>
            </a:pPr>
            <a:r>
              <a:rPr lang="es-ES" b="1" spc="-4" dirty="0">
                <a:solidFill>
                  <a:schemeClr val="tx1"/>
                </a:solidFill>
                <a:latin typeface="IBM Plex Sans" panose="020B0503050203000203" pitchFamily="34" charset="0"/>
                <a:cs typeface="Georgia"/>
              </a:rPr>
              <a:t>Evaluaciones de impacto en protección de datos (EIPD)</a:t>
            </a:r>
            <a:endParaRPr lang="es-ES" sz="1400" dirty="0">
              <a:solidFill>
                <a:schemeClr val="tx1"/>
              </a:solidFill>
              <a:latin typeface="IBM Plex Sans" panose="020B0503050203000203" pitchFamily="34" charset="0"/>
              <a:cs typeface="Georgi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91526" y="4616425"/>
            <a:ext cx="2675096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</a:pP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Multas de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hasta el</a:t>
            </a:r>
            <a:r>
              <a:rPr sz="1350" spc="-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del volumen </a:t>
            </a:r>
            <a:r>
              <a:rPr sz="1350" spc="-36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350" spc="-1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facturación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304703" y="282887"/>
            <a:ext cx="8163047" cy="761106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es-ES" spc="-4" dirty="0">
                <a:solidFill>
                  <a:srgbClr val="000000"/>
                </a:solidFill>
                <a:latin typeface="IBM Plex Sans" panose="020B0503050203000203" pitchFamily="34" charset="0"/>
              </a:rPr>
              <a:t>Obligaciones tras la efectiva</a:t>
            </a:r>
            <a:r>
              <a:rPr spc="-15" dirty="0">
                <a:solidFill>
                  <a:srgbClr val="000000"/>
                </a:solidFill>
                <a:latin typeface="IBM Plex Sans" panose="020B0503050203000203" pitchFamily="34" charset="0"/>
              </a:rPr>
              <a:t> </a:t>
            </a:r>
            <a:r>
              <a:rPr lang="es-ES" spc="-4" dirty="0">
                <a:solidFill>
                  <a:srgbClr val="000000"/>
                </a:solidFill>
                <a:latin typeface="IBM Plex Sans" panose="020B0503050203000203" pitchFamily="34" charset="0"/>
              </a:rPr>
              <a:t>aplicación del </a:t>
            </a:r>
            <a:r>
              <a:rPr spc="-8" dirty="0">
                <a:solidFill>
                  <a:srgbClr val="000000"/>
                </a:solidFill>
                <a:latin typeface="IBM Plex Sans" panose="020B0503050203000203" pitchFamily="34" charset="0"/>
              </a:rPr>
              <a:t>RGPD</a:t>
            </a:r>
            <a:r>
              <a:rPr spc="-11" dirty="0">
                <a:solidFill>
                  <a:srgbClr val="000000"/>
                </a:solidFill>
                <a:latin typeface="IBM Plex Sans" panose="020B0503050203000203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IBM Plex Sans" panose="020B0503050203000203" pitchFamily="34" charset="0"/>
              </a:rPr>
              <a:t>y </a:t>
            </a:r>
            <a:r>
              <a:rPr spc="-398" dirty="0">
                <a:solidFill>
                  <a:srgbClr val="000000"/>
                </a:solidFill>
                <a:latin typeface="IBM Plex Sans" panose="020B0503050203000203" pitchFamily="34" charset="0"/>
              </a:rPr>
              <a:t> </a:t>
            </a:r>
            <a:r>
              <a:rPr spc="-8" dirty="0">
                <a:solidFill>
                  <a:srgbClr val="000000"/>
                </a:solidFill>
                <a:latin typeface="IBM Plex Sans" panose="020B0503050203000203" pitchFamily="34" charset="0"/>
              </a:rPr>
              <a:t>LOPDGDD</a:t>
            </a:r>
            <a:endParaRPr dirty="0">
              <a:latin typeface="IBM Plex Sans" panose="020B0503050203000203" pitchFamily="34" charset="0"/>
            </a:endParaRP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D9651188-FC00-6A87-8B68-AA9B5FD36140}"/>
              </a:ext>
            </a:extLst>
          </p:cNvPr>
          <p:cNvSpPr txBox="1"/>
          <p:nvPr/>
        </p:nvSpPr>
        <p:spPr>
          <a:xfrm>
            <a:off x="2137860" y="1351964"/>
            <a:ext cx="1596523" cy="488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3810" indent="-2858" algn="ctr">
              <a:lnSpc>
                <a:spcPct val="91800"/>
              </a:lnSpc>
              <a:spcBef>
                <a:spcPts val="225"/>
              </a:spcBef>
            </a:pPr>
            <a:r>
              <a:rPr lang="es-ES" b="1" spc="-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Responsabilidad proactiva</a:t>
            </a:r>
            <a:endParaRPr lang="es-ES" sz="1400" b="1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3ADBC95F-BD83-74D9-37EA-631ED7B054EF}"/>
              </a:ext>
            </a:extLst>
          </p:cNvPr>
          <p:cNvSpPr txBox="1"/>
          <p:nvPr/>
        </p:nvSpPr>
        <p:spPr>
          <a:xfrm>
            <a:off x="423332" y="2289072"/>
            <a:ext cx="491629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6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LIMITACIÓN DE LA FINALIDAD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ü"/>
            </a:pPr>
            <a:r>
              <a:rPr lang="es-ES" sz="16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recogida con fin determinado, explícito y legítimo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ü"/>
            </a:pPr>
            <a:r>
              <a:rPr lang="es-ES" sz="16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adecuados, pertinentes y limitados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ü"/>
            </a:pPr>
            <a:r>
              <a:rPr lang="es-ES" sz="16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exactos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ü"/>
            </a:pPr>
            <a:r>
              <a:rPr lang="es-ES" sz="16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limitación del tiempo de conservación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ü"/>
            </a:pPr>
            <a:r>
              <a:rPr lang="es-ES" sz="16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seguridad adecuada</a:t>
            </a:r>
          </a:p>
          <a:p>
            <a:pPr marL="295275" indent="-285750">
              <a:spcBef>
                <a:spcPts val="75"/>
              </a:spcBef>
              <a:buFont typeface="Wingdings" pitchFamily="2" charset="2"/>
              <a:buChar char="ü"/>
            </a:pPr>
            <a:r>
              <a:rPr lang="es-ES" sz="1600" spc="-4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deber de confidencialidad</a:t>
            </a:r>
          </a:p>
        </p:txBody>
      </p:sp>
      <p:sp>
        <p:nvSpPr>
          <p:cNvPr id="107" name="object 12">
            <a:extLst>
              <a:ext uri="{FF2B5EF4-FFF2-40B4-BE49-F238E27FC236}">
                <a16:creationId xmlns:a16="http://schemas.microsoft.com/office/drawing/2014/main" id="{C76CF30D-23B4-F564-6E91-8C07EAC3BDCF}"/>
              </a:ext>
            </a:extLst>
          </p:cNvPr>
          <p:cNvSpPr/>
          <p:nvPr/>
        </p:nvSpPr>
        <p:spPr>
          <a:xfrm rot="16200000">
            <a:off x="8169484" y="2652325"/>
            <a:ext cx="120656" cy="67678"/>
          </a:xfrm>
          <a:custGeom>
            <a:avLst/>
            <a:gdLst/>
            <a:ahLst/>
            <a:cxnLst/>
            <a:rect l="l" t="t" r="r" b="b"/>
            <a:pathLst>
              <a:path w="425450" h="497204">
                <a:moveTo>
                  <a:pt x="212597" y="0"/>
                </a:moveTo>
                <a:lnTo>
                  <a:pt x="0" y="248412"/>
                </a:lnTo>
                <a:lnTo>
                  <a:pt x="212597" y="496824"/>
                </a:lnTo>
                <a:lnTo>
                  <a:pt x="212597" y="397510"/>
                </a:lnTo>
                <a:lnTo>
                  <a:pt x="425195" y="397510"/>
                </a:lnTo>
                <a:lnTo>
                  <a:pt x="425195" y="99313"/>
                </a:lnTo>
                <a:lnTo>
                  <a:pt x="212597" y="99313"/>
                </a:lnTo>
                <a:lnTo>
                  <a:pt x="212597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4B3521FA-EC9B-10C0-7470-DFC4148D9E45}"/>
              </a:ext>
            </a:extLst>
          </p:cNvPr>
          <p:cNvSpPr txBox="1"/>
          <p:nvPr/>
        </p:nvSpPr>
        <p:spPr>
          <a:xfrm>
            <a:off x="4172214" y="898632"/>
            <a:ext cx="2546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16"/>
              </a:spcBef>
            </a:pPr>
            <a:r>
              <a:rPr lang="es-ES" sz="1800" b="1" spc="-8" dirty="0">
                <a:solidFill>
                  <a:schemeClr val="tx1"/>
                </a:solidFill>
                <a:latin typeface="IBM Plex Sans" panose="020B0503050203000203" pitchFamily="34" charset="0"/>
                <a:cs typeface="Calibri"/>
              </a:rPr>
              <a:t>Evaluación objetiva del riesgo</a:t>
            </a:r>
            <a:endParaRPr lang="es-ES" sz="1800" dirty="0">
              <a:solidFill>
                <a:schemeClr val="tx1"/>
              </a:solidFill>
              <a:latin typeface="IBM Plex Sans" panose="020B0503050203000203" pitchFamily="34" charset="0"/>
              <a:cs typeface="Calibri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F2175A57-EACC-B898-23F3-D3A84D759B4C}"/>
              </a:ext>
            </a:extLst>
          </p:cNvPr>
          <p:cNvSpPr/>
          <p:nvPr/>
        </p:nvSpPr>
        <p:spPr>
          <a:xfrm rot="5400000">
            <a:off x="5832442" y="1535551"/>
            <a:ext cx="672955" cy="479691"/>
          </a:xfrm>
          <a:custGeom>
            <a:avLst/>
            <a:gdLst/>
            <a:ahLst/>
            <a:cxnLst/>
            <a:rect l="l" t="t" r="r" b="b"/>
            <a:pathLst>
              <a:path w="425450" h="497205">
                <a:moveTo>
                  <a:pt x="212598" y="0"/>
                </a:moveTo>
                <a:lnTo>
                  <a:pt x="212598" y="99313"/>
                </a:lnTo>
                <a:lnTo>
                  <a:pt x="0" y="99313"/>
                </a:lnTo>
                <a:lnTo>
                  <a:pt x="0" y="397510"/>
                </a:lnTo>
                <a:lnTo>
                  <a:pt x="212598" y="397510"/>
                </a:lnTo>
                <a:lnTo>
                  <a:pt x="212598" y="496824"/>
                </a:lnTo>
                <a:lnTo>
                  <a:pt x="425195" y="248412"/>
                </a:lnTo>
                <a:lnTo>
                  <a:pt x="2125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pic>
        <p:nvPicPr>
          <p:cNvPr id="3074" name="Picture 2" descr="Evaluación de Impacto Protección de Datos en el RGPD - ¿Qué es?">
            <a:extLst>
              <a:ext uri="{FF2B5EF4-FFF2-40B4-BE49-F238E27FC236}">
                <a16:creationId xmlns:a16="http://schemas.microsoft.com/office/drawing/2014/main" id="{F1B9B692-DE92-3B5A-0CDE-3800EDCB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13" y="2328995"/>
            <a:ext cx="2596038" cy="25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9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 txBox="1"/>
          <p:nvPr/>
        </p:nvSpPr>
        <p:spPr>
          <a:xfrm>
            <a:off x="4591526" y="4616425"/>
            <a:ext cx="2675096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</a:pP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Multas de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hasta el</a:t>
            </a:r>
            <a:r>
              <a:rPr sz="1350" spc="-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del volumen </a:t>
            </a:r>
            <a:r>
              <a:rPr sz="1350" spc="-36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350" spc="-1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facturación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title"/>
          </p:nvPr>
        </p:nvSpPr>
        <p:spPr>
          <a:xfrm>
            <a:off x="451060" y="346682"/>
            <a:ext cx="3661094" cy="391774"/>
          </a:xfrm>
          <a:prstGeom prst="rect">
            <a:avLst/>
          </a:prstGeom>
        </p:spPr>
        <p:txBody>
          <a:bodyPr spcFirstLastPara="1" vert="horz" wrap="square" lIns="0" tIns="9525" rIns="0" bIns="0" rtlCol="0" anchor="t" anchorCtr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es-ES" spc="-4" dirty="0">
                <a:solidFill>
                  <a:srgbClr val="000000"/>
                </a:solidFill>
                <a:latin typeface="IBM Plex Sans" panose="020B0503050203000203" pitchFamily="34" charset="0"/>
              </a:rPr>
              <a:t>Nociones básicas</a:t>
            </a:r>
            <a:endParaRPr dirty="0">
              <a:latin typeface="IBM Plex Sans" panose="020B0503050203000203" pitchFamily="34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3ADBC95F-BD83-74D9-37EA-631ED7B054EF}"/>
              </a:ext>
            </a:extLst>
          </p:cNvPr>
          <p:cNvSpPr txBox="1"/>
          <p:nvPr/>
        </p:nvSpPr>
        <p:spPr>
          <a:xfrm>
            <a:off x="451060" y="981432"/>
            <a:ext cx="8278269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 indent="-285750" algn="just">
              <a:spcBef>
                <a:spcPts val="75"/>
              </a:spcBef>
              <a:buFont typeface="Wingdings" pitchFamily="2" charset="2"/>
              <a:buChar char="Ø"/>
            </a:pPr>
            <a:r>
              <a:rPr lang="es-ES" sz="1800" b="1" u="heavy" spc="-20" dirty="0">
                <a:solidFill>
                  <a:schemeClr val="tx1"/>
                </a:solidFill>
                <a:uFill>
                  <a:solidFill>
                    <a:srgbClr val="2E5395"/>
                  </a:solidFill>
                </a:uFill>
                <a:latin typeface="IBM Plex Sans" panose="020B0503050203000203" pitchFamily="34" charset="0"/>
                <a:cs typeface="Times New Roman" panose="02020603050405020304" pitchFamily="18" charset="0"/>
              </a:rPr>
              <a:t>Dato</a:t>
            </a:r>
            <a:r>
              <a:rPr lang="es-ES" sz="1800" b="1" spc="-9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spc="-1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de</a:t>
            </a:r>
            <a:r>
              <a:rPr lang="es-ES" sz="1800" b="1" spc="-7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spc="-3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carácter</a:t>
            </a:r>
            <a:r>
              <a:rPr lang="es-ES" sz="1800" b="1" spc="-8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u="heavy" spc="-30" dirty="0">
                <a:solidFill>
                  <a:schemeClr val="tx1"/>
                </a:solidFill>
                <a:uFill>
                  <a:solidFill>
                    <a:srgbClr val="2E5395"/>
                  </a:solidFill>
                </a:uFill>
                <a:latin typeface="IBM Plex Sans" panose="020B0503050203000203" pitchFamily="34" charset="0"/>
                <a:cs typeface="Times New Roman" panose="02020603050405020304" pitchFamily="18" charset="0"/>
              </a:rPr>
              <a:t>personal </a:t>
            </a:r>
            <a:r>
              <a:rPr lang="es-ES" sz="1800" b="0" u="heavy" spc="-30" dirty="0">
                <a:solidFill>
                  <a:schemeClr val="tx1"/>
                </a:solidFill>
                <a:uFill>
                  <a:solidFill>
                    <a:srgbClr val="2E5395"/>
                  </a:solidFill>
                </a:uFill>
                <a:latin typeface="IBM Plex Sans" panose="020B0503050203000203" pitchFamily="34" charset="0"/>
                <a:cs typeface="Times New Roman" panose="02020603050405020304" pitchFamily="18" charset="0"/>
              </a:rPr>
              <a:t>vs. </a:t>
            </a:r>
            <a:r>
              <a:rPr lang="es-ES" sz="1800" b="1" u="heavy" spc="-30" dirty="0">
                <a:solidFill>
                  <a:schemeClr val="tx1"/>
                </a:solidFill>
                <a:uFill>
                  <a:solidFill>
                    <a:srgbClr val="2E5395"/>
                  </a:solidFill>
                </a:uFill>
                <a:latin typeface="IBM Plex Sans" panose="020B0503050203000203" pitchFamily="34" charset="0"/>
                <a:cs typeface="Times New Roman" panose="02020603050405020304" pitchFamily="18" charset="0"/>
              </a:rPr>
              <a:t>datos sensibles o especialmente protegidos </a:t>
            </a:r>
            <a:r>
              <a:rPr lang="es-ES" sz="1800" b="0" u="heavy" spc="-30" dirty="0">
                <a:solidFill>
                  <a:schemeClr val="tx1"/>
                </a:solidFill>
                <a:uFill>
                  <a:solidFill>
                    <a:srgbClr val="2E5395"/>
                  </a:solidFill>
                </a:uFill>
                <a:latin typeface="IBM Plex Sans" panose="020B0503050203000203" pitchFamily="34" charset="0"/>
                <a:cs typeface="Times New Roman" panose="02020603050405020304" pitchFamily="18" charset="0"/>
              </a:rPr>
              <a:t>(véase curso introductorio)</a:t>
            </a:r>
          </a:p>
          <a:p>
            <a:pPr marL="9525" algn="just">
              <a:spcBef>
                <a:spcPts val="75"/>
              </a:spcBef>
            </a:pPr>
            <a:endParaRPr lang="es-ES" sz="1800" b="0" u="heavy" spc="-30" dirty="0">
              <a:solidFill>
                <a:schemeClr val="tx1"/>
              </a:solidFill>
              <a:uFill>
                <a:solidFill>
                  <a:srgbClr val="2E5395"/>
                </a:solidFill>
              </a:uFill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295275" indent="-285750" algn="just">
              <a:spcBef>
                <a:spcPts val="75"/>
              </a:spcBef>
              <a:buFont typeface="Wingdings" pitchFamily="2" charset="2"/>
              <a:buChar char="Ø"/>
            </a:pPr>
            <a:r>
              <a:rPr lang="es-ES" sz="1800" b="1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Tratamiento de datos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: cualquier</a:t>
            </a:r>
            <a:r>
              <a:rPr lang="es-ES" sz="1800" spc="3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actividad</a:t>
            </a:r>
            <a:r>
              <a:rPr lang="es-ES" sz="1800" b="1" spc="2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en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la que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estén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presentes</a:t>
            </a:r>
            <a:r>
              <a:rPr lang="es-ES" sz="1800" spc="2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datos</a:t>
            </a:r>
            <a:r>
              <a:rPr lang="es-ES" sz="1800" b="1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de</a:t>
            </a:r>
            <a:r>
              <a:rPr lang="es-ES" sz="1800" b="1" spc="-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carácter</a:t>
            </a:r>
            <a:r>
              <a:rPr lang="es-ES" sz="1800" b="1" spc="2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personal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,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1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ya</a:t>
            </a:r>
            <a:r>
              <a:rPr lang="es-ES" sz="1800" spc="3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se</a:t>
            </a:r>
            <a:r>
              <a:rPr lang="es-ES" sz="1800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realice</a:t>
            </a:r>
            <a:r>
              <a:rPr lang="es-ES" sz="1800" spc="2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de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manera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manual</a:t>
            </a:r>
            <a:r>
              <a:rPr lang="es-ES" sz="1800" spc="2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o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automatizada,</a:t>
            </a:r>
            <a:r>
              <a:rPr lang="es-ES" sz="1800" spc="3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total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o </a:t>
            </a:r>
            <a:r>
              <a:rPr lang="es-ES" sz="1800" spc="-484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parcialmente,</a:t>
            </a:r>
            <a:r>
              <a:rPr lang="es-ES" sz="1800" spc="3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como la</a:t>
            </a:r>
            <a:r>
              <a:rPr lang="es-ES" sz="1800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recogida,</a:t>
            </a:r>
            <a:r>
              <a:rPr lang="es-ES" sz="1800" spc="3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registro,</a:t>
            </a:r>
            <a:r>
              <a:rPr lang="es-ES" sz="1800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organización,</a:t>
            </a:r>
            <a:r>
              <a:rPr lang="es-ES" sz="1800" spc="3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estructuración,</a:t>
            </a:r>
            <a:r>
              <a:rPr lang="es-ES" sz="1800" spc="2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conservación, 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adaptación</a:t>
            </a:r>
            <a:r>
              <a:rPr lang="es-ES" sz="1800" spc="2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o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modificación,</a:t>
            </a:r>
            <a:r>
              <a:rPr lang="es-ES" sz="1800" spc="3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extracción,</a:t>
            </a:r>
            <a:r>
              <a:rPr lang="es-ES" sz="1800" spc="2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consulta,</a:t>
            </a:r>
            <a:r>
              <a:rPr lang="es-ES" sz="1800" spc="2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utilización,</a:t>
            </a:r>
            <a:r>
              <a:rPr lang="es-ES" sz="1800" spc="3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comunicación</a:t>
            </a:r>
            <a:r>
              <a:rPr lang="es-ES" sz="1800" spc="2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por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transmisión, 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difusión</a:t>
            </a:r>
            <a:r>
              <a:rPr lang="es-ES" sz="1800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o</a:t>
            </a:r>
            <a:r>
              <a:rPr lang="es-ES" sz="1800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cualquier</a:t>
            </a:r>
            <a:r>
              <a:rPr lang="es-ES" sz="1800" spc="3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otra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forma</a:t>
            </a:r>
            <a:r>
              <a:rPr lang="es-ES" sz="1800" spc="-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de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habilitación</a:t>
            </a:r>
            <a:r>
              <a:rPr lang="es-ES" sz="1800" spc="2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de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acceso,</a:t>
            </a:r>
            <a:r>
              <a:rPr lang="es-ES" sz="1800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cotejo</a:t>
            </a:r>
            <a:r>
              <a:rPr lang="es-ES" sz="1800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o</a:t>
            </a:r>
            <a:r>
              <a:rPr lang="es-ES" sz="1800" spc="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interconexión,</a:t>
            </a:r>
            <a:r>
              <a:rPr lang="es-ES" sz="1800" spc="4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limitación, 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supresión</a:t>
            </a:r>
            <a:r>
              <a:rPr lang="es-ES" sz="1800" spc="1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o</a:t>
            </a:r>
            <a:r>
              <a:rPr lang="es-ES" sz="1800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</a:t>
            </a:r>
            <a:r>
              <a:rPr lang="es-ES" sz="1800" spc="-5" dirty="0">
                <a:solidFill>
                  <a:schemeClr val="tx1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destrucción.</a:t>
            </a:r>
          </a:p>
          <a:p>
            <a:pPr marL="352425" indent="-342900">
              <a:spcBef>
                <a:spcPts val="75"/>
              </a:spcBef>
              <a:buAutoNum type="arabicPeriod"/>
            </a:pPr>
            <a:endParaRPr lang="es-ES" sz="1600" b="0" u="heavy" spc="-30" dirty="0">
              <a:solidFill>
                <a:srgbClr val="2E5395"/>
              </a:solidFill>
              <a:uFill>
                <a:solidFill>
                  <a:srgbClr val="2E5395"/>
                </a:solidFill>
              </a:uFill>
              <a:latin typeface="Calibri Light"/>
              <a:cs typeface="Calibri Light"/>
            </a:endParaRPr>
          </a:p>
          <a:p>
            <a:pPr marL="9525">
              <a:spcBef>
                <a:spcPts val="75"/>
              </a:spcBef>
            </a:pPr>
            <a:endParaRPr lang="es-ES" sz="1600" spc="-4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7" name="object 12">
            <a:extLst>
              <a:ext uri="{FF2B5EF4-FFF2-40B4-BE49-F238E27FC236}">
                <a16:creationId xmlns:a16="http://schemas.microsoft.com/office/drawing/2014/main" id="{C76CF30D-23B4-F564-6E91-8C07EAC3BDCF}"/>
              </a:ext>
            </a:extLst>
          </p:cNvPr>
          <p:cNvSpPr/>
          <p:nvPr/>
        </p:nvSpPr>
        <p:spPr>
          <a:xfrm rot="16200000">
            <a:off x="8169484" y="2652325"/>
            <a:ext cx="120656" cy="67678"/>
          </a:xfrm>
          <a:custGeom>
            <a:avLst/>
            <a:gdLst/>
            <a:ahLst/>
            <a:cxnLst/>
            <a:rect l="l" t="t" r="r" b="b"/>
            <a:pathLst>
              <a:path w="425450" h="497204">
                <a:moveTo>
                  <a:pt x="212597" y="0"/>
                </a:moveTo>
                <a:lnTo>
                  <a:pt x="0" y="248412"/>
                </a:lnTo>
                <a:lnTo>
                  <a:pt x="212597" y="496824"/>
                </a:lnTo>
                <a:lnTo>
                  <a:pt x="212597" y="397510"/>
                </a:lnTo>
                <a:lnTo>
                  <a:pt x="425195" y="397510"/>
                </a:lnTo>
                <a:lnTo>
                  <a:pt x="425195" y="99313"/>
                </a:lnTo>
                <a:lnTo>
                  <a:pt x="212597" y="99313"/>
                </a:lnTo>
                <a:lnTo>
                  <a:pt x="212597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05952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 txBox="1"/>
          <p:nvPr/>
        </p:nvSpPr>
        <p:spPr>
          <a:xfrm>
            <a:off x="4591526" y="4616425"/>
            <a:ext cx="2675096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</a:pP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Multas de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hasta el</a:t>
            </a:r>
            <a:r>
              <a:rPr sz="1350" spc="-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del volumen </a:t>
            </a:r>
            <a:r>
              <a:rPr sz="1350" spc="-36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350" spc="-1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facturación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07" name="object 12">
            <a:extLst>
              <a:ext uri="{FF2B5EF4-FFF2-40B4-BE49-F238E27FC236}">
                <a16:creationId xmlns:a16="http://schemas.microsoft.com/office/drawing/2014/main" id="{C76CF30D-23B4-F564-6E91-8C07EAC3BDCF}"/>
              </a:ext>
            </a:extLst>
          </p:cNvPr>
          <p:cNvSpPr/>
          <p:nvPr/>
        </p:nvSpPr>
        <p:spPr>
          <a:xfrm rot="16200000">
            <a:off x="8169484" y="2652325"/>
            <a:ext cx="120656" cy="67678"/>
          </a:xfrm>
          <a:custGeom>
            <a:avLst/>
            <a:gdLst/>
            <a:ahLst/>
            <a:cxnLst/>
            <a:rect l="l" t="t" r="r" b="b"/>
            <a:pathLst>
              <a:path w="425450" h="497204">
                <a:moveTo>
                  <a:pt x="212597" y="0"/>
                </a:moveTo>
                <a:lnTo>
                  <a:pt x="0" y="248412"/>
                </a:lnTo>
                <a:lnTo>
                  <a:pt x="212597" y="496824"/>
                </a:lnTo>
                <a:lnTo>
                  <a:pt x="212597" y="397510"/>
                </a:lnTo>
                <a:lnTo>
                  <a:pt x="425195" y="397510"/>
                </a:lnTo>
                <a:lnTo>
                  <a:pt x="425195" y="99313"/>
                </a:lnTo>
                <a:lnTo>
                  <a:pt x="212597" y="99313"/>
                </a:lnTo>
                <a:lnTo>
                  <a:pt x="212597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91AA50-88BA-6DCC-578B-D46C325B9330}"/>
              </a:ext>
            </a:extLst>
          </p:cNvPr>
          <p:cNvSpPr txBox="1"/>
          <p:nvPr/>
        </p:nvSpPr>
        <p:spPr>
          <a:xfrm>
            <a:off x="19526" y="2957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IBM Plex Sans" panose="020B0503050203000203" pitchFamily="34" charset="0"/>
              </a:rPr>
              <a:t>RESPONSABLE DEL TRATAMIENTO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8D0FDA-2745-8939-A5F6-7A0355DDA95E}"/>
              </a:ext>
            </a:extLst>
          </p:cNvPr>
          <p:cNvSpPr txBox="1"/>
          <p:nvPr/>
        </p:nvSpPr>
        <p:spPr>
          <a:xfrm>
            <a:off x="222200" y="1409333"/>
            <a:ext cx="4572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1800" dirty="0">
                <a:latin typeface="IBM Plex Sans" panose="020B0503050203000203" pitchFamily="34" charset="0"/>
              </a:rPr>
              <a:t>Es la persona física o jurídica, pública o privada, que </a:t>
            </a:r>
            <a:r>
              <a:rPr lang="es-ES" sz="1800" b="1" dirty="0">
                <a:latin typeface="IBM Plex Sans" panose="020B0503050203000203" pitchFamily="34" charset="0"/>
              </a:rPr>
              <a:t>decide sobre la finalidad, contenido y uso </a:t>
            </a:r>
            <a:r>
              <a:rPr lang="es-ES" sz="1800" dirty="0">
                <a:latin typeface="IBM Plex Sans" panose="020B0503050203000203" pitchFamily="34" charset="0"/>
              </a:rPr>
              <a:t>del mismo. </a:t>
            </a:r>
          </a:p>
          <a:p>
            <a:pPr marL="0" indent="0" algn="just">
              <a:buNone/>
            </a:pPr>
            <a:r>
              <a:rPr lang="es-ES" sz="1800" dirty="0">
                <a:latin typeface="IBM Plex Sans" panose="020B0503050203000203" pitchFamily="34" charset="0"/>
              </a:rPr>
              <a:t>Por </a:t>
            </a:r>
            <a:r>
              <a:rPr lang="es-ES" sz="1800" u="sng" dirty="0">
                <a:latin typeface="IBM Plex Sans" panose="020B0503050203000203" pitchFamily="34" charset="0"/>
              </a:rPr>
              <a:t>decisión directa </a:t>
            </a:r>
            <a:r>
              <a:rPr lang="es-ES" sz="1800" dirty="0">
                <a:latin typeface="IBM Plex Sans" panose="020B0503050203000203" pitchFamily="34" charset="0"/>
              </a:rPr>
              <a:t>o por </a:t>
            </a:r>
            <a:r>
              <a:rPr lang="es-ES" sz="1800" u="sng" dirty="0">
                <a:latin typeface="IBM Plex Sans" panose="020B0503050203000203" pitchFamily="34" charset="0"/>
              </a:rPr>
              <a:t>imperativo legal</a:t>
            </a:r>
          </a:p>
          <a:p>
            <a:pPr marL="0" indent="0" algn="just">
              <a:buNone/>
            </a:pPr>
            <a:endParaRPr lang="es-ES" sz="1800" u="sng" dirty="0">
              <a:latin typeface="IBM Plex Sans" panose="020B0503050203000203" pitchFamily="34" charset="0"/>
            </a:endParaRPr>
          </a:p>
          <a:p>
            <a:pPr algn="just"/>
            <a:r>
              <a:rPr lang="es-ES" sz="1800" dirty="0">
                <a:latin typeface="IBM Plex Sans" panose="020B0503050203000203" pitchFamily="34" charset="0"/>
              </a:rPr>
              <a:t>Ejemplo: un centro educativo es responsable de los datos de su alumnado. Un gimnasio es responsable de los datos de las personas que asisten.</a:t>
            </a:r>
          </a:p>
          <a:p>
            <a:pPr marL="0" indent="0" algn="just">
              <a:buNone/>
            </a:pPr>
            <a:endParaRPr lang="es-ES" sz="2000" u="sng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DE07E5-7EAE-2DA6-2A42-DA7E0FD2C9E2}"/>
              </a:ext>
            </a:extLst>
          </p:cNvPr>
          <p:cNvSpPr txBox="1"/>
          <p:nvPr/>
        </p:nvSpPr>
        <p:spPr>
          <a:xfrm>
            <a:off x="4779819" y="302147"/>
            <a:ext cx="3893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IBM Plex Sans" panose="020B0503050203000203" pitchFamily="34" charset="0"/>
              </a:rPr>
              <a:t>ENCARGADO DEL TRATAMIENTO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ACB3A8-465B-9AAF-7DA6-4642EBBA3654}"/>
              </a:ext>
            </a:extLst>
          </p:cNvPr>
          <p:cNvSpPr txBox="1"/>
          <p:nvPr/>
        </p:nvSpPr>
        <p:spPr>
          <a:xfrm>
            <a:off x="4996873" y="1404793"/>
            <a:ext cx="376843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1800" dirty="0">
                <a:latin typeface="IBM Plex Sans" panose="020B0503050203000203" pitchFamily="34" charset="0"/>
              </a:rPr>
              <a:t>Es la persona física o jurídica, autoridad pública, servicio u otro organismo que </a:t>
            </a:r>
            <a:r>
              <a:rPr lang="es-ES" sz="1800" b="1" dirty="0">
                <a:latin typeface="IBM Plex Sans" panose="020B0503050203000203" pitchFamily="34" charset="0"/>
              </a:rPr>
              <a:t>trata datos personales</a:t>
            </a:r>
            <a:r>
              <a:rPr lang="es-ES" sz="1800" dirty="0">
                <a:latin typeface="IBM Plex Sans" panose="020B0503050203000203" pitchFamily="34" charset="0"/>
              </a:rPr>
              <a:t> </a:t>
            </a:r>
            <a:r>
              <a:rPr lang="es-ES" sz="1800" b="1" dirty="0">
                <a:latin typeface="IBM Plex Sans" panose="020B0503050203000203" pitchFamily="34" charset="0"/>
              </a:rPr>
              <a:t>por cuenta del responsable </a:t>
            </a:r>
            <a:r>
              <a:rPr lang="es-ES" sz="1800" dirty="0">
                <a:latin typeface="IBM Plex Sans" panose="020B0503050203000203" pitchFamily="34" charset="0"/>
              </a:rPr>
              <a:t>del tratamiento. </a:t>
            </a:r>
          </a:p>
          <a:p>
            <a:pPr algn="just"/>
            <a:endParaRPr lang="es-ES" sz="1800" dirty="0">
              <a:latin typeface="IBM Plex Sans" panose="020B0503050203000203" pitchFamily="34" charset="0"/>
            </a:endParaRPr>
          </a:p>
          <a:p>
            <a:pPr algn="just"/>
            <a:r>
              <a:rPr lang="es-ES" sz="1800" dirty="0">
                <a:latin typeface="IBM Plex Sans" panose="020B0503050203000203" pitchFamily="34" charset="0"/>
              </a:rPr>
              <a:t>Ejemplo: La gestoría externa que realiza las nóminas. Empresa informática que desarrolla una base de datos. </a:t>
            </a:r>
          </a:p>
          <a:p>
            <a:pPr marL="0" indent="0" algn="just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3175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 txBox="1"/>
          <p:nvPr/>
        </p:nvSpPr>
        <p:spPr>
          <a:xfrm>
            <a:off x="4591526" y="4616425"/>
            <a:ext cx="2675096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</a:pP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Multas de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hasta el</a:t>
            </a:r>
            <a:r>
              <a:rPr sz="1350" spc="-8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4%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del volumen </a:t>
            </a:r>
            <a:r>
              <a:rPr sz="1350" spc="-363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350" spc="-11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MT"/>
                <a:cs typeface="Arial MT"/>
              </a:rPr>
              <a:t>facturación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07" name="object 12">
            <a:extLst>
              <a:ext uri="{FF2B5EF4-FFF2-40B4-BE49-F238E27FC236}">
                <a16:creationId xmlns:a16="http://schemas.microsoft.com/office/drawing/2014/main" id="{C76CF30D-23B4-F564-6E91-8C07EAC3BDCF}"/>
              </a:ext>
            </a:extLst>
          </p:cNvPr>
          <p:cNvSpPr/>
          <p:nvPr/>
        </p:nvSpPr>
        <p:spPr>
          <a:xfrm rot="16200000">
            <a:off x="8169484" y="2652325"/>
            <a:ext cx="120656" cy="67678"/>
          </a:xfrm>
          <a:custGeom>
            <a:avLst/>
            <a:gdLst/>
            <a:ahLst/>
            <a:cxnLst/>
            <a:rect l="l" t="t" r="r" b="b"/>
            <a:pathLst>
              <a:path w="425450" h="497204">
                <a:moveTo>
                  <a:pt x="212597" y="0"/>
                </a:moveTo>
                <a:lnTo>
                  <a:pt x="0" y="248412"/>
                </a:lnTo>
                <a:lnTo>
                  <a:pt x="212597" y="496824"/>
                </a:lnTo>
                <a:lnTo>
                  <a:pt x="212597" y="397510"/>
                </a:lnTo>
                <a:lnTo>
                  <a:pt x="425195" y="397510"/>
                </a:lnTo>
                <a:lnTo>
                  <a:pt x="425195" y="99313"/>
                </a:lnTo>
                <a:lnTo>
                  <a:pt x="212597" y="99313"/>
                </a:lnTo>
                <a:lnTo>
                  <a:pt x="212597" y="0"/>
                </a:lnTo>
                <a:close/>
              </a:path>
            </a:pathLst>
          </a:custGeom>
          <a:solidFill>
            <a:srgbClr val="48BE6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91AA50-88BA-6DCC-578B-D46C325B9330}"/>
              </a:ext>
            </a:extLst>
          </p:cNvPr>
          <p:cNvSpPr txBox="1"/>
          <p:nvPr/>
        </p:nvSpPr>
        <p:spPr>
          <a:xfrm>
            <a:off x="19526" y="295744"/>
            <a:ext cx="8653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  <a:latin typeface="IBM Plex Sans" panose="020B0503050203000203" pitchFamily="34" charset="0"/>
              </a:rPr>
              <a:t>Relación entre responsable y encargado de tratamiento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8D0FDA-2745-8939-A5F6-7A0355DDA95E}"/>
              </a:ext>
            </a:extLst>
          </p:cNvPr>
          <p:cNvSpPr txBox="1"/>
          <p:nvPr/>
        </p:nvSpPr>
        <p:spPr>
          <a:xfrm>
            <a:off x="222200" y="953564"/>
            <a:ext cx="4330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/>
            <a:r>
              <a:rPr lang="es-ES" sz="1800" dirty="0">
                <a:latin typeface="IBM Plex Sans" panose="020B0503050203000203" pitchFamily="34" charset="0"/>
              </a:rPr>
              <a:t>Prestador de servicios mediante </a:t>
            </a:r>
            <a:r>
              <a:rPr lang="es-ES" sz="1800" b="1" dirty="0">
                <a:latin typeface="IBM Plex Sans" panose="020B0503050203000203" pitchFamily="34" charset="0"/>
              </a:rPr>
              <a:t>contrato, </a:t>
            </a:r>
            <a:r>
              <a:rPr lang="es-ES" sz="1800" dirty="0">
                <a:latin typeface="IBM Plex Sans" panose="020B0503050203000203" pitchFamily="34" charset="0"/>
              </a:rPr>
              <a:t>cuyo contenido mínimo debe recoger: </a:t>
            </a:r>
          </a:p>
          <a:p>
            <a:pPr marL="457200" indent="-342900" algn="just">
              <a:buFont typeface="Wingdings" pitchFamily="2" charset="2"/>
              <a:buChar char="ü"/>
            </a:pPr>
            <a:r>
              <a:rPr lang="es-ES" sz="1800" dirty="0">
                <a:latin typeface="IBM Plex Sans" panose="020B0503050203000203" pitchFamily="34" charset="0"/>
              </a:rPr>
              <a:t>Objeto 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800" dirty="0">
                <a:latin typeface="IBM Plex Sans" panose="020B0503050203000203" pitchFamily="34" charset="0"/>
              </a:rPr>
              <a:t>Duración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800" dirty="0">
                <a:latin typeface="IBM Plex Sans" panose="020B0503050203000203" pitchFamily="34" charset="0"/>
              </a:rPr>
              <a:t>Naturaleza y finalidad del tratamiento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800" dirty="0">
                <a:latin typeface="IBM Plex Sans" panose="020B0503050203000203" pitchFamily="34" charset="0"/>
              </a:rPr>
              <a:t>Tipo de datos personales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800" dirty="0">
                <a:latin typeface="IBM Plex Sans" panose="020B0503050203000203" pitchFamily="34" charset="0"/>
              </a:rPr>
              <a:t>Categoría de interesados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800" dirty="0">
                <a:latin typeface="IBM Plex Sans" panose="020B0503050203000203" pitchFamily="34" charset="0"/>
              </a:rPr>
              <a:t>Obligaciones y derechos del responsable</a:t>
            </a:r>
          </a:p>
          <a:p>
            <a:pPr algn="just">
              <a:buFont typeface="Wingdings" pitchFamily="2" charset="2"/>
              <a:buChar char="ü"/>
            </a:pPr>
            <a:r>
              <a:rPr lang="es-ES" sz="1800" dirty="0">
                <a:latin typeface="IBM Plex Sans" panose="020B0503050203000203" pitchFamily="34" charset="0"/>
              </a:rPr>
              <a:t>Obligaciones y derechos del encargado </a:t>
            </a:r>
            <a:endParaRPr lang="es-ES" sz="1800" b="0" i="0" dirty="0">
              <a:solidFill>
                <a:srgbClr val="212529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ACB3A8-465B-9AAF-7DA6-4642EBBA3654}"/>
              </a:ext>
            </a:extLst>
          </p:cNvPr>
          <p:cNvSpPr txBox="1"/>
          <p:nvPr/>
        </p:nvSpPr>
        <p:spPr>
          <a:xfrm>
            <a:off x="4996873" y="1132645"/>
            <a:ext cx="3676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FA4E55-9ECA-558C-AA09-1AFEA6BDB1B5}"/>
              </a:ext>
            </a:extLst>
          </p:cNvPr>
          <p:cNvSpPr txBox="1"/>
          <p:nvPr/>
        </p:nvSpPr>
        <p:spPr>
          <a:xfrm>
            <a:off x="4710544" y="1058653"/>
            <a:ext cx="44529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OBLIGACIONES DEL ENCARGADO:</a:t>
            </a:r>
          </a:p>
          <a:p>
            <a:r>
              <a:rPr lang="es-ES" sz="1800" dirty="0"/>
              <a:t>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1800" dirty="0"/>
              <a:t>supeditado a instrucciones del responsable (tratamiento)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1800" dirty="0"/>
              <a:t>compromiso de confidencialidad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1800" dirty="0"/>
              <a:t>medidas de seguridad apropiadas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1800" dirty="0"/>
              <a:t>subcontratación, con autorización previa.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1800" dirty="0"/>
              <a:t>destino de los datos, al finalizar la prestación: supresión o devolución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158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body" idx="1"/>
          </p:nvPr>
        </p:nvSpPr>
        <p:spPr>
          <a:xfrm>
            <a:off x="872729" y="2090088"/>
            <a:ext cx="7479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Jorge Viguri Cordero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"/>
              <a:t>jviguri@uji.es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Digit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613</Words>
  <Application>Microsoft Macintosh PowerPoint</Application>
  <PresentationFormat>Presentación en pantalla (16:9)</PresentationFormat>
  <Paragraphs>83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 MT</vt:lpstr>
      <vt:lpstr>IBM Plex Sans Light</vt:lpstr>
      <vt:lpstr>Calibri</vt:lpstr>
      <vt:lpstr>Wingdings</vt:lpstr>
      <vt:lpstr>IBM Plex Sans SemiBold</vt:lpstr>
      <vt:lpstr>IBM Plex Sans</vt:lpstr>
      <vt:lpstr>Calibri Light</vt:lpstr>
      <vt:lpstr>Arial</vt:lpstr>
      <vt:lpstr>ProDigital</vt:lpstr>
      <vt:lpstr>Presentación de PowerPoint</vt:lpstr>
      <vt:lpstr>Privacidad y protección de datos: legislación aplicable </vt:lpstr>
      <vt:lpstr>Obligaciones (del responsable) previas a la LOPDGDD</vt:lpstr>
      <vt:lpstr>Obligaciones tras la efectiva aplicación del RGPD y  LOPDGDD</vt:lpstr>
      <vt:lpstr>Obligaciones tras la efectiva aplicación del RGPD y  LOPDGDD</vt:lpstr>
      <vt:lpstr>Nociones básicas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Jorge Agustín Viguri Cordero</cp:lastModifiedBy>
  <cp:revision>10</cp:revision>
  <dcterms:modified xsi:type="dcterms:W3CDTF">2023-10-10T16:42:55Z</dcterms:modified>
</cp:coreProperties>
</file>