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IBM Plex Sans"/>
      <p:regular r:id="rId16"/>
      <p:bold r:id="rId17"/>
      <p:italic r:id="rId18"/>
      <p:boldItalic r:id="rId19"/>
    </p:embeddedFont>
    <p:embeddedFont>
      <p:font typeface="IBM Plex Sans Light"/>
      <p:regular r:id="rId20"/>
      <p:bold r:id="rId21"/>
      <p:italic r:id="rId22"/>
      <p:boldItalic r:id="rId23"/>
    </p:embeddedFont>
    <p:embeddedFont>
      <p:font typeface="IBM Plex Sans Thin"/>
      <p:regular r:id="rId24"/>
      <p:bold r:id="rId25"/>
      <p:italic r:id="rId26"/>
      <p:boldItalic r:id="rId27"/>
    </p:embeddedFont>
    <p:embeddedFont>
      <p:font typeface="IBM Plex Sans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6tb70UxwMVxW5m5yHu9lTqTcT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regular.fntdata"/><Relationship Id="rId22" Type="http://schemas.openxmlformats.org/officeDocument/2006/relationships/font" Target="fonts/IBMPlexSansLight-italic.fntdata"/><Relationship Id="rId21" Type="http://schemas.openxmlformats.org/officeDocument/2006/relationships/font" Target="fonts/IBMPlexSansLight-bold.fntdata"/><Relationship Id="rId24" Type="http://schemas.openxmlformats.org/officeDocument/2006/relationships/font" Target="fonts/IBMPlexSansThin-regular.fntdata"/><Relationship Id="rId23" Type="http://schemas.openxmlformats.org/officeDocument/2006/relationships/font" Target="fonts/IBMPlex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Thin-italic.fntdata"/><Relationship Id="rId25" Type="http://schemas.openxmlformats.org/officeDocument/2006/relationships/font" Target="fonts/IBMPlexSansThin-bold.fntdata"/><Relationship Id="rId28" Type="http://schemas.openxmlformats.org/officeDocument/2006/relationships/font" Target="fonts/IBMPlexSansSemiBold-regular.fntdata"/><Relationship Id="rId27" Type="http://schemas.openxmlformats.org/officeDocument/2006/relationships/font" Target="fonts/IBMPlexSansTh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SemiBold-boldItalic.fntdata"/><Relationship Id="rId30" Type="http://schemas.openxmlformats.org/officeDocument/2006/relationships/font" Target="fonts/IBMPlexSansSemiBol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BMPlexSans-bold.fntdata"/><Relationship Id="rId16" Type="http://schemas.openxmlformats.org/officeDocument/2006/relationships/font" Target="fonts/IBMPlexSans-regular.fntdata"/><Relationship Id="rId19" Type="http://schemas.openxmlformats.org/officeDocument/2006/relationships/font" Target="fonts/IBMPlexSans-boldItalic.fntdata"/><Relationship Id="rId18" Type="http://schemas.openxmlformats.org/officeDocument/2006/relationships/font" Target="fonts/IBMPlex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e44afe4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7e44afe4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e44afe44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7e44afe449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8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8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8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8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7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8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8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8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e44afe449_0_1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7e44afe449_0_1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g27e44afe449_0_1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7e44afe449_0_1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7e44afe449_0_1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0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4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5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6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6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idx="1" type="body"/>
          </p:nvPr>
        </p:nvSpPr>
        <p:spPr>
          <a:xfrm>
            <a:off x="1057374" y="861938"/>
            <a:ext cx="10078939" cy="2315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/>
              <a:t>DISEÑO Y CREACIÓN DE TU PROPIO ESCAPE ROOM EDUCATIVO: UNA ACTIVIDAD PRÁCTICA</a:t>
            </a:r>
            <a:endParaRPr/>
          </a:p>
        </p:txBody>
      </p:sp>
      <p:sp>
        <p:nvSpPr>
          <p:cNvPr id="73" name="Google Shape;73;p27"/>
          <p:cNvSpPr txBox="1"/>
          <p:nvPr/>
        </p:nvSpPr>
        <p:spPr>
          <a:xfrm>
            <a:off x="1057375" y="3305551"/>
            <a:ext cx="100788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Teresa Valverde Esteve (teresa.valverde@uv.es)</a:t>
            </a:r>
            <a:br>
              <a:rPr b="1" lang="es-E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Daniel Tordera Salvador (daniel.tordera@uv.es)</a:t>
            </a:r>
            <a:endParaRPr b="1"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32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endParaRPr sz="32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e44afe449_0_0"/>
          <p:cNvSpPr txBox="1"/>
          <p:nvPr>
            <p:ph idx="4294967295" type="body"/>
          </p:nvPr>
        </p:nvSpPr>
        <p:spPr>
          <a:xfrm>
            <a:off x="1056600" y="2573401"/>
            <a:ext cx="100788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s-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Teresa Valverde Esteve (teresa.valverde@uv.es)</a:t>
            </a:r>
            <a:br>
              <a:rPr b="1" lang="es-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Daniel Tordera Salvador (daniel.tordera@uv.es)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br>
              <a:rPr lang="es-E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e44afe449_0_63"/>
          <p:cNvSpPr txBox="1"/>
          <p:nvPr>
            <p:ph type="title"/>
          </p:nvPr>
        </p:nvSpPr>
        <p:spPr>
          <a:xfrm>
            <a:off x="838200" y="365125"/>
            <a:ext cx="105156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s-ES" sz="3200"/>
              <a:t>En esta presentación, encontrarás: </a:t>
            </a:r>
            <a:endParaRPr sz="3200"/>
          </a:p>
        </p:txBody>
      </p:sp>
      <p:sp>
        <p:nvSpPr>
          <p:cNvPr id="79" name="Google Shape;79;g27e44afe449_0_63"/>
          <p:cNvSpPr txBox="1"/>
          <p:nvPr>
            <p:ph idx="1" type="body"/>
          </p:nvPr>
        </p:nvSpPr>
        <p:spPr>
          <a:xfrm>
            <a:off x="414067" y="1345720"/>
            <a:ext cx="11490300" cy="51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</a:t>
            </a:r>
            <a:r>
              <a:rPr lang="es-ES" sz="2600"/>
              <a:t>. </a:t>
            </a:r>
            <a:r>
              <a:rPr lang="es-ES" sz="2600"/>
              <a:t>Diseño y creación de tu propio Escape Room educativo: una actividad práctica</a:t>
            </a:r>
            <a:endParaRPr sz="26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7.1. Contexto y objetivos de aprendizaje</a:t>
            </a:r>
            <a:endParaRPr sz="26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7.2. Trasfondo narrativo</a:t>
            </a:r>
            <a:endParaRPr sz="26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7.3. Esquema general</a:t>
            </a:r>
            <a:endParaRPr sz="26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7.4. Elaboración de pruebas y pistas</a:t>
            </a:r>
            <a:endParaRPr sz="26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7.5. Objetivo – Recompensa</a:t>
            </a:r>
            <a:endParaRPr sz="26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7.6. Integración en el Aula Virtual</a:t>
            </a:r>
            <a:endParaRPr sz="2600"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7.7. Evaluación de la actividad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CONTEXTO Y OBJETIVOS DE APRENDIZAJE</a:t>
            </a:r>
            <a:endParaRPr/>
          </a:p>
        </p:txBody>
      </p:sp>
      <p:sp>
        <p:nvSpPr>
          <p:cNvPr id="85" name="Google Shape;85;p28"/>
          <p:cNvSpPr/>
          <p:nvPr/>
        </p:nvSpPr>
        <p:spPr>
          <a:xfrm>
            <a:off x="1069759" y="1984136"/>
            <a:ext cx="106802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 paso: Definir de forma clara el contexto y los objetos de aprendizaje de la actividad.</a:t>
            </a:r>
            <a:endParaRPr/>
          </a:p>
        </p:txBody>
      </p:sp>
      <p:sp>
        <p:nvSpPr>
          <p:cNvPr id="86" name="Google Shape;86;p28"/>
          <p:cNvSpPr/>
          <p:nvPr/>
        </p:nvSpPr>
        <p:spPr>
          <a:xfrm>
            <a:off x="1069759" y="3097752"/>
            <a:ext cx="6839801" cy="2880137"/>
          </a:xfrm>
          <a:prstGeom prst="rect">
            <a:avLst/>
          </a:prstGeom>
          <a:noFill/>
          <a:ln cap="flat" cmpd="sng" w="381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1115479" y="3097752"/>
            <a:ext cx="6710261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Grupo de 1º de Grado en Químicas, asignatura de Aplicaciones Informáticas para la Química.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Repasar los conceptos principales aprendidos en clase en cuanto al manejo de las herramientas de Microsoft Excel y Wolfram Mathematica haciendo especial hincapié en el uso de tablas, gráficas, rectas de regresión y resolución de ecuaciones por métodos numéricos en el uso de Excel y planteamiento y resolución de ecuaciones y cálculo utilizando Mathematica.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crosoft Excel Logo - símbolo, significado logotipo ..." id="88" name="Google Shape;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4222" y="2780907"/>
            <a:ext cx="2730910" cy="1548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ematica-8-logo - Software Distribution" id="89" name="Google Shape;8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2634" y="4621297"/>
            <a:ext cx="1819607" cy="19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TRANSFONDO NARRATIVO</a:t>
            </a:r>
            <a:endParaRPr/>
          </a:p>
        </p:txBody>
      </p:sp>
      <p:sp>
        <p:nvSpPr>
          <p:cNvPr id="95" name="Google Shape;95;p30"/>
          <p:cNvSpPr/>
          <p:nvPr/>
        </p:nvSpPr>
        <p:spPr>
          <a:xfrm>
            <a:off x="1038225" y="1223784"/>
            <a:ext cx="1128331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Determinar el trasfondo narrativo del escape room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Responder a una serie de preguntas clave: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tipo de historia encaja con la actividad que queremos realizar?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se va a desarrollar la historia y en qué puntos situaremos las pruebas?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elementos debe contener para que sea atractiva para el alumnado?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se va a introducir la actividad?</a:t>
            </a:r>
            <a:endParaRPr/>
          </a:p>
        </p:txBody>
      </p:sp>
      <p:pic>
        <p:nvPicPr>
          <p:cNvPr id="96" name="Google Shape;96;p30"/>
          <p:cNvPicPr preferRelativeResize="0"/>
          <p:nvPr/>
        </p:nvPicPr>
        <p:blipFill rotWithShape="1">
          <a:blip r:embed="rId3">
            <a:alphaModFix/>
          </a:blip>
          <a:srcRect b="7076" l="300" r="-300" t="2319"/>
          <a:stretch/>
        </p:blipFill>
        <p:spPr>
          <a:xfrm>
            <a:off x="3848577" y="3546875"/>
            <a:ext cx="4790074" cy="30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0"/>
          <p:cNvSpPr txBox="1"/>
          <p:nvPr/>
        </p:nvSpPr>
        <p:spPr>
          <a:xfrm>
            <a:off x="7952850" y="62924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ESQUEMA GENERAL</a:t>
            </a:r>
            <a:endParaRPr/>
          </a:p>
        </p:txBody>
      </p:sp>
      <p:sp>
        <p:nvSpPr>
          <p:cNvPr id="103" name="Google Shape;103;p31"/>
          <p:cNvSpPr/>
          <p:nvPr/>
        </p:nvSpPr>
        <p:spPr>
          <a:xfrm>
            <a:off x="2531398" y="2524388"/>
            <a:ext cx="1512917" cy="12219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(Doc Inicial)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1"/>
          <p:cNvSpPr/>
          <p:nvPr/>
        </p:nvSpPr>
        <p:spPr>
          <a:xfrm>
            <a:off x="5131201" y="2533008"/>
            <a:ext cx="1512917" cy="12219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Prueba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(PDF 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1"/>
          <p:cNvSpPr/>
          <p:nvPr/>
        </p:nvSpPr>
        <p:spPr>
          <a:xfrm>
            <a:off x="7802771" y="2533007"/>
            <a:ext cx="1512917" cy="12219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Prueba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(PDF 2 con contraseña)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1"/>
          <p:cNvSpPr/>
          <p:nvPr/>
        </p:nvSpPr>
        <p:spPr>
          <a:xfrm>
            <a:off x="7778504" y="4870867"/>
            <a:ext cx="1512917" cy="12219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Prueba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(PDF 3 con contraseña)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/>
          <p:nvPr/>
        </p:nvSpPr>
        <p:spPr>
          <a:xfrm>
            <a:off x="5131200" y="4870868"/>
            <a:ext cx="1512917" cy="12219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Prueba 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(PDF 4 con contraseña)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1"/>
          <p:cNvSpPr/>
          <p:nvPr/>
        </p:nvSpPr>
        <p:spPr>
          <a:xfrm>
            <a:off x="2531398" y="4870868"/>
            <a:ext cx="1512917" cy="122197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Recompensa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(Doc final con contraseña)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31"/>
          <p:cNvCxnSpPr/>
          <p:nvPr/>
        </p:nvCxnSpPr>
        <p:spPr>
          <a:xfrm>
            <a:off x="4021082" y="3151255"/>
            <a:ext cx="1110119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0" name="Google Shape;110;p31"/>
          <p:cNvSpPr/>
          <p:nvPr/>
        </p:nvSpPr>
        <p:spPr>
          <a:xfrm>
            <a:off x="6820933" y="2663879"/>
            <a:ext cx="807201" cy="394195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/>
          <p:nvPr/>
        </p:nvSpPr>
        <p:spPr>
          <a:xfrm>
            <a:off x="6820933" y="4998130"/>
            <a:ext cx="807201" cy="394195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1"/>
          <p:cNvSpPr/>
          <p:nvPr/>
        </p:nvSpPr>
        <p:spPr>
          <a:xfrm>
            <a:off x="7942109" y="4036071"/>
            <a:ext cx="807201" cy="394195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1"/>
          <p:cNvSpPr/>
          <p:nvPr/>
        </p:nvSpPr>
        <p:spPr>
          <a:xfrm>
            <a:off x="4156691" y="5019076"/>
            <a:ext cx="807201" cy="394195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31"/>
          <p:cNvCxnSpPr/>
          <p:nvPr/>
        </p:nvCxnSpPr>
        <p:spPr>
          <a:xfrm>
            <a:off x="6668385" y="3151639"/>
            <a:ext cx="1110119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5" name="Google Shape;115;p31"/>
          <p:cNvCxnSpPr/>
          <p:nvPr/>
        </p:nvCxnSpPr>
        <p:spPr>
          <a:xfrm rot="10800000">
            <a:off x="4037349" y="5601469"/>
            <a:ext cx="1077583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6" name="Google Shape;116;p31"/>
          <p:cNvCxnSpPr/>
          <p:nvPr/>
        </p:nvCxnSpPr>
        <p:spPr>
          <a:xfrm rot="10800000">
            <a:off x="6644117" y="5601469"/>
            <a:ext cx="1158654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7" name="Google Shape;117;p31"/>
          <p:cNvCxnSpPr/>
          <p:nvPr/>
        </p:nvCxnSpPr>
        <p:spPr>
          <a:xfrm>
            <a:off x="8922497" y="3754978"/>
            <a:ext cx="0" cy="1115889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8" name="Google Shape;118;p31"/>
          <p:cNvSpPr txBox="1"/>
          <p:nvPr/>
        </p:nvSpPr>
        <p:spPr>
          <a:xfrm>
            <a:off x="1120720" y="1360396"/>
            <a:ext cx="86290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el esquema general de la historia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Enlazar con el trasfondo narrativo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idx="1" type="body"/>
          </p:nvPr>
        </p:nvSpPr>
        <p:spPr>
          <a:xfrm>
            <a:off x="1038225" y="562884"/>
            <a:ext cx="1060894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ELABORACIÓN DE PRUEBAS Y PISTAS</a:t>
            </a:r>
            <a:endParaRPr/>
          </a:p>
        </p:txBody>
      </p:sp>
      <p:sp>
        <p:nvSpPr>
          <p:cNvPr id="124" name="Google Shape;124;p33"/>
          <p:cNvSpPr txBox="1"/>
          <p:nvPr/>
        </p:nvSpPr>
        <p:spPr>
          <a:xfrm>
            <a:off x="1038225" y="1300396"/>
            <a:ext cx="1034357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PDF tendrá: parte de historia, instrucciones, prueba y claves para desbloquear el siguiente PDF.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cada actividad en sus objetivos de aprendizaje y contexto en la historia.</a:t>
            </a:r>
            <a:endParaRPr/>
          </a:p>
        </p:txBody>
      </p:sp>
      <p:sp>
        <p:nvSpPr>
          <p:cNvPr id="125" name="Google Shape;125;p33"/>
          <p:cNvSpPr/>
          <p:nvPr/>
        </p:nvSpPr>
        <p:spPr>
          <a:xfrm>
            <a:off x="6312318" y="3634670"/>
            <a:ext cx="502624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Contaminación y gases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Elaboración de gráficas en Excel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Cinética química y ecuaciones integradas de velocidad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Ajustes lineales</a:t>
            </a:r>
            <a:endParaRPr/>
          </a:p>
        </p:txBody>
      </p:sp>
      <p:sp>
        <p:nvSpPr>
          <p:cNvPr id="126" name="Google Shape;126;p33"/>
          <p:cNvSpPr/>
          <p:nvPr/>
        </p:nvSpPr>
        <p:spPr>
          <a:xfrm>
            <a:off x="1142654" y="3634670"/>
            <a:ext cx="502624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Explotación ganadera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Manejo de Mathematica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Planteamiento de ecuaciones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Derivación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Resolución de ecuaciones</a:t>
            </a:r>
            <a:endParaRPr/>
          </a:p>
        </p:txBody>
      </p:sp>
      <p:sp>
        <p:nvSpPr>
          <p:cNvPr id="127" name="Google Shape;127;p33"/>
          <p:cNvSpPr/>
          <p:nvPr/>
        </p:nvSpPr>
        <p:spPr>
          <a:xfrm>
            <a:off x="1142654" y="5111998"/>
            <a:ext cx="502624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Deforestación del Amazonas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tablas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Elaboración de gráficas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Regresión lineal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Extrapolación de datos</a:t>
            </a:r>
            <a:endParaRPr/>
          </a:p>
        </p:txBody>
      </p:sp>
      <p:sp>
        <p:nvSpPr>
          <p:cNvPr id="128" name="Google Shape;128;p33"/>
          <p:cNvSpPr/>
          <p:nvPr/>
        </p:nvSpPr>
        <p:spPr>
          <a:xfrm>
            <a:off x="6312319" y="5084524"/>
            <a:ext cx="502624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Explotación laboral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Planteamiento de ecuaciones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Resolución de ecuaciones numéricas con Excel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restricciones</a:t>
            </a:r>
            <a:endParaRPr/>
          </a:p>
        </p:txBody>
      </p:sp>
      <p:sp>
        <p:nvSpPr>
          <p:cNvPr id="129" name="Google Shape;129;p33"/>
          <p:cNvSpPr txBox="1"/>
          <p:nvPr/>
        </p:nvSpPr>
        <p:spPr>
          <a:xfrm>
            <a:off x="1142653" y="2961456"/>
            <a:ext cx="96497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Inteligencia artificial que pone a prueba a los alumnos y demuestra que el ser humano es malvado y avaricioso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3"/>
          <p:cNvSpPr/>
          <p:nvPr/>
        </p:nvSpPr>
        <p:spPr>
          <a:xfrm>
            <a:off x="1038225" y="2936865"/>
            <a:ext cx="10343570" cy="3652461"/>
          </a:xfrm>
          <a:prstGeom prst="rect">
            <a:avLst/>
          </a:prstGeom>
          <a:noFill/>
          <a:ln cap="flat" cmpd="sng" w="381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OBJETIVO - RECOMPENSA</a:t>
            </a:r>
            <a:endParaRPr/>
          </a:p>
        </p:txBody>
      </p:sp>
      <p:sp>
        <p:nvSpPr>
          <p:cNvPr id="136" name="Google Shape;136;p34"/>
          <p:cNvSpPr/>
          <p:nvPr/>
        </p:nvSpPr>
        <p:spPr>
          <a:xfrm>
            <a:off x="1063924" y="2090172"/>
            <a:ext cx="534830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 final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 cerrar la historia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 hacer sentir a los alumnos que han superado el reto.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 contener algún pequeño premio (aunque no es necesario)</a:t>
            </a:r>
            <a:endParaRPr/>
          </a:p>
        </p:txBody>
      </p:sp>
      <p:pic>
        <p:nvPicPr>
          <p:cNvPr id="137" name="Google Shape;137;p34"/>
          <p:cNvPicPr preferRelativeResize="0"/>
          <p:nvPr/>
        </p:nvPicPr>
        <p:blipFill rotWithShape="1">
          <a:blip r:embed="rId3">
            <a:alphaModFix/>
          </a:blip>
          <a:srcRect b="6288" l="0" r="0" t="0"/>
          <a:stretch/>
        </p:blipFill>
        <p:spPr>
          <a:xfrm>
            <a:off x="6564625" y="1361400"/>
            <a:ext cx="5176326" cy="50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4"/>
          <p:cNvSpPr txBox="1"/>
          <p:nvPr/>
        </p:nvSpPr>
        <p:spPr>
          <a:xfrm>
            <a:off x="10270600" y="5585425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INTEGRACIÓN EN EL AULA VIRTUAL</a:t>
            </a:r>
            <a:endParaRPr/>
          </a:p>
        </p:txBody>
      </p:sp>
      <p:grpSp>
        <p:nvGrpSpPr>
          <p:cNvPr id="144" name="Google Shape;144;p32"/>
          <p:cNvGrpSpPr/>
          <p:nvPr/>
        </p:nvGrpSpPr>
        <p:grpSpPr>
          <a:xfrm>
            <a:off x="2992521" y="2365101"/>
            <a:ext cx="5543550" cy="3838575"/>
            <a:chOff x="2878221" y="2456541"/>
            <a:chExt cx="5543550" cy="3838575"/>
          </a:xfrm>
        </p:grpSpPr>
        <p:pic>
          <p:nvPicPr>
            <p:cNvPr id="145" name="Google Shape;145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78221" y="2456541"/>
              <a:ext cx="5543550" cy="3838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28035" y="5599747"/>
              <a:ext cx="438150" cy="39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32"/>
            <p:cNvSpPr txBox="1"/>
            <p:nvPr/>
          </p:nvSpPr>
          <p:spPr>
            <a:xfrm>
              <a:off x="3731895" y="5692459"/>
              <a:ext cx="4337685" cy="300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354" u="none" cap="none" strike="noStrike">
                  <a:solidFill>
                    <a:srgbClr val="174467"/>
                  </a:solidFill>
                  <a:latin typeface="Arial"/>
                  <a:ea typeface="Arial"/>
                  <a:cs typeface="Arial"/>
                  <a:sym typeface="Arial"/>
                </a:rPr>
                <a:t>Final</a:t>
              </a:r>
              <a:endParaRPr b="0" i="0" sz="1354" u="none" cap="none" strike="noStrike">
                <a:solidFill>
                  <a:srgbClr val="1744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2"/>
          <p:cNvSpPr txBox="1"/>
          <p:nvPr/>
        </p:nvSpPr>
        <p:spPr>
          <a:xfrm>
            <a:off x="1120720" y="1360396"/>
            <a:ext cx="8629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Integración sencilla en el AV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EVALUACIÓN DE LA ACTIVIDAD</a:t>
            </a:r>
            <a:endParaRPr/>
          </a:p>
        </p:txBody>
      </p:sp>
      <p:sp>
        <p:nvSpPr>
          <p:cNvPr id="154" name="Google Shape;154;p35"/>
          <p:cNvSpPr/>
          <p:nvPr/>
        </p:nvSpPr>
        <p:spPr>
          <a:xfrm>
            <a:off x="1038225" y="1401469"/>
            <a:ext cx="6791325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Discusión con los alumnos y encuesta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Plantear los siguientes aspectos: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 de la actividad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Utilidad de la actividad para aprender los conceptos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Entretenimiento de la actividad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Promoción del trabajo en equipo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Preguntas específicas sobre la asignatura u otras habilidades transversales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función de los resultados: iterar y mejorar la actividad para futuros cursos</a:t>
            </a:r>
            <a:endParaRPr/>
          </a:p>
        </p:txBody>
      </p:sp>
      <p:pic>
        <p:nvPicPr>
          <p:cNvPr id="155" name="Google Shape;1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3500" y="1400175"/>
            <a:ext cx="4460675" cy="44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5"/>
          <p:cNvSpPr txBox="1"/>
          <p:nvPr/>
        </p:nvSpPr>
        <p:spPr>
          <a:xfrm>
            <a:off x="10955350" y="48903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2023-07-10T14:55:27Z</dcterms:created>
  <dc:creator>Daniel Tordera Salvador</dc:creator>
</cp:coreProperties>
</file>