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IBM Plex Sans"/>
      <p:regular r:id="rId21"/>
      <p:bold r:id="rId22"/>
      <p:italic r:id="rId23"/>
      <p:boldItalic r:id="rId24"/>
    </p:embeddedFont>
    <p:embeddedFont>
      <p:font typeface="IBM Plex Sans Light"/>
      <p:regular r:id="rId25"/>
      <p:bold r:id="rId26"/>
      <p:italic r:id="rId27"/>
      <p:boldItalic r:id="rId28"/>
    </p:embeddedFont>
    <p:embeddedFont>
      <p:font typeface="IBM Plex Sans Thin"/>
      <p:regular r:id="rId29"/>
      <p:bold r:id="rId30"/>
      <p:italic r:id="rId31"/>
      <p:boldItalic r:id="rId32"/>
    </p:embeddedFont>
    <p:embeddedFont>
      <p:font typeface="IBM Plex Sans SemiBold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40">
          <p15:clr>
            <a:srgbClr val="A4A3A4"/>
          </p15:clr>
        </p15:guide>
        <p15:guide id="2" pos="665">
          <p15:clr>
            <a:srgbClr val="A4A3A4"/>
          </p15:clr>
        </p15:guide>
        <p15:guide id="3" orient="horz" pos="799">
          <p15:clr>
            <a:srgbClr val="A4A3A4"/>
          </p15:clr>
        </p15:guide>
        <p15:guide id="4" pos="166">
          <p15:clr>
            <a:srgbClr val="A4A3A4"/>
          </p15:clr>
        </p15:guide>
        <p15:guide id="5" pos="347">
          <p15:clr>
            <a:srgbClr val="A4A3A4"/>
          </p15:clr>
        </p15:guide>
        <p15:guide id="6" orient="horz" pos="3793">
          <p15:clr>
            <a:srgbClr val="A4A3A4"/>
          </p15:clr>
        </p15:guide>
        <p15:guide id="7" pos="7514">
          <p15:clr>
            <a:srgbClr val="A4A3A4"/>
          </p15:clr>
        </p15:guide>
        <p15:guide id="8" pos="7333">
          <p15:clr>
            <a:srgbClr val="A4A3A4"/>
          </p15:clr>
        </p15:guide>
      </p15:sldGuideLst>
    </p:ext>
    <p:ext uri="GoogleSlidesCustomDataVersion2">
      <go:slidesCustomData xmlns:go="http://customooxmlschemas.google.com/" r:id="rId37" roundtripDataSignature="AMtx7mjeHQDYbB2/Np/fuLvXZi3+NU8n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40" orient="horz"/>
        <p:guide pos="665"/>
        <p:guide pos="799" orient="horz"/>
        <p:guide pos="166"/>
        <p:guide pos="347"/>
        <p:guide pos="3793" orient="horz"/>
        <p:guide pos="7514"/>
        <p:guide pos="733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IBMPlexSans-bold.fntdata"/><Relationship Id="rId21" Type="http://schemas.openxmlformats.org/officeDocument/2006/relationships/font" Target="fonts/IBMPlexSans-regular.fntdata"/><Relationship Id="rId24" Type="http://schemas.openxmlformats.org/officeDocument/2006/relationships/font" Target="fonts/IBMPlexSans-boldItalic.fntdata"/><Relationship Id="rId23" Type="http://schemas.openxmlformats.org/officeDocument/2006/relationships/font" Target="fonts/IBMPlexSa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BMPlexSansLight-bold.fntdata"/><Relationship Id="rId25" Type="http://schemas.openxmlformats.org/officeDocument/2006/relationships/font" Target="fonts/IBMPlexSansLight-regular.fntdata"/><Relationship Id="rId28" Type="http://schemas.openxmlformats.org/officeDocument/2006/relationships/font" Target="fonts/IBMPlexSansLight-boldItalic.fntdata"/><Relationship Id="rId27" Type="http://schemas.openxmlformats.org/officeDocument/2006/relationships/font" Target="fonts/IBMPlexSans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IBMPlexSansThin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BMPlexSansThin-italic.fntdata"/><Relationship Id="rId30" Type="http://schemas.openxmlformats.org/officeDocument/2006/relationships/font" Target="fonts/IBMPlexSansThin-bold.fntdata"/><Relationship Id="rId11" Type="http://schemas.openxmlformats.org/officeDocument/2006/relationships/slide" Target="slides/slide6.xml"/><Relationship Id="rId33" Type="http://schemas.openxmlformats.org/officeDocument/2006/relationships/font" Target="fonts/IBMPlexSansSemiBold-regular.fntdata"/><Relationship Id="rId10" Type="http://schemas.openxmlformats.org/officeDocument/2006/relationships/slide" Target="slides/slide5.xml"/><Relationship Id="rId32" Type="http://schemas.openxmlformats.org/officeDocument/2006/relationships/font" Target="fonts/IBMPlexSansThin-boldItalic.fntdata"/><Relationship Id="rId13" Type="http://schemas.openxmlformats.org/officeDocument/2006/relationships/slide" Target="slides/slide8.xml"/><Relationship Id="rId35" Type="http://schemas.openxmlformats.org/officeDocument/2006/relationships/font" Target="fonts/IBMPlexSansSemiBold-italic.fntdata"/><Relationship Id="rId12" Type="http://schemas.openxmlformats.org/officeDocument/2006/relationships/slide" Target="slides/slide7.xml"/><Relationship Id="rId34" Type="http://schemas.openxmlformats.org/officeDocument/2006/relationships/font" Target="fonts/IBMPlexSansSemiBold-bold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IBMPlexSansSemiBold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7e422c09e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27e422c09e0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s://creativecommons.org/licenses/by-nc-sa/4.0/deed.ca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bg>
      <p:bgPr>
        <a:solidFill>
          <a:srgbClr val="003864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8"/>
          <p:cNvSpPr txBox="1"/>
          <p:nvPr>
            <p:ph idx="1" type="body"/>
          </p:nvPr>
        </p:nvSpPr>
        <p:spPr>
          <a:xfrm>
            <a:off x="1057374" y="861938"/>
            <a:ext cx="10078939" cy="1958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38"/>
          <p:cNvSpPr txBox="1"/>
          <p:nvPr>
            <p:ph idx="2" type="body"/>
          </p:nvPr>
        </p:nvSpPr>
        <p:spPr>
          <a:xfrm>
            <a:off x="1057373" y="3000745"/>
            <a:ext cx="10078939" cy="1037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63638" y="5996062"/>
            <a:ext cx="1520039" cy="3181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8"/>
          <p:cNvSpPr txBox="1"/>
          <p:nvPr/>
        </p:nvSpPr>
        <p:spPr>
          <a:xfrm>
            <a:off x="7448861" y="5975688"/>
            <a:ext cx="368745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0" u="none" cap="none" strike="noStrike">
                <a:solidFill>
                  <a:schemeClr val="lt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#ProDigital</a:t>
            </a:r>
            <a:endParaRPr/>
          </a:p>
        </p:txBody>
      </p:sp>
      <p:sp>
        <p:nvSpPr>
          <p:cNvPr id="17" name="Google Shape;17;p38"/>
          <p:cNvSpPr txBox="1"/>
          <p:nvPr/>
        </p:nvSpPr>
        <p:spPr>
          <a:xfrm>
            <a:off x="4652387" y="329585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més imatge">
  <p:cSld name="Només imatg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7"/>
          <p:cNvSpPr txBox="1"/>
          <p:nvPr>
            <p:ph idx="1" type="body"/>
          </p:nvPr>
        </p:nvSpPr>
        <p:spPr>
          <a:xfrm>
            <a:off x="1163638" y="1253331"/>
            <a:ext cx="996958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47"/>
          <p:cNvSpPr txBox="1"/>
          <p:nvPr>
            <p:ph idx="2" type="body"/>
          </p:nvPr>
        </p:nvSpPr>
        <p:spPr>
          <a:xfrm>
            <a:off x="1163555" y="5726720"/>
            <a:ext cx="9969583" cy="295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7373"/>
              </a:buClr>
              <a:buSzPts val="2400"/>
              <a:buNone/>
              <a:defRPr sz="2400">
                <a:solidFill>
                  <a:srgbClr val="737373"/>
                </a:solidFill>
                <a:latin typeface="IBM Plex Sans Thin"/>
                <a:ea typeface="IBM Plex Sans Thin"/>
                <a:cs typeface="IBM Plex Sans Thin"/>
                <a:sym typeface="IBM Plex Sans Thin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s imatges">
  <p:cSld name="Dues imatge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8"/>
          <p:cNvSpPr txBox="1"/>
          <p:nvPr>
            <p:ph idx="1" type="body"/>
          </p:nvPr>
        </p:nvSpPr>
        <p:spPr>
          <a:xfrm>
            <a:off x="6602654" y="1253331"/>
            <a:ext cx="453056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48"/>
          <p:cNvSpPr txBox="1"/>
          <p:nvPr>
            <p:ph idx="2" type="body"/>
          </p:nvPr>
        </p:nvSpPr>
        <p:spPr>
          <a:xfrm>
            <a:off x="6602571" y="5726720"/>
            <a:ext cx="4530567" cy="295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7373"/>
              </a:buClr>
              <a:buSzPts val="2400"/>
              <a:buNone/>
              <a:defRPr sz="2400">
                <a:solidFill>
                  <a:srgbClr val="737373"/>
                </a:solidFill>
                <a:latin typeface="IBM Plex Sans Thin"/>
                <a:ea typeface="IBM Plex Sans Thin"/>
                <a:cs typeface="IBM Plex Sans Thin"/>
                <a:sym typeface="IBM Plex Sans Thin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48"/>
          <p:cNvSpPr txBox="1"/>
          <p:nvPr>
            <p:ph idx="3" type="body"/>
          </p:nvPr>
        </p:nvSpPr>
        <p:spPr>
          <a:xfrm>
            <a:off x="1163638" y="5726720"/>
            <a:ext cx="4530567" cy="295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7373"/>
              </a:buClr>
              <a:buSzPts val="2400"/>
              <a:buNone/>
              <a:defRPr sz="2400">
                <a:solidFill>
                  <a:srgbClr val="737373"/>
                </a:solidFill>
                <a:latin typeface="IBM Plex Sans Thin"/>
                <a:ea typeface="IBM Plex Sans Thin"/>
                <a:cs typeface="IBM Plex Sans Thin"/>
                <a:sym typeface="IBM Plex Sans Thin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48"/>
          <p:cNvSpPr txBox="1"/>
          <p:nvPr>
            <p:ph idx="4" type="body"/>
          </p:nvPr>
        </p:nvSpPr>
        <p:spPr>
          <a:xfrm>
            <a:off x="1163638" y="1253331"/>
            <a:ext cx="453056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>
  <p:cSld name="Foto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9"/>
          <p:cNvSpPr txBox="1"/>
          <p:nvPr>
            <p:ph idx="1" type="body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7ddfa9ac62_1_8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27ddfa9ac62_1_8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g27ddfa9ac62_1_8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g27ddfa9ac62_1_8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27ddfa9ac62_1_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ol i text">
  <p:cSld name="Títol i tex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9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  <a:defRPr b="1" sz="4400" cap="none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9"/>
          <p:cNvSpPr txBox="1"/>
          <p:nvPr>
            <p:ph idx="2" type="body"/>
          </p:nvPr>
        </p:nvSpPr>
        <p:spPr>
          <a:xfrm>
            <a:off x="1046851" y="1313498"/>
            <a:ext cx="10089851" cy="4748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3810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3810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3810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3810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66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raportada">
  <p:cSld name="Contraportada">
    <p:bg>
      <p:bgPr>
        <a:solidFill>
          <a:srgbClr val="003864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/>
          <p:nvPr>
            <p:ph idx="1" type="body"/>
          </p:nvPr>
        </p:nvSpPr>
        <p:spPr>
          <a:xfrm>
            <a:off x="1163638" y="2786784"/>
            <a:ext cx="9972675" cy="1284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63638" y="5996062"/>
            <a:ext cx="1520039" cy="31818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0"/>
          <p:cNvSpPr txBox="1"/>
          <p:nvPr/>
        </p:nvSpPr>
        <p:spPr>
          <a:xfrm>
            <a:off x="9616273" y="5975688"/>
            <a:ext cx="152003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lt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#ProDigital</a:t>
            </a:r>
            <a:endParaRPr/>
          </a:p>
        </p:txBody>
      </p:sp>
      <p:pic>
        <p:nvPicPr>
          <p:cNvPr id="25" name="Google Shape;25;p4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5980" y="5895792"/>
            <a:ext cx="1515484" cy="52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70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etències">
  <p:cSld name="Competèncie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 txBox="1"/>
          <p:nvPr>
            <p:ph idx="1" type="body"/>
          </p:nvPr>
        </p:nvSpPr>
        <p:spPr>
          <a:xfrm>
            <a:off x="1038225" y="545466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  <a:defRPr b="1" sz="4400" cap="none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1"/>
          <p:cNvSpPr txBox="1"/>
          <p:nvPr>
            <p:ph idx="2" type="body"/>
          </p:nvPr>
        </p:nvSpPr>
        <p:spPr>
          <a:xfrm>
            <a:off x="1046851" y="1317721"/>
            <a:ext cx="10089851" cy="4748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0" sz="2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3810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3810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3810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3810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Índex">
  <p:cSld name="Índex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2"/>
          <p:cNvSpPr txBox="1"/>
          <p:nvPr>
            <p:ph idx="1" type="body"/>
          </p:nvPr>
        </p:nvSpPr>
        <p:spPr>
          <a:xfrm>
            <a:off x="1163638" y="2236187"/>
            <a:ext cx="3311525" cy="315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"/>
              <a:buNone/>
              <a:defRPr b="1" sz="2800" cap="none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2"/>
          <p:cNvSpPr txBox="1"/>
          <p:nvPr>
            <p:ph idx="2" type="body"/>
          </p:nvPr>
        </p:nvSpPr>
        <p:spPr>
          <a:xfrm>
            <a:off x="1068699" y="896576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  <a:defRPr b="1" sz="4400" cap="none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2"/>
          <p:cNvSpPr txBox="1"/>
          <p:nvPr>
            <p:ph idx="3" type="body"/>
          </p:nvPr>
        </p:nvSpPr>
        <p:spPr>
          <a:xfrm>
            <a:off x="1062038" y="2609701"/>
            <a:ext cx="3413125" cy="291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indent="-3810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indent="-3810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indent="-3810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indent="-3810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2"/>
          <p:cNvSpPr txBox="1"/>
          <p:nvPr>
            <p:ph idx="4" type="body"/>
          </p:nvPr>
        </p:nvSpPr>
        <p:spPr>
          <a:xfrm>
            <a:off x="4691063" y="2236187"/>
            <a:ext cx="3384550" cy="315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"/>
              <a:buNone/>
              <a:defRPr b="1" sz="2800" cap="none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2"/>
          <p:cNvSpPr txBox="1"/>
          <p:nvPr>
            <p:ph idx="5" type="body"/>
          </p:nvPr>
        </p:nvSpPr>
        <p:spPr>
          <a:xfrm>
            <a:off x="4589463" y="2609701"/>
            <a:ext cx="3486150" cy="291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indent="-3810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indent="-3810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indent="-3810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indent="-3810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2"/>
          <p:cNvSpPr txBox="1"/>
          <p:nvPr>
            <p:ph idx="6" type="body"/>
          </p:nvPr>
        </p:nvSpPr>
        <p:spPr>
          <a:xfrm>
            <a:off x="8328025" y="2236187"/>
            <a:ext cx="3384550" cy="315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"/>
              <a:buNone/>
              <a:defRPr b="1" sz="2800" cap="none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2"/>
          <p:cNvSpPr txBox="1"/>
          <p:nvPr>
            <p:ph idx="7" type="body"/>
          </p:nvPr>
        </p:nvSpPr>
        <p:spPr>
          <a:xfrm>
            <a:off x="8226425" y="2609701"/>
            <a:ext cx="3486150" cy="291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indent="-3810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indent="-3810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indent="-3810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indent="-3810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2"/>
          <p:cNvSpPr txBox="1"/>
          <p:nvPr>
            <p:ph idx="8" type="body"/>
          </p:nvPr>
        </p:nvSpPr>
        <p:spPr>
          <a:xfrm>
            <a:off x="1032196" y="5915730"/>
            <a:ext cx="3419068" cy="67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4400"/>
              <a:buFont typeface="IBM Plex Sans"/>
              <a:buNone/>
              <a:defRPr b="1" sz="4400">
                <a:solidFill>
                  <a:srgbClr val="BFBFB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2"/>
          <p:cNvSpPr txBox="1"/>
          <p:nvPr>
            <p:ph idx="9" type="body"/>
          </p:nvPr>
        </p:nvSpPr>
        <p:spPr>
          <a:xfrm>
            <a:off x="4568330" y="5910324"/>
            <a:ext cx="3500526" cy="67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4400"/>
              <a:buFont typeface="IBM Plex Sans"/>
              <a:buNone/>
              <a:defRPr b="1" sz="4400">
                <a:solidFill>
                  <a:srgbClr val="BFBFB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2"/>
          <p:cNvSpPr txBox="1"/>
          <p:nvPr>
            <p:ph idx="13" type="body"/>
          </p:nvPr>
        </p:nvSpPr>
        <p:spPr>
          <a:xfrm>
            <a:off x="8226425" y="5910323"/>
            <a:ext cx="3486150" cy="67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4400"/>
              <a:buFont typeface="IBM Plex Sans"/>
              <a:buNone/>
              <a:defRPr b="1" sz="4400">
                <a:solidFill>
                  <a:srgbClr val="BFBFB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19">
          <p15:clr>
            <a:srgbClr val="FBAE40"/>
          </p15:clr>
        </p15:guide>
        <p15:guide id="2" pos="2955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933">
          <p15:clr>
            <a:srgbClr val="FBAE40"/>
          </p15:clr>
        </p15:guide>
        <p15:guide id="5" pos="5246">
          <p15:clr>
            <a:srgbClr val="FBAE40"/>
          </p15:clr>
        </p15:guide>
        <p15:guide id="6" pos="5087">
          <p15:clr>
            <a:srgbClr val="FBAE40"/>
          </p15:clr>
        </p15:guide>
        <p15:guide id="7" pos="7378">
          <p15:clr>
            <a:srgbClr val="FBAE40"/>
          </p15:clr>
        </p15:guide>
        <p15:guide id="8" orient="horz" pos="41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ció">
  <p:cSld name="Secció">
    <p:bg>
      <p:bgPr>
        <a:solidFill>
          <a:srgbClr val="737373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/>
          <p:nvPr>
            <p:ph idx="1" type="body"/>
          </p:nvPr>
        </p:nvSpPr>
        <p:spPr>
          <a:xfrm>
            <a:off x="1061665" y="878041"/>
            <a:ext cx="9999662" cy="1701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60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3"/>
          <p:cNvSpPr txBox="1"/>
          <p:nvPr>
            <p:ph idx="2" type="body"/>
          </p:nvPr>
        </p:nvSpPr>
        <p:spPr>
          <a:xfrm>
            <a:off x="1061665" y="3171978"/>
            <a:ext cx="9999662" cy="3513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04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més títol">
  <p:cSld name="Només títol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4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  <a:defRPr b="1" sz="4400" cap="none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66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més text">
  <p:cSld name="Només 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5"/>
          <p:cNvSpPr txBox="1"/>
          <p:nvPr>
            <p:ph idx="1" type="body"/>
          </p:nvPr>
        </p:nvSpPr>
        <p:spPr>
          <a:xfrm>
            <a:off x="1058779" y="1313713"/>
            <a:ext cx="10103802" cy="4992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3810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3810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3810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3810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5"/>
          <p:cNvSpPr txBox="1"/>
          <p:nvPr/>
        </p:nvSpPr>
        <p:spPr>
          <a:xfrm>
            <a:off x="5195455" y="166254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i imatge">
  <p:cSld name="Text i imatg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6"/>
          <p:cNvSpPr txBox="1"/>
          <p:nvPr>
            <p:ph idx="1" type="body"/>
          </p:nvPr>
        </p:nvSpPr>
        <p:spPr>
          <a:xfrm>
            <a:off x="7541623" y="1313713"/>
            <a:ext cx="3591598" cy="4483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6"/>
          <p:cNvSpPr txBox="1"/>
          <p:nvPr>
            <p:ph idx="2" type="body"/>
          </p:nvPr>
        </p:nvSpPr>
        <p:spPr>
          <a:xfrm>
            <a:off x="1058779" y="1313713"/>
            <a:ext cx="5756089" cy="4748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3810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3810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3810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3810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6"/>
          <p:cNvSpPr txBox="1"/>
          <p:nvPr>
            <p:ph idx="3" type="body"/>
          </p:nvPr>
        </p:nvSpPr>
        <p:spPr>
          <a:xfrm>
            <a:off x="7542213" y="5796951"/>
            <a:ext cx="3590925" cy="295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7373"/>
              </a:buClr>
              <a:buSzPts val="2400"/>
              <a:buNone/>
              <a:defRPr sz="2400">
                <a:solidFill>
                  <a:srgbClr val="737373"/>
                </a:solidFill>
                <a:latin typeface="IBM Plex Sans Thin"/>
                <a:ea typeface="IBM Plex Sans Thin"/>
                <a:cs typeface="IBM Plex Sans Thin"/>
                <a:sym typeface="IBM Plex Sans Thin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  <a:defRPr b="0" i="0" sz="4400" u="none" cap="none" strike="noStrik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33">
          <p15:clr>
            <a:srgbClr val="F26B43"/>
          </p15:clr>
        </p15:guide>
        <p15:guide id="2" orient="horz" pos="640">
          <p15:clr>
            <a:srgbClr val="F26B43"/>
          </p15:clr>
        </p15:guide>
        <p15:guide id="3" orient="horz" pos="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>
            <p:ph idx="1" type="body"/>
          </p:nvPr>
        </p:nvSpPr>
        <p:spPr>
          <a:xfrm>
            <a:off x="1057374" y="861938"/>
            <a:ext cx="10078800" cy="19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s-ES"/>
              <a:t>ELEMENTOS CLAVE DE UN ESCAPE ROOM EDUCATIVO</a:t>
            </a:r>
            <a:endParaRPr/>
          </a:p>
        </p:txBody>
      </p:sp>
      <p:sp>
        <p:nvSpPr>
          <p:cNvPr id="73" name="Google Shape;73;p1"/>
          <p:cNvSpPr txBox="1"/>
          <p:nvPr>
            <p:ph idx="2" type="body"/>
          </p:nvPr>
        </p:nvSpPr>
        <p:spPr>
          <a:xfrm>
            <a:off x="1057375" y="3000751"/>
            <a:ext cx="10078800" cy="12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s-ES">
                <a:latin typeface="Calibri"/>
                <a:ea typeface="Calibri"/>
                <a:cs typeface="Calibri"/>
                <a:sym typeface="Calibri"/>
              </a:rPr>
              <a:t>Teresa Valverde Esteve (teresa.valverde@uv.es)</a:t>
            </a:r>
            <a:br>
              <a:rPr b="1" lang="es-ES">
                <a:latin typeface="Calibri"/>
                <a:ea typeface="Calibri"/>
                <a:cs typeface="Calibri"/>
                <a:sym typeface="Calibri"/>
              </a:rPr>
            </a:br>
            <a:r>
              <a:rPr b="1" lang="es-ES">
                <a:latin typeface="Calibri"/>
                <a:ea typeface="Calibri"/>
                <a:cs typeface="Calibri"/>
                <a:sym typeface="Calibri"/>
              </a:rPr>
              <a:t>Daniel Tordera Salvador (daniel.tordera@uv.es)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br>
              <a:rPr lang="es-ES"/>
            </a:b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PRUEBAS Y PISTAS: EJEMPLOS</a:t>
            </a: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1323670" y="1991294"/>
            <a:ext cx="5026241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Prueba 1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Uso de tablas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Elaboración de gráficas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Regresión lineal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Extrapolación de datos</a:t>
            </a: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6467411" y="1991294"/>
            <a:ext cx="5026241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Prueba 2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Planteamiento de ecuaciones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Resolución de ecuaciones numéricas con Excel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Uso de restricciones</a:t>
            </a:r>
            <a:endParaRPr/>
          </a:p>
        </p:txBody>
      </p:sp>
      <p:sp>
        <p:nvSpPr>
          <p:cNvPr id="151" name="Google Shape;151;p9"/>
          <p:cNvSpPr txBox="1"/>
          <p:nvPr/>
        </p:nvSpPr>
        <p:spPr>
          <a:xfrm>
            <a:off x="1038225" y="1529629"/>
            <a:ext cx="101365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Escape Room: Uso de Excel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9"/>
          <p:cNvSpPr txBox="1"/>
          <p:nvPr/>
        </p:nvSpPr>
        <p:spPr>
          <a:xfrm>
            <a:off x="1038225" y="4566518"/>
            <a:ext cx="101365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Escape Room: Imperio Romano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1323670" y="5028183"/>
            <a:ext cx="502624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Prueba 1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Organización política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Formas de gobierno</a:t>
            </a:r>
            <a:endParaRPr/>
          </a:p>
        </p:txBody>
      </p:sp>
      <p:sp>
        <p:nvSpPr>
          <p:cNvPr id="154" name="Google Shape;154;p9"/>
          <p:cNvSpPr/>
          <p:nvPr/>
        </p:nvSpPr>
        <p:spPr>
          <a:xfrm>
            <a:off x="6467411" y="5028183"/>
            <a:ext cx="502624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Prueba 2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Arquitectura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Infraestructura urbana</a:t>
            </a:r>
            <a:endParaRPr/>
          </a:p>
        </p:txBody>
      </p:sp>
      <p:sp>
        <p:nvSpPr>
          <p:cNvPr id="155" name="Google Shape;155;p9"/>
          <p:cNvSpPr/>
          <p:nvPr/>
        </p:nvSpPr>
        <p:spPr>
          <a:xfrm>
            <a:off x="955964" y="1529629"/>
            <a:ext cx="10218809" cy="2618422"/>
          </a:xfrm>
          <a:prstGeom prst="rect">
            <a:avLst/>
          </a:prstGeom>
          <a:noFill/>
          <a:ln cap="flat" cmpd="sng" w="381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9"/>
          <p:cNvSpPr/>
          <p:nvPr/>
        </p:nvSpPr>
        <p:spPr>
          <a:xfrm>
            <a:off x="973745" y="4468684"/>
            <a:ext cx="10218809" cy="2031869"/>
          </a:xfrm>
          <a:prstGeom prst="rect">
            <a:avLst/>
          </a:prstGeom>
          <a:noFill/>
          <a:ln cap="flat" cmpd="sng" w="381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OBJETIVO FINAL / RECOMPENSA</a:t>
            </a:r>
            <a:endParaRPr/>
          </a:p>
        </p:txBody>
      </p:sp>
      <p:sp>
        <p:nvSpPr>
          <p:cNvPr id="162" name="Google Shape;162;p10"/>
          <p:cNvSpPr/>
          <p:nvPr/>
        </p:nvSpPr>
        <p:spPr>
          <a:xfrm>
            <a:off x="1038225" y="1343536"/>
            <a:ext cx="970181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recompensa se obtiene al resolver el escape room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Debe cerrar la historia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Debe producir un sentimiento de realización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tiene por qué ser física, el conseguir el objetivo suele ser un aliciente intrínseco suficiente</a:t>
            </a:r>
            <a:endParaRPr/>
          </a:p>
        </p:txBody>
      </p:sp>
      <p:pic>
        <p:nvPicPr>
          <p:cNvPr id="163" name="Google Shape;1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9935" y="3651860"/>
            <a:ext cx="3890902" cy="291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DESARROLLO</a:t>
            </a:r>
            <a:endParaRPr/>
          </a:p>
        </p:txBody>
      </p:sp>
      <p:sp>
        <p:nvSpPr>
          <p:cNvPr id="169" name="Google Shape;169;p11"/>
          <p:cNvSpPr/>
          <p:nvPr/>
        </p:nvSpPr>
        <p:spPr>
          <a:xfrm>
            <a:off x="1038225" y="1305185"/>
            <a:ext cx="9701819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Conocidos todos los pilares…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Introducción del trasfondo narrativo del escape room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Formación de equipos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Resolución del escape room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s-E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Problema/desafío/enigma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s-E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Pista/clave para el siguiente paso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s-E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Objetivo final/recompensa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Valoración de la actividad (encuesta, discusión en clase, …)</a:t>
            </a:r>
            <a:endParaRPr/>
          </a:p>
          <a:p>
            <a:pPr indent="-1905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ESQUEMA GENERAL</a:t>
            </a:r>
            <a:endParaRPr/>
          </a:p>
        </p:txBody>
      </p:sp>
      <p:sp>
        <p:nvSpPr>
          <p:cNvPr id="175" name="Google Shape;175;p12"/>
          <p:cNvSpPr/>
          <p:nvPr/>
        </p:nvSpPr>
        <p:spPr>
          <a:xfrm>
            <a:off x="1038225" y="3476054"/>
            <a:ext cx="1512917" cy="122197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/>
          </a:p>
        </p:txBody>
      </p:sp>
      <p:sp>
        <p:nvSpPr>
          <p:cNvPr id="176" name="Google Shape;176;p12"/>
          <p:cNvSpPr txBox="1"/>
          <p:nvPr/>
        </p:nvSpPr>
        <p:spPr>
          <a:xfrm>
            <a:off x="1038225" y="1313498"/>
            <a:ext cx="64016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Dibujar un esquema es esencial para guiarnos en la creación del escape room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2"/>
          <p:cNvSpPr txBox="1"/>
          <p:nvPr/>
        </p:nvSpPr>
        <p:spPr>
          <a:xfrm>
            <a:off x="1406756" y="6029585"/>
            <a:ext cx="101365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resolución (como en este ejemplo) no tiene por qué ser lineal</a:t>
            </a:r>
            <a:endParaRPr/>
          </a:p>
        </p:txBody>
      </p:sp>
      <p:sp>
        <p:nvSpPr>
          <p:cNvPr id="178" name="Google Shape;178;p12"/>
          <p:cNvSpPr/>
          <p:nvPr/>
        </p:nvSpPr>
        <p:spPr>
          <a:xfrm>
            <a:off x="3393497" y="2315043"/>
            <a:ext cx="1512917" cy="122197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Prueba 1</a:t>
            </a:r>
            <a:endParaRPr/>
          </a:p>
        </p:txBody>
      </p:sp>
      <p:sp>
        <p:nvSpPr>
          <p:cNvPr id="179" name="Google Shape;179;p12"/>
          <p:cNvSpPr/>
          <p:nvPr/>
        </p:nvSpPr>
        <p:spPr>
          <a:xfrm>
            <a:off x="3393497" y="4483100"/>
            <a:ext cx="1512917" cy="122197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Prueba 2</a:t>
            </a:r>
            <a:endParaRPr/>
          </a:p>
        </p:txBody>
      </p:sp>
      <p:sp>
        <p:nvSpPr>
          <p:cNvPr id="180" name="Google Shape;180;p12"/>
          <p:cNvSpPr/>
          <p:nvPr/>
        </p:nvSpPr>
        <p:spPr>
          <a:xfrm>
            <a:off x="6072966" y="2315043"/>
            <a:ext cx="1512917" cy="122197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Prueba 3</a:t>
            </a:r>
            <a:endParaRPr/>
          </a:p>
        </p:txBody>
      </p:sp>
      <p:sp>
        <p:nvSpPr>
          <p:cNvPr id="181" name="Google Shape;181;p12"/>
          <p:cNvSpPr/>
          <p:nvPr/>
        </p:nvSpPr>
        <p:spPr>
          <a:xfrm>
            <a:off x="6072966" y="4483100"/>
            <a:ext cx="1512917" cy="122197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Prueba 4</a:t>
            </a:r>
            <a:endParaRPr/>
          </a:p>
        </p:txBody>
      </p:sp>
      <p:sp>
        <p:nvSpPr>
          <p:cNvPr id="182" name="Google Shape;182;p12"/>
          <p:cNvSpPr/>
          <p:nvPr/>
        </p:nvSpPr>
        <p:spPr>
          <a:xfrm>
            <a:off x="8946399" y="3476053"/>
            <a:ext cx="1512917" cy="122197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Objetivo final</a:t>
            </a:r>
            <a:endParaRPr/>
          </a:p>
        </p:txBody>
      </p:sp>
      <p:cxnSp>
        <p:nvCxnSpPr>
          <p:cNvPr id="183" name="Google Shape;183;p12"/>
          <p:cNvCxnSpPr>
            <a:endCxn id="178" idx="1"/>
          </p:cNvCxnSpPr>
          <p:nvPr/>
        </p:nvCxnSpPr>
        <p:spPr>
          <a:xfrm flipH="1" rot="10800000">
            <a:off x="2551097" y="2926029"/>
            <a:ext cx="842400" cy="11523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4" name="Google Shape;184;p12"/>
          <p:cNvCxnSpPr>
            <a:stCxn id="175" idx="3"/>
            <a:endCxn id="179" idx="1"/>
          </p:cNvCxnSpPr>
          <p:nvPr/>
        </p:nvCxnSpPr>
        <p:spPr>
          <a:xfrm>
            <a:off x="2551142" y="4087040"/>
            <a:ext cx="842400" cy="10071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5" name="Google Shape;185;p12"/>
          <p:cNvCxnSpPr>
            <a:stCxn id="178" idx="3"/>
            <a:endCxn id="180" idx="1"/>
          </p:cNvCxnSpPr>
          <p:nvPr/>
        </p:nvCxnSpPr>
        <p:spPr>
          <a:xfrm>
            <a:off x="4906414" y="2926029"/>
            <a:ext cx="1166700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6" name="Google Shape;186;p12"/>
          <p:cNvCxnSpPr/>
          <p:nvPr/>
        </p:nvCxnSpPr>
        <p:spPr>
          <a:xfrm>
            <a:off x="4906414" y="5128439"/>
            <a:ext cx="1166552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7" name="Google Shape;187;p12"/>
          <p:cNvCxnSpPr>
            <a:stCxn id="181" idx="3"/>
            <a:endCxn id="182" idx="1"/>
          </p:cNvCxnSpPr>
          <p:nvPr/>
        </p:nvCxnSpPr>
        <p:spPr>
          <a:xfrm flipH="1" rot="10800000">
            <a:off x="7585883" y="4086986"/>
            <a:ext cx="1360500" cy="10071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8" name="Google Shape;188;p12"/>
          <p:cNvCxnSpPr>
            <a:stCxn id="180" idx="3"/>
            <a:endCxn id="182" idx="1"/>
          </p:cNvCxnSpPr>
          <p:nvPr/>
        </p:nvCxnSpPr>
        <p:spPr>
          <a:xfrm>
            <a:off x="7585883" y="2926029"/>
            <a:ext cx="1360500" cy="11610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89" name="Google Shape;189;p12"/>
          <p:cNvSpPr/>
          <p:nvPr/>
        </p:nvSpPr>
        <p:spPr>
          <a:xfrm>
            <a:off x="5086089" y="2406262"/>
            <a:ext cx="807201" cy="394195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Pista</a:t>
            </a:r>
            <a:b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5312</a:t>
            </a:r>
            <a:endParaRPr/>
          </a:p>
        </p:txBody>
      </p:sp>
      <p:sp>
        <p:nvSpPr>
          <p:cNvPr id="190" name="Google Shape;190;p12"/>
          <p:cNvSpPr/>
          <p:nvPr/>
        </p:nvSpPr>
        <p:spPr>
          <a:xfrm>
            <a:off x="5075611" y="4590562"/>
            <a:ext cx="807201" cy="394195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Pista</a:t>
            </a:r>
            <a:b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2212</a:t>
            </a:r>
            <a:endParaRPr/>
          </a:p>
        </p:txBody>
      </p:sp>
      <p:sp>
        <p:nvSpPr>
          <p:cNvPr id="191" name="Google Shape;191;p12"/>
          <p:cNvSpPr/>
          <p:nvPr/>
        </p:nvSpPr>
        <p:spPr>
          <a:xfrm>
            <a:off x="8024637" y="2791631"/>
            <a:ext cx="807201" cy="394195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Pista</a:t>
            </a:r>
            <a:b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3743</a:t>
            </a:r>
            <a:endParaRPr/>
          </a:p>
        </p:txBody>
      </p:sp>
      <p:sp>
        <p:nvSpPr>
          <p:cNvPr id="192" name="Google Shape;192;p12"/>
          <p:cNvSpPr/>
          <p:nvPr/>
        </p:nvSpPr>
        <p:spPr>
          <a:xfrm>
            <a:off x="8024637" y="4896987"/>
            <a:ext cx="807201" cy="394195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Pista</a:t>
            </a:r>
            <a:b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8653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/>
          <p:nvPr>
            <p:ph idx="1" type="body"/>
          </p:nvPr>
        </p:nvSpPr>
        <p:spPr>
          <a:xfrm>
            <a:off x="1038225" y="562884"/>
            <a:ext cx="11044918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ELECCIÓN DE MATERIALES Y RECURSOS</a:t>
            </a: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1038225" y="1451733"/>
            <a:ext cx="7897957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Considerar el tipo de aula al que va destinado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</a:rPr>
              <a:t>Elementos físicos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</a:rPr>
              <a:t>Elementos virtuales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Síncrona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Asíncrona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Elevado número de alumnos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Grupo pequeño</a:t>
            </a:r>
            <a:endParaRPr/>
          </a:p>
        </p:txBody>
      </p:sp>
      <p:pic>
        <p:nvPicPr>
          <p:cNvPr id="199" name="Google Shape;199;p13"/>
          <p:cNvPicPr preferRelativeResize="0"/>
          <p:nvPr/>
        </p:nvPicPr>
        <p:blipFill rotWithShape="1">
          <a:blip r:embed="rId3">
            <a:alphaModFix/>
          </a:blip>
          <a:srcRect b="1661" l="0" r="1661" t="0"/>
          <a:stretch/>
        </p:blipFill>
        <p:spPr>
          <a:xfrm>
            <a:off x="7732825" y="4441725"/>
            <a:ext cx="3262123" cy="217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2824" y="2124550"/>
            <a:ext cx="3262123" cy="21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3"/>
          <p:cNvSpPr txBox="1"/>
          <p:nvPr/>
        </p:nvSpPr>
        <p:spPr>
          <a:xfrm>
            <a:off x="10309150" y="3945300"/>
            <a:ext cx="685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rgbClr val="737373"/>
                </a:solidFill>
              </a:rPr>
              <a:t>Freepik</a:t>
            </a:r>
            <a:endParaRPr sz="1100">
              <a:solidFill>
                <a:srgbClr val="737373"/>
              </a:solidFill>
            </a:endParaRPr>
          </a:p>
        </p:txBody>
      </p:sp>
      <p:sp>
        <p:nvSpPr>
          <p:cNvPr id="202" name="Google Shape;202;p13"/>
          <p:cNvSpPr txBox="1"/>
          <p:nvPr/>
        </p:nvSpPr>
        <p:spPr>
          <a:xfrm>
            <a:off x="10309150" y="6262475"/>
            <a:ext cx="685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rgbClr val="737373"/>
                </a:solidFill>
              </a:rPr>
              <a:t>Freepik</a:t>
            </a:r>
            <a:endParaRPr sz="1100">
              <a:solidFill>
                <a:srgbClr val="73737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 txBox="1"/>
          <p:nvPr>
            <p:ph idx="4294967295" type="body"/>
          </p:nvPr>
        </p:nvSpPr>
        <p:spPr>
          <a:xfrm>
            <a:off x="1056600" y="2573401"/>
            <a:ext cx="10078800" cy="12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s-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Teresa Valverde Esteve (teresa.valverde@uv.es)</a:t>
            </a:r>
            <a:br>
              <a:rPr b="1" lang="es-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s-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Daniel Tordera Salvador (daniel.tordera@uv.es)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br>
              <a:rPr lang="es-ES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7e422c09e0_0_95"/>
          <p:cNvSpPr txBox="1"/>
          <p:nvPr>
            <p:ph type="title"/>
          </p:nvPr>
        </p:nvSpPr>
        <p:spPr>
          <a:xfrm>
            <a:off x="838200" y="365125"/>
            <a:ext cx="10515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s-ES" sz="3200"/>
              <a:t>En esta presentación, encontrarás: </a:t>
            </a:r>
            <a:endParaRPr sz="3200"/>
          </a:p>
        </p:txBody>
      </p:sp>
      <p:sp>
        <p:nvSpPr>
          <p:cNvPr id="79" name="Google Shape;79;g27e422c09e0_0_95"/>
          <p:cNvSpPr txBox="1"/>
          <p:nvPr>
            <p:ph idx="1" type="body"/>
          </p:nvPr>
        </p:nvSpPr>
        <p:spPr>
          <a:xfrm>
            <a:off x="414067" y="1345720"/>
            <a:ext cx="11490300" cy="51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16217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/>
              <a:t>5. Elementos clave de un Escape Room educativo</a:t>
            </a:r>
            <a:endParaRPr sz="2600"/>
          </a:p>
          <a:p>
            <a:pPr indent="-216217" lvl="1" marL="685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/>
              <a:t>5.1. Estructura básica</a:t>
            </a:r>
            <a:endParaRPr sz="2600"/>
          </a:p>
          <a:p>
            <a:pPr indent="-216217" lvl="1" marL="685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/>
              <a:t>5.2. Objetivo didáctico</a:t>
            </a:r>
            <a:endParaRPr sz="2600"/>
          </a:p>
          <a:p>
            <a:pPr indent="-216217" lvl="1" marL="685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/>
              <a:t>5.3. Trabajo en equipo</a:t>
            </a:r>
            <a:endParaRPr sz="2600"/>
          </a:p>
          <a:p>
            <a:pPr indent="-216217" lvl="1" marL="685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/>
              <a:t>5.4. Inmersión narrativa</a:t>
            </a:r>
            <a:endParaRPr sz="2600"/>
          </a:p>
          <a:p>
            <a:pPr indent="-216217" lvl="1" marL="685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/>
              <a:t>5.5. Pruebas y pistas</a:t>
            </a:r>
            <a:endParaRPr sz="2600"/>
          </a:p>
          <a:p>
            <a:pPr indent="-216217" lvl="1" marL="685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/>
              <a:t>5.6. Recompensa</a:t>
            </a:r>
            <a:endParaRPr sz="2600"/>
          </a:p>
          <a:p>
            <a:pPr indent="-216217" lvl="1" marL="685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/>
              <a:t>5.7. Desarrollo y esquema general</a:t>
            </a:r>
            <a:endParaRPr sz="2600"/>
          </a:p>
          <a:p>
            <a:pPr indent="-216217" lvl="1" marL="685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/>
              <a:t>5.8. Elección de materiales y recursos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ESTRUCTURA BÁSICA</a:t>
            </a: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1038225" y="1518235"/>
            <a:ext cx="456455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escape room se basa en cuatro pilares esenciales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986582" y="2496958"/>
            <a:ext cx="509656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Trabajo en equipo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Inmersión narrativa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Pruebas y pistas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Objetivo final (la “Recompensa”)</a:t>
            </a: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1038225" y="5560991"/>
            <a:ext cx="1063284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Además, el escape room educativo DEBE tener un objetivo didáctico, no tratarse de una actividad meramente lúdica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5984" y="1518235"/>
            <a:ext cx="5191133" cy="389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OBJETIVO DIDÁCTICO</a:t>
            </a: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1038225" y="1349801"/>
            <a:ext cx="10699346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primera tarea como docente es </a:t>
            </a: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definir el objetivo didáctico 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 escape room. Esto condicionará el diseño de la actividad y deberá tenerse siempre en mente.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Repaso de conceptos aprendidos durante el curso (por ejemplo, a final del curso)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Profundización en un tema o concepto concreto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Aprendizaje de nuevos conceptos</a:t>
            </a:r>
            <a:endParaRPr/>
          </a:p>
          <a:p>
            <a:pPr indent="-3048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Desarrollo de competencias transversales</a:t>
            </a:r>
            <a:endParaRPr/>
          </a:p>
          <a:p>
            <a:pPr indent="-457200" lvl="1" marL="9144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s-E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Trabajo en equipo</a:t>
            </a:r>
            <a:endParaRPr/>
          </a:p>
          <a:p>
            <a:pPr indent="-457200" lvl="1" marL="9144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s-E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Trabajo bajo presión</a:t>
            </a:r>
            <a:endParaRPr/>
          </a:p>
          <a:p>
            <a:pPr indent="-457200" lvl="1" marL="9144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s-E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Pensamiento crítico</a:t>
            </a:r>
            <a:endParaRPr/>
          </a:p>
          <a:p>
            <a:pPr indent="-457200" lvl="1" marL="9144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s-E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Aprendizaje independiente</a:t>
            </a:r>
            <a:endParaRPr/>
          </a:p>
        </p:txBody>
      </p:sp>
      <p:pic>
        <p:nvPicPr>
          <p:cNvPr id="95" name="Google Shape;9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800" y="4039800"/>
            <a:ext cx="4113000" cy="27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 txBox="1"/>
          <p:nvPr/>
        </p:nvSpPr>
        <p:spPr>
          <a:xfrm>
            <a:off x="11430000" y="6427800"/>
            <a:ext cx="685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rgbClr val="737373"/>
                </a:solidFill>
              </a:rPr>
              <a:t>Freepik</a:t>
            </a:r>
            <a:endParaRPr sz="1100">
              <a:solidFill>
                <a:srgbClr val="73737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TRABAJO EN EQUIPO</a:t>
            </a: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1038225" y="1349801"/>
            <a:ext cx="963531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resolución de los acertijos y problemas en equipo es clave.</a:t>
            </a: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1038225" y="1952271"/>
            <a:ext cx="102255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deben diseñar equipos teniendo en cuenta las fortalezas y debilidades del alumnado e intentando que los equipos sean lo más heterogéneos posible.</a:t>
            </a:r>
            <a:endParaRPr/>
          </a:p>
        </p:txBody>
      </p:sp>
      <p:pic>
        <p:nvPicPr>
          <p:cNvPr id="104" name="Google Shape;10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8925" y="3029100"/>
            <a:ext cx="5621251" cy="37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8270000" y="6097600"/>
            <a:ext cx="685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rgbClr val="737373"/>
                </a:solidFill>
              </a:rPr>
              <a:t>Freepik</a:t>
            </a:r>
            <a:endParaRPr sz="1100">
              <a:solidFill>
                <a:srgbClr val="73737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TRABAJO EN EQUIPO</a:t>
            </a:r>
            <a:endParaRPr/>
          </a:p>
        </p:txBody>
      </p:sp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6463509" y="1307931"/>
            <a:ext cx="4392371" cy="585649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/>
          <p:nvPr/>
        </p:nvSpPr>
        <p:spPr>
          <a:xfrm>
            <a:off x="1096667" y="1208996"/>
            <a:ext cx="106159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designación de los equipos puede (y debería) estar integrada en la actividad.</a:t>
            </a:r>
            <a:endParaRPr/>
          </a:p>
        </p:txBody>
      </p:sp>
      <p:sp>
        <p:nvSpPr>
          <p:cNvPr id="113" name="Google Shape;113;p5"/>
          <p:cNvSpPr/>
          <p:nvPr/>
        </p:nvSpPr>
        <p:spPr>
          <a:xfrm>
            <a:off x="1096667" y="2420098"/>
            <a:ext cx="340883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Ejemplo: con una serie de sobres se divide a los alumnos en equipos, se les introduce el trasfondo narrativo y se les da las instrucciones iniciales para comenzar la actividad.</a:t>
            </a:r>
            <a:endParaRPr/>
          </a:p>
        </p:txBody>
      </p:sp>
      <p:cxnSp>
        <p:nvCxnSpPr>
          <p:cNvPr id="114" name="Google Shape;114;p5"/>
          <p:cNvCxnSpPr/>
          <p:nvPr/>
        </p:nvCxnSpPr>
        <p:spPr>
          <a:xfrm>
            <a:off x="4630189" y="4128258"/>
            <a:ext cx="972589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INMERSIÓN NARRATIVA</a:t>
            </a:r>
            <a:endParaRPr/>
          </a:p>
        </p:txBody>
      </p:sp>
      <p:sp>
        <p:nvSpPr>
          <p:cNvPr id="120" name="Google Shape;120;p6"/>
          <p:cNvSpPr txBox="1"/>
          <p:nvPr/>
        </p:nvSpPr>
        <p:spPr>
          <a:xfrm>
            <a:off x="991528" y="1313498"/>
            <a:ext cx="1013654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narración es la herramienta MÁS POTENTE para conectar con los alumnos</a:t>
            </a: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991528" y="2272758"/>
            <a:ext cx="838840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 conexión con y entre los estudiantes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Capta la atención de los estudiantes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Dota de contexto a los problemas y conceptos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Hace de la actividad una experiencia memorable</a:t>
            </a:r>
            <a:endParaRPr/>
          </a:p>
        </p:txBody>
      </p:sp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 b="13146" l="0" r="0" t="19676"/>
          <a:stretch/>
        </p:blipFill>
        <p:spPr>
          <a:xfrm>
            <a:off x="3062250" y="3970675"/>
            <a:ext cx="6156149" cy="27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 txBox="1"/>
          <p:nvPr/>
        </p:nvSpPr>
        <p:spPr>
          <a:xfrm>
            <a:off x="8532600" y="6373675"/>
            <a:ext cx="685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rgbClr val="737373"/>
                </a:solidFill>
              </a:rPr>
              <a:t>Freepik</a:t>
            </a:r>
            <a:endParaRPr sz="1100">
              <a:solidFill>
                <a:srgbClr val="73737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INMERSIÓN NARRATIVA: EJEMPLO</a:t>
            </a:r>
            <a:endParaRPr/>
          </a:p>
        </p:txBody>
      </p:sp>
      <p:sp>
        <p:nvSpPr>
          <p:cNvPr id="129" name="Google Shape;129;p7"/>
          <p:cNvSpPr txBox="1"/>
          <p:nvPr/>
        </p:nvSpPr>
        <p:spPr>
          <a:xfrm>
            <a:off x="1447430" y="1325785"/>
            <a:ext cx="295228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Inmersión </a:t>
            </a:r>
            <a:r>
              <a:rPr b="1" lang="es-ES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narrativa</a:t>
            </a:r>
            <a:endParaRPr/>
          </a:p>
        </p:txBody>
      </p:sp>
      <p:sp>
        <p:nvSpPr>
          <p:cNvPr id="130" name="Google Shape;130;p7"/>
          <p:cNvSpPr txBox="1"/>
          <p:nvPr/>
        </p:nvSpPr>
        <p:spPr>
          <a:xfrm>
            <a:off x="7892646" y="1325786"/>
            <a:ext cx="295228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Inmersión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narrativa</a:t>
            </a:r>
            <a:endParaRPr/>
          </a:p>
        </p:txBody>
      </p:sp>
      <p:sp>
        <p:nvSpPr>
          <p:cNvPr id="131" name="Google Shape;131;p7"/>
          <p:cNvSpPr txBox="1"/>
          <p:nvPr/>
        </p:nvSpPr>
        <p:spPr>
          <a:xfrm>
            <a:off x="627487" y="1832096"/>
            <a:ext cx="3651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Premisa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Los estudiantes reciben una carta que les invita a participar en el desarrollo de una IA. </a:t>
            </a:r>
            <a:endParaRPr/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1820" y="1332222"/>
            <a:ext cx="1505414" cy="17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/>
          <p:nvPr/>
        </p:nvSpPr>
        <p:spPr>
          <a:xfrm>
            <a:off x="627487" y="3339630"/>
            <a:ext cx="47700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 IA maligna (EVA) les pondrá una serie de pruebas a la vez que se burlará del ser humano y de su impacto sobre el planeta.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resolver cada prueba una IA benevolente (ANA) que escapó a ser desconectada se infiltra en el sistema y les da pistas para conseguir la recompensa.</a:t>
            </a:r>
            <a:endParaRPr/>
          </a:p>
        </p:txBody>
      </p:sp>
      <p:pic>
        <p:nvPicPr>
          <p:cNvPr id="134" name="Google Shape;13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8459" y="1843247"/>
            <a:ext cx="4769892" cy="4827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>
            <p:ph idx="1" type="body"/>
          </p:nvPr>
        </p:nvSpPr>
        <p:spPr>
          <a:xfrm>
            <a:off x="1038225" y="562884"/>
            <a:ext cx="10089851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BM Plex Sans"/>
              <a:buNone/>
            </a:pPr>
            <a:r>
              <a:rPr lang="es-ES"/>
              <a:t>PRUEBAS Y PISTAS</a:t>
            </a:r>
            <a:endParaRPr/>
          </a:p>
        </p:txBody>
      </p:sp>
      <p:sp>
        <p:nvSpPr>
          <p:cNvPr id="140" name="Google Shape;140;p8"/>
          <p:cNvSpPr txBox="1"/>
          <p:nvPr/>
        </p:nvSpPr>
        <p:spPr>
          <a:xfrm>
            <a:off x="1038225" y="1305186"/>
            <a:ext cx="1013654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escape room se compone de pruebas a superar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pruebas deben incluir los conceptos o temas a estudiar</a:t>
            </a: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1038225" y="2232373"/>
            <a:ext cx="955219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Cada prueba superada 🡪 Una pista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Cada equipo recibe pistas diferentes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🡪 Puesta en común de las pistas de cada equipo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 b="6472" l="18772" r="30597" t="2887"/>
          <a:stretch/>
        </p:blipFill>
        <p:spPr>
          <a:xfrm rot="5400000">
            <a:off x="7399770" y="2025350"/>
            <a:ext cx="2468231" cy="589148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/>
          <p:nvPr/>
        </p:nvSpPr>
        <p:spPr>
          <a:xfrm>
            <a:off x="971975" y="4001597"/>
            <a:ext cx="4281667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Ejemplo: Las pistas pueden ser códigos para desbloquear archivos que contengan las siguientes pruebas o códigos para abrir candados físicos.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2023-07-10T14:55:27Z</dcterms:created>
  <dc:creator>Daniel Tordera Salvador</dc:creator>
</cp:coreProperties>
</file>