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IBM Plex Sans"/>
      <p:regular r:id="rId26"/>
      <p:bold r:id="rId27"/>
      <p:italic r:id="rId28"/>
      <p:boldItalic r:id="rId29"/>
    </p:embeddedFont>
    <p:embeddedFont>
      <p:font typeface="IBM Plex Sans Light"/>
      <p:regular r:id="rId30"/>
      <p:bold r:id="rId31"/>
      <p:italic r:id="rId32"/>
      <p:boldItalic r:id="rId33"/>
    </p:embeddedFont>
    <p:embeddedFont>
      <p:font typeface="IBM Plex Sans SemiBol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hwCjoacaa9ICYib+GK1xT3E8gw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IBMPlexSans-regular.fntdata"/><Relationship Id="rId25" Type="http://schemas.openxmlformats.org/officeDocument/2006/relationships/slide" Target="slides/slide21.xml"/><Relationship Id="rId28" Type="http://schemas.openxmlformats.org/officeDocument/2006/relationships/font" Target="fonts/IBMPlexSans-italic.fntdata"/><Relationship Id="rId27" Type="http://schemas.openxmlformats.org/officeDocument/2006/relationships/font" Target="fonts/IBMPlex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IBMPlex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IBMPlexSansLight-bold.fntdata"/><Relationship Id="rId30" Type="http://schemas.openxmlformats.org/officeDocument/2006/relationships/font" Target="fonts/IBMPlexSansLight-regular.fntdata"/><Relationship Id="rId11" Type="http://schemas.openxmlformats.org/officeDocument/2006/relationships/slide" Target="slides/slide7.xml"/><Relationship Id="rId33" Type="http://schemas.openxmlformats.org/officeDocument/2006/relationships/font" Target="fonts/IBMPlexSans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IBMPlexSansLight-italic.fntdata"/><Relationship Id="rId13" Type="http://schemas.openxmlformats.org/officeDocument/2006/relationships/slide" Target="slides/slide9.xml"/><Relationship Id="rId35" Type="http://schemas.openxmlformats.org/officeDocument/2006/relationships/font" Target="fonts/IBMPlexSansSemiBold-bold.fntdata"/><Relationship Id="rId12" Type="http://schemas.openxmlformats.org/officeDocument/2006/relationships/slide" Target="slides/slide8.xml"/><Relationship Id="rId34" Type="http://schemas.openxmlformats.org/officeDocument/2006/relationships/font" Target="fonts/IBMPlexSansSemiBold-regular.fntdata"/><Relationship Id="rId15" Type="http://schemas.openxmlformats.org/officeDocument/2006/relationships/slide" Target="slides/slide11.xml"/><Relationship Id="rId37" Type="http://schemas.openxmlformats.org/officeDocument/2006/relationships/font" Target="fonts/IBMPlexSansSemiBold-boldItalic.fntdata"/><Relationship Id="rId14" Type="http://schemas.openxmlformats.org/officeDocument/2006/relationships/slide" Target="slides/slide10.xml"/><Relationship Id="rId36" Type="http://schemas.openxmlformats.org/officeDocument/2006/relationships/font" Target="fonts/IBMPlexSansSemiBold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e43513dbb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7e43513dbb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7e43513db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27e43513db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e43513dbb_0_63"/>
          <p:cNvSpPr txBox="1"/>
          <p:nvPr>
            <p:ph idx="1" type="body"/>
          </p:nvPr>
        </p:nvSpPr>
        <p:spPr>
          <a:xfrm>
            <a:off x="1163638" y="2786784"/>
            <a:ext cx="99726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2" name="Google Shape;82;g27e43513dbb_0_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40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7e43513dbb_0_63"/>
          <p:cNvSpPr txBox="1"/>
          <p:nvPr/>
        </p:nvSpPr>
        <p:spPr>
          <a:xfrm>
            <a:off x="9616273" y="5975688"/>
            <a:ext cx="152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84" name="Google Shape;84;g27e43513dbb_0_6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e43513dbb_0_132"/>
          <p:cNvSpPr txBox="1"/>
          <p:nvPr>
            <p:ph idx="1" type="body"/>
          </p:nvPr>
        </p:nvSpPr>
        <p:spPr>
          <a:xfrm>
            <a:off x="1057374" y="861938"/>
            <a:ext cx="100788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g27e43513dbb_0_132"/>
          <p:cNvSpPr txBox="1"/>
          <p:nvPr>
            <p:ph idx="2" type="body"/>
          </p:nvPr>
        </p:nvSpPr>
        <p:spPr>
          <a:xfrm>
            <a:off x="1057373" y="3000745"/>
            <a:ext cx="100788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8" name="Google Shape;88;g27e43513dbb_0_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40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7e43513dbb_0_132"/>
          <p:cNvSpPr txBox="1"/>
          <p:nvPr/>
        </p:nvSpPr>
        <p:spPr>
          <a:xfrm>
            <a:off x="7448861" y="5975688"/>
            <a:ext cx="368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90" name="Google Shape;90;g27e43513dbb_0_132"/>
          <p:cNvSpPr txBox="1"/>
          <p:nvPr/>
        </p:nvSpPr>
        <p:spPr>
          <a:xfrm>
            <a:off x="4652387" y="329585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e43513dbb_0_68"/>
          <p:cNvSpPr txBox="1"/>
          <p:nvPr>
            <p:ph idx="1" type="body"/>
          </p:nvPr>
        </p:nvSpPr>
        <p:spPr>
          <a:xfrm>
            <a:off x="1057374" y="861938"/>
            <a:ext cx="100788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ES"/>
              <a:t>DESARROLLO DE HABILIDADES Y COMPETENCIAS A TRAVÉS DE LOS ESCAPE ROOMS</a:t>
            </a:r>
            <a:endParaRPr/>
          </a:p>
        </p:txBody>
      </p:sp>
      <p:sp>
        <p:nvSpPr>
          <p:cNvPr id="96" name="Google Shape;96;g27e43513dbb_0_68"/>
          <p:cNvSpPr txBox="1"/>
          <p:nvPr>
            <p:ph idx="2" type="body"/>
          </p:nvPr>
        </p:nvSpPr>
        <p:spPr>
          <a:xfrm>
            <a:off x="1057375" y="3000751"/>
            <a:ext cx="100788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Teresa Valverde Esteve (teresa.valverde@uv.es)</a:t>
            </a:r>
            <a:br>
              <a:rPr b="1" lang="es-ES">
                <a:latin typeface="Calibri"/>
                <a:ea typeface="Calibri"/>
                <a:cs typeface="Calibri"/>
                <a:sym typeface="Calibri"/>
              </a:rPr>
            </a:br>
            <a:r>
              <a:rPr b="1" lang="es-ES">
                <a:latin typeface="Calibri"/>
                <a:ea typeface="Calibri"/>
                <a:cs typeface="Calibri"/>
                <a:sym typeface="Calibri"/>
              </a:rPr>
              <a:t>Daniel Tordera Salvador (daniel.tordera@uv.es)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br>
              <a:rPr lang="es-ES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Potenciación de la comunicación y la toma de decisiones</a:t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1219200" y="2362200"/>
            <a:ext cx="2540000" cy="2252133"/>
          </a:xfrm>
          <a:prstGeom prst="verticalScroll">
            <a:avLst>
              <a:gd fmla="val 12500" name="adj"/>
            </a:avLst>
          </a:prstGeom>
          <a:solidFill>
            <a:srgbClr val="3A383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Comunicación no verbal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4064001" y="1219199"/>
            <a:ext cx="7416799" cy="4538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Gestos, miradas, señales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Especialmente cuando se necesita transmitir información sin 	</a:t>
            </a:r>
            <a:r>
              <a:rPr b="1" lang="es-E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revelar</a:t>
            </a: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otros equipos o para coordinar movimientos y 	acciones sin necesidad de hablar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Potenciación de la comunicación y la toma de decisiones</a:t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63599" y="2082797"/>
            <a:ext cx="2540000" cy="2252133"/>
          </a:xfrm>
          <a:prstGeom prst="verticalScroll">
            <a:avLst>
              <a:gd fmla="val 12500" name="adj"/>
            </a:avLst>
          </a:prstGeom>
          <a:solidFill>
            <a:srgbClr val="3A383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Trabajo en equipo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3996267" y="1219199"/>
            <a:ext cx="7416799" cy="4538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Esencial para fomentar un ambiente de trabajo en equipo 	productivo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Disposición a escuchar las ideas de los demás, ofrecer las 	suyas y colaborar para resolver desafíos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comunicación facilita la colaboración y coordinación de 	esfuerzos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Potenciación de la comunicación y la toma de decisiones</a:t>
            </a:r>
            <a:endParaRPr/>
          </a:p>
        </p:txBody>
      </p:sp>
      <p:sp>
        <p:nvSpPr>
          <p:cNvPr id="186" name="Google Shape;186;p12"/>
          <p:cNvSpPr/>
          <p:nvPr/>
        </p:nvSpPr>
        <p:spPr>
          <a:xfrm>
            <a:off x="9142937" y="1659467"/>
            <a:ext cx="2540000" cy="2252133"/>
          </a:xfrm>
          <a:prstGeom prst="verticalScroll">
            <a:avLst>
              <a:gd fmla="val 12500" name="adj"/>
            </a:avLst>
          </a:prstGeom>
          <a:solidFill>
            <a:srgbClr val="3A383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Toma de decisiones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/>
          <p:nvPr/>
        </p:nvSpPr>
        <p:spPr>
          <a:xfrm rot="1040821">
            <a:off x="723099" y="1564236"/>
            <a:ext cx="2920999" cy="778934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un tiempo limitado</a:t>
            </a:r>
            <a:endParaRPr/>
          </a:p>
        </p:txBody>
      </p:sp>
      <p:sp>
        <p:nvSpPr>
          <p:cNvPr id="188" name="Google Shape;188;p12"/>
          <p:cNvSpPr/>
          <p:nvPr/>
        </p:nvSpPr>
        <p:spPr>
          <a:xfrm rot="-835451">
            <a:off x="6807813" y="4354219"/>
            <a:ext cx="3881967" cy="1664479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Tomar una decisión basada en la información disponible</a:t>
            </a:r>
            <a:endParaRPr/>
          </a:p>
        </p:txBody>
      </p:sp>
      <p:sp>
        <p:nvSpPr>
          <p:cNvPr id="189" name="Google Shape;189;p12"/>
          <p:cNvSpPr/>
          <p:nvPr/>
        </p:nvSpPr>
        <p:spPr>
          <a:xfrm rot="-864844">
            <a:off x="859364" y="2812659"/>
            <a:ext cx="3424768" cy="137160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Qué pista seguir, qué objeto utilizar</a:t>
            </a:r>
            <a:endParaRPr/>
          </a:p>
        </p:txBody>
      </p:sp>
      <p:sp>
        <p:nvSpPr>
          <p:cNvPr id="190" name="Google Shape;190;p12"/>
          <p:cNvSpPr/>
          <p:nvPr/>
        </p:nvSpPr>
        <p:spPr>
          <a:xfrm rot="613281">
            <a:off x="3025780" y="3985116"/>
            <a:ext cx="3458635" cy="207433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Cómo organizar y asignar responsabilidades dentro del grupo</a:t>
            </a:r>
            <a:endParaRPr/>
          </a:p>
        </p:txBody>
      </p:sp>
      <p:sp>
        <p:nvSpPr>
          <p:cNvPr id="191" name="Google Shape;191;p12"/>
          <p:cNvSpPr/>
          <p:nvPr/>
        </p:nvSpPr>
        <p:spPr>
          <a:xfrm rot="1242902">
            <a:off x="4927205" y="1572080"/>
            <a:ext cx="3904194" cy="232488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Implica evaluar rápidamente las opciones, considerar las opiniones de los demás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Potenciación de la comunicación y la toma de decisiones</a:t>
            </a:r>
            <a:endParaRPr/>
          </a:p>
        </p:txBody>
      </p:sp>
      <p:sp>
        <p:nvSpPr>
          <p:cNvPr id="197" name="Google Shape;197;p13"/>
          <p:cNvSpPr/>
          <p:nvPr/>
        </p:nvSpPr>
        <p:spPr>
          <a:xfrm>
            <a:off x="9160933" y="3716865"/>
            <a:ext cx="2540000" cy="2252133"/>
          </a:xfrm>
          <a:prstGeom prst="verticalScroll">
            <a:avLst>
              <a:gd fmla="val 12500" name="adj"/>
            </a:avLst>
          </a:prstGeom>
          <a:solidFill>
            <a:srgbClr val="3A383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Liderazgo y delegación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/>
          <p:nvPr/>
        </p:nvSpPr>
        <p:spPr>
          <a:xfrm rot="-1212176">
            <a:off x="441306" y="1541653"/>
            <a:ext cx="3060728" cy="131588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Designación de un líder</a:t>
            </a: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4251643" y="1185037"/>
            <a:ext cx="3318427" cy="106623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Facilitar la comunicación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3015343" y="2348167"/>
            <a:ext cx="5566457" cy="822186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Ayudar a mantener el enfoque del equipo</a:t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500863" y="3375793"/>
            <a:ext cx="8830827" cy="89401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Asignación de tareas, gestión del tiempo, involucrar a todos los miembros</a:t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465667" y="4428977"/>
            <a:ext cx="8695266" cy="1909988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11200" lvl="0" marL="7112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habilidad para liderar y delegar efectivamente implica una comunicación clara  comprensión de las fortalezas individuales de cada miembro del equipo</a:t>
            </a:r>
            <a:endParaRPr/>
          </a:p>
        </p:txBody>
      </p:sp>
      <p:pic>
        <p:nvPicPr>
          <p:cNvPr descr="Foto empresarios atractivos hablando entre ellos" id="203" name="Google Shape;2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351" y="1127783"/>
            <a:ext cx="3066304" cy="2042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 viscri rumania antigua casa tradicional pintada de azul de la aldea de transilvania comunidad sajona alemana unesco la iglesia fortificada de viscri" id="208" name="Google Shape;2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3868" y="974239"/>
            <a:ext cx="8026400" cy="534666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Desarrollo de la creatividad y la imaginación</a:t>
            </a: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508000" y="1058908"/>
            <a:ext cx="2997200" cy="2743200"/>
          </a:xfrm>
          <a:prstGeom prst="flowChartDisplay">
            <a:avLst/>
          </a:prstGeom>
          <a:gradFill>
            <a:gsLst>
              <a:gs pos="0">
                <a:srgbClr val="BE92EE"/>
              </a:gs>
              <a:gs pos="50000">
                <a:srgbClr val="D6BDF1"/>
              </a:gs>
              <a:gs pos="100000">
                <a:srgbClr val="EADFF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Escenarios y temáticas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508000" y="3904282"/>
            <a:ext cx="2997200" cy="2743200"/>
          </a:xfrm>
          <a:prstGeom prst="flowChartDisplay">
            <a:avLst/>
          </a:prstGeom>
          <a:gradFill>
            <a:gsLst>
              <a:gs pos="0">
                <a:srgbClr val="8AABE9"/>
              </a:gs>
              <a:gs pos="50000">
                <a:srgbClr val="B8CAF0"/>
              </a:gs>
              <a:gs pos="100000">
                <a:srgbClr val="DDE5F6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Transporte a mundos ficticios y desafiantes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11184475" y="5966900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Desarrollo de la creatividad y la imaginación</a:t>
            </a:r>
            <a:endParaRPr/>
          </a:p>
        </p:txBody>
      </p:sp>
      <p:sp>
        <p:nvSpPr>
          <p:cNvPr id="218" name="Google Shape;218;p15"/>
          <p:cNvSpPr/>
          <p:nvPr/>
        </p:nvSpPr>
        <p:spPr>
          <a:xfrm>
            <a:off x="0" y="889004"/>
            <a:ext cx="4705914" cy="1083732"/>
          </a:xfrm>
          <a:prstGeom prst="flowChartDisplay">
            <a:avLst/>
          </a:prstGeom>
          <a:solidFill>
            <a:srgbClr val="6F515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Rompecabezas y acertijos creativos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0" y="2023538"/>
            <a:ext cx="4705914" cy="1412785"/>
          </a:xfrm>
          <a:prstGeom prst="flowChartDisplay">
            <a:avLst/>
          </a:prstGeom>
          <a:solidFill>
            <a:srgbClr val="52525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Requieren de soluciones creativas y pensamiento no convencional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to gratuita vista lateral hombre posando en estudio" id="220" name="Google Shape;2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9829" y="1253067"/>
            <a:ext cx="7030438" cy="468321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5"/>
          <p:cNvSpPr/>
          <p:nvPr/>
        </p:nvSpPr>
        <p:spPr>
          <a:xfrm>
            <a:off x="66958" y="3495591"/>
            <a:ext cx="4705914" cy="1412785"/>
          </a:xfrm>
          <a:prstGeom prst="flowChartDisplay">
            <a:avLst/>
          </a:prstGeom>
          <a:solidFill>
            <a:srgbClr val="70A28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Conexiones inesperadas o nuevas formas de abordar un problema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133915" y="4967644"/>
            <a:ext cx="4705914" cy="1890356"/>
          </a:xfrm>
          <a:prstGeom prst="flowChartDisplay">
            <a:avLst/>
          </a:prstGeom>
          <a:solidFill>
            <a:srgbClr val="66B2CA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Usar su imaginación para buscar pistas ocultas, interpretar símbolos y descubrir soluciones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4839825" y="5582275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Desarrollo de la creatividad y la imaginación</a:t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5298581" y="1168400"/>
            <a:ext cx="6366934" cy="1083732"/>
          </a:xfrm>
          <a:prstGeom prst="flowChartDisplay">
            <a:avLst/>
          </a:prstGeom>
          <a:solidFill>
            <a:srgbClr val="B6D25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Incluyendo elementos inmersivos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/>
          <p:nvPr/>
        </p:nvSpPr>
        <p:spPr>
          <a:xfrm>
            <a:off x="5298581" y="2465389"/>
            <a:ext cx="6366933" cy="1412785"/>
          </a:xfrm>
          <a:prstGeom prst="flowChartDisplay">
            <a:avLst/>
          </a:prstGeom>
          <a:solidFill>
            <a:srgbClr val="52525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Utilizados de manera creativa para resolver desafíos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/>
          <p:nvPr/>
        </p:nvSpPr>
        <p:spPr>
          <a:xfrm>
            <a:off x="5298580" y="4216667"/>
            <a:ext cx="6366933" cy="2184133"/>
          </a:xfrm>
          <a:prstGeom prst="flowChartDisplay">
            <a:avLst/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Observar cuidadosamente el entorno, buscar pista ocultas en objetos o utilizar elementos en formas inesperadas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to gratuita revelado de fotografías en concepto de cuarto oscuro" id="232" name="Google Shape;2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75" y="2252132"/>
            <a:ext cx="4882027" cy="3252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6"/>
          <p:cNvSpPr txBox="1"/>
          <p:nvPr/>
        </p:nvSpPr>
        <p:spPr>
          <a:xfrm>
            <a:off x="161475" y="5131738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Desarrollo de la creatividad y la imaginación</a:t>
            </a:r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465667" y="1439333"/>
            <a:ext cx="6392333" cy="4927600"/>
          </a:xfrm>
          <a:prstGeom prst="foldedCorner">
            <a:avLst>
              <a:gd fmla="val 16667" name="adj"/>
            </a:avLst>
          </a:prstGeom>
          <a:solidFill>
            <a:srgbClr val="70A28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Inmersión en la historia o temática que guía la experiencia del juego, permitiendo la conexión entre la historia y los personajes 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to gratuita vertical de la habitación de un poeta con una calavera, papeles y un libro en el escritorio." id="240" name="Google Shape;240;p17"/>
          <p:cNvPicPr preferRelativeResize="0"/>
          <p:nvPr/>
        </p:nvPicPr>
        <p:blipFill rotWithShape="1">
          <a:blip r:embed="rId3">
            <a:alphaModFix/>
          </a:blip>
          <a:srcRect b="8858" l="0" r="0" t="0"/>
          <a:stretch/>
        </p:blipFill>
        <p:spPr>
          <a:xfrm>
            <a:off x="6858000" y="0"/>
            <a:ext cx="50122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7"/>
          <p:cNvSpPr txBox="1"/>
          <p:nvPr/>
        </p:nvSpPr>
        <p:spPr>
          <a:xfrm>
            <a:off x="11184475" y="6504000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Desarrollo de la creatividad y la imaginación</a:t>
            </a: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7526412" y="1422400"/>
            <a:ext cx="4479321" cy="4927600"/>
          </a:xfrm>
          <a:prstGeom prst="foldedCorner">
            <a:avLst>
              <a:gd fmla="val 16667" name="adj"/>
            </a:avLst>
          </a:prstGeom>
          <a:solidFill>
            <a:srgbClr val="BF9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Desafíos no lineales, ya que no siempre existe un camino claro o secuencial para resolver los acertijos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debe acudir a la exploración del entorno en un orden no establecido</a:t>
            </a:r>
            <a:endParaRPr/>
          </a:p>
        </p:txBody>
      </p:sp>
      <p:pic>
        <p:nvPicPr>
          <p:cNvPr descr="Foto gratuita un hombre de negocios caminando por un espeluznante laberinto generado por ia" id="248" name="Google Shape;2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34078"/>
            <a:ext cx="7526412" cy="430424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6840600" y="5684325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 gratuita mapa de exploración de hombre de cultivo" id="254" name="Google Shape;2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8508" y="1127654"/>
            <a:ext cx="8602390" cy="573034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9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Desarrollo de la creatividad y la imaginación</a:t>
            </a: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0" y="1127654"/>
            <a:ext cx="4479321" cy="4927600"/>
          </a:xfrm>
          <a:prstGeom prst="foldedCorner">
            <a:avLst>
              <a:gd fmla="val 16667" name="adj"/>
            </a:avLst>
          </a:prstGeom>
          <a:solidFill>
            <a:srgbClr val="323F4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Libertad de explorar el entorno y descubrir pistas en diferentes ubicaciones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narrativa proporciona pistas sutiles que los jugadores deben conectar entre sí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3728500" y="6504000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838200" y="365125"/>
            <a:ext cx="10515600" cy="808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s-ES" sz="3200"/>
              <a:t>En esta presentación, encontrarás: </a:t>
            </a:r>
            <a:endParaRPr sz="3200"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414067" y="1345720"/>
            <a:ext cx="11490385" cy="5106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4</a:t>
            </a:r>
            <a:r>
              <a:rPr lang="es-ES" sz="2600"/>
              <a:t>. Desarrollo de habilidades y competencias a través de los escape romos: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4</a:t>
            </a:r>
            <a:r>
              <a:rPr lang="es-ES" sz="2600"/>
              <a:t>.1. Fomento del trabajo en equipo y la colaboración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4</a:t>
            </a:r>
            <a:r>
              <a:rPr lang="es-ES" sz="2600"/>
              <a:t>.2. Estimulación del pensamiento crítico y la resolución de problemas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4</a:t>
            </a:r>
            <a:r>
              <a:rPr lang="es-ES" sz="2600"/>
              <a:t>.3. Potenciación de la comunicación y la toma de decisiones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s-ES" sz="2600"/>
              <a:t>4</a:t>
            </a:r>
            <a:r>
              <a:rPr lang="es-ES" sz="2600"/>
              <a:t>.4. Desarrollo de la creatividad y la imaginación</a:t>
            </a:r>
            <a:endParaRPr/>
          </a:p>
          <a:p>
            <a:pPr indent="0" lvl="1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Desarrollo de la creatividad y la imaginación</a:t>
            </a:r>
            <a:endParaRPr/>
          </a:p>
        </p:txBody>
      </p:sp>
      <p:pic>
        <p:nvPicPr>
          <p:cNvPr descr="Foto gratuita concepto de gestión del trabajo de estrategia de planificación" id="263" name="Google Shape;263;p20"/>
          <p:cNvPicPr preferRelativeResize="0"/>
          <p:nvPr/>
        </p:nvPicPr>
        <p:blipFill rotWithShape="1">
          <a:blip r:embed="rId3">
            <a:alphaModFix/>
          </a:blip>
          <a:srcRect b="0" l="22865" r="15436" t="51893"/>
          <a:stretch/>
        </p:blipFill>
        <p:spPr>
          <a:xfrm>
            <a:off x="0" y="1016525"/>
            <a:ext cx="8043325" cy="57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/>
          <p:nvPr/>
        </p:nvSpPr>
        <p:spPr>
          <a:xfrm>
            <a:off x="8043333" y="1016529"/>
            <a:ext cx="3993092" cy="5730346"/>
          </a:xfrm>
          <a:prstGeom prst="foldedCorner">
            <a:avLst>
              <a:gd fmla="val 16667" name="adj"/>
            </a:avLst>
          </a:prstGeom>
          <a:solidFill>
            <a:srgbClr val="1E4E79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Toma de decisiones de forma estratégica, influyendo en los desafíos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Evaluación de las opciones disponibles, considerando las consecuencias potenciales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Fomento de la capacidad de toma de decisiones estratégicas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0" y="6392875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7e43513dbb_0_0"/>
          <p:cNvSpPr txBox="1"/>
          <p:nvPr>
            <p:ph idx="4294967295" type="body"/>
          </p:nvPr>
        </p:nvSpPr>
        <p:spPr>
          <a:xfrm>
            <a:off x="1056600" y="2573401"/>
            <a:ext cx="100788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s-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Teresa Valverde Esteve (teresa.valverde@uv.es)</a:t>
            </a:r>
            <a:br>
              <a:rPr b="1" lang="es-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Daniel Tordera Salvador (daniel.tordera@uv.es)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br>
              <a:rPr lang="es-ES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Fomento del trabajo en equipo y la colaboración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67733" y="1625602"/>
            <a:ext cx="5808134" cy="3031065"/>
          </a:xfrm>
          <a:prstGeom prst="teardrop">
            <a:avLst>
              <a:gd fmla="val 100000" name="adj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Comunicación clara: expresando sus ideas y escuchando activamente</a:t>
            </a:r>
            <a:endParaRPr b="1" i="0" sz="2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248401" y="1625601"/>
            <a:ext cx="5418667" cy="3031066"/>
          </a:xfrm>
          <a:prstGeom prst="teardrop">
            <a:avLst>
              <a:gd fmla="val 100000" name="adj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Distribución de tareas: de manera equitativa potenciando las fortalezas de los componentes</a:t>
            </a:r>
            <a:endParaRPr b="1" i="0" sz="2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ector gratuito diseño de fondo de trabajo en equipo" id="110" name="Google Shape;110;p3"/>
          <p:cNvPicPr preferRelativeResize="0"/>
          <p:nvPr/>
        </p:nvPicPr>
        <p:blipFill rotWithShape="1">
          <a:blip r:embed="rId3">
            <a:alphaModFix/>
          </a:blip>
          <a:srcRect b="15663" l="7613" r="8609" t="3683"/>
          <a:stretch/>
        </p:blipFill>
        <p:spPr>
          <a:xfrm>
            <a:off x="4842935" y="4428928"/>
            <a:ext cx="2218265" cy="213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 gratuita los ejecutivos de negocios que sobresalen notas adhesivas" id="115" name="Google Shape;115;p4"/>
          <p:cNvPicPr preferRelativeResize="0"/>
          <p:nvPr/>
        </p:nvPicPr>
        <p:blipFill rotWithShape="1">
          <a:blip r:embed="rId3">
            <a:alphaModFix/>
          </a:blip>
          <a:srcRect b="1144" l="58064" r="0" t="0"/>
          <a:stretch/>
        </p:blipFill>
        <p:spPr>
          <a:xfrm>
            <a:off x="7890933" y="19413"/>
            <a:ext cx="4301067" cy="675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Fomento del trabajo en equipo y la colaboración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254000" y="1617133"/>
            <a:ext cx="5545665" cy="3386668"/>
          </a:xfrm>
          <a:prstGeom prst="teardrop">
            <a:avLst>
              <a:gd fmla="val 100000" name="adj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Colaboración y apoyo mutuo: compartiendo ideas y trabajando juntos en acertijos</a:t>
            </a:r>
            <a:endParaRPr b="1" i="0" sz="2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5799666" y="1617133"/>
            <a:ext cx="5833534" cy="3386668"/>
          </a:xfrm>
          <a:prstGeom prst="teardrop">
            <a:avLst>
              <a:gd fmla="val 100000" name="adj"/>
            </a:avLst>
          </a:prstGeom>
          <a:solidFill>
            <a:srgbClr val="E1EFD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Escucha activa: prestando atención a las ideas y sugerencias de los demás. </a:t>
            </a:r>
            <a:endParaRPr b="1" i="0" sz="2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11506200" y="6419325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 gratuito concepto de llave de negocios con diseño plano" id="124" name="Google Shape;124;p5"/>
          <p:cNvPicPr preferRelativeResize="0"/>
          <p:nvPr/>
        </p:nvPicPr>
        <p:blipFill rotWithShape="1">
          <a:blip r:embed="rId3">
            <a:alphaModFix/>
          </a:blip>
          <a:srcRect b="8394" l="0" r="1028" t="9815"/>
          <a:stretch/>
        </p:blipFill>
        <p:spPr>
          <a:xfrm>
            <a:off x="3893342" y="0"/>
            <a:ext cx="82986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Fomento del trabajo en equipo y la colaboración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0" y="3039527"/>
            <a:ext cx="3894667" cy="1913467"/>
          </a:xfrm>
          <a:prstGeom prst="teardrop">
            <a:avLst>
              <a:gd fmla="val 100000" name="adj"/>
            </a:avLst>
          </a:prstGeom>
          <a:solidFill>
            <a:srgbClr val="E1E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Pensamiento colectivo: generando ideas en equipo</a:t>
            </a:r>
            <a:endParaRPr b="1" i="0" sz="2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0" y="999065"/>
            <a:ext cx="5430704" cy="1998131"/>
          </a:xfrm>
          <a:prstGeom prst="teardrop">
            <a:avLst>
              <a:gd fmla="val 100000" name="adj"/>
            </a:avLst>
          </a:prstGeom>
          <a:solidFill>
            <a:srgbClr val="E1E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Gestión del tiempo conjunto: priorizando tareas, tomando decisiones rápidas</a:t>
            </a:r>
            <a:endParaRPr b="1" i="0" sz="2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-55696" y="4893729"/>
            <a:ext cx="5486400" cy="2006602"/>
          </a:xfrm>
          <a:prstGeom prst="teardrop">
            <a:avLst>
              <a:gd fmla="val 100000" name="adj"/>
            </a:avLst>
          </a:prstGeom>
          <a:solidFill>
            <a:srgbClr val="E1E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Celebrar los logros en equipo: reconociendo los esfuerzos individuales y colectivos</a:t>
            </a:r>
            <a:endParaRPr b="1" i="0" sz="2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11506200" y="6504000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 concepto de confusión y complejidad con un empresario en una habitación llena de puertas, escaleras y flechas." id="134" name="Google Shape;134;p6"/>
          <p:cNvPicPr preferRelativeResize="0"/>
          <p:nvPr/>
        </p:nvPicPr>
        <p:blipFill rotWithShape="1">
          <a:blip r:embed="rId3">
            <a:alphaModFix/>
          </a:blip>
          <a:srcRect b="19085" l="0" r="0" t="34690"/>
          <a:stretch/>
        </p:blipFill>
        <p:spPr>
          <a:xfrm>
            <a:off x="0" y="1286927"/>
            <a:ext cx="12056525" cy="557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Estimulación del pensamiento crítico y la resolución de problemas</a:t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279401" y="956734"/>
            <a:ext cx="11590866" cy="11006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8D08C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Desafíos complejos 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279401" y="2057401"/>
            <a:ext cx="2277532" cy="4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5707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Resolución de acertijos y enigmas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2556933" y="2057401"/>
            <a:ext cx="2277532" cy="4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EABAB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Analizar la situación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4834465" y="2057401"/>
            <a:ext cx="2472268" cy="4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0CEC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Descomponer el problema en partes pequeñas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7306733" y="2057401"/>
            <a:ext cx="2091266" cy="4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Identificar problemas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9397999" y="2057401"/>
            <a:ext cx="2472268" cy="4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296B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Buscar soluciones creativas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11370725" y="6505925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Estimulación del pensamiento crítico y la resolución de problemas</a:t>
            </a:r>
            <a:endParaRPr/>
          </a:p>
        </p:txBody>
      </p:sp>
      <p:pic>
        <p:nvPicPr>
          <p:cNvPr descr="Foto gratuita detective maduro" id="148" name="Google Shape;148;p7"/>
          <p:cNvPicPr preferRelativeResize="0"/>
          <p:nvPr/>
        </p:nvPicPr>
        <p:blipFill rotWithShape="1">
          <a:blip r:embed="rId3">
            <a:alphaModFix/>
          </a:blip>
          <a:srcRect b="0" l="0" r="47036" t="0"/>
          <a:stretch/>
        </p:blipFill>
        <p:spPr>
          <a:xfrm>
            <a:off x="0" y="1224894"/>
            <a:ext cx="4478866" cy="5633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>
            <a:off x="4478866" y="1224894"/>
            <a:ext cx="7713134" cy="5633106"/>
          </a:xfrm>
          <a:prstGeom prst="rect">
            <a:avLst/>
          </a:prstGeom>
          <a:solidFill>
            <a:srgbClr val="3A383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Evaluación constante de la información disponible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Tomar decisiones rápidas y adaptarse a nuevas situaciones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3793075" y="6504000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Estimulación del pensamiento crítico y la resolución de problemas</a:t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5689600" y="1224894"/>
            <a:ext cx="6502400" cy="2844800"/>
          </a:xfrm>
          <a:prstGeom prst="rect">
            <a:avLst/>
          </a:prstGeom>
          <a:solidFill>
            <a:srgbClr val="3A383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Discernir qué pistas y elementos son relevantes para avanzar en el juego y </a:t>
            </a:r>
            <a:r>
              <a:rPr b="1" lang="es-ES" sz="2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b="1" i="0" lang="es-ES" sz="2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no lo son</a:t>
            </a:r>
            <a:endParaRPr b="1" i="0" sz="22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ector empresario mantenga presionada una tecla con puerta diferente" id="157" name="Google Shape;157;p8"/>
          <p:cNvPicPr preferRelativeResize="0"/>
          <p:nvPr/>
        </p:nvPicPr>
        <p:blipFill rotWithShape="1">
          <a:blip r:embed="rId3">
            <a:alphaModFix/>
          </a:blip>
          <a:srcRect b="1078" l="0" r="0" t="0"/>
          <a:stretch/>
        </p:blipFill>
        <p:spPr>
          <a:xfrm>
            <a:off x="0" y="1229775"/>
            <a:ext cx="5689600" cy="56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5689600" y="4069694"/>
            <a:ext cx="6502500" cy="2788200"/>
          </a:xfrm>
          <a:prstGeom prst="rect">
            <a:avLst/>
          </a:prstGeom>
          <a:solidFill>
            <a:srgbClr val="7F6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Esta habilidad de discriminación es esencial para tener éxito tanto en la Escape Room como en la vida real</a:t>
            </a:r>
            <a:endParaRPr b="1" i="0" sz="22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5003800" y="6504000"/>
            <a:ext cx="6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737373"/>
                </a:solidFill>
              </a:rPr>
              <a:t>Freepik</a:t>
            </a:r>
            <a:endParaRPr sz="11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type="title"/>
          </p:nvPr>
        </p:nvSpPr>
        <p:spPr>
          <a:xfrm>
            <a:off x="465667" y="331259"/>
            <a:ext cx="114046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Potenciación de la comunicación y la toma de decisiones</a:t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371125" y="2348159"/>
            <a:ext cx="2540100" cy="2252100"/>
          </a:xfrm>
          <a:prstGeom prst="verticalScroll">
            <a:avLst>
              <a:gd fmla="val 12500" name="adj"/>
            </a:avLst>
          </a:prstGeom>
          <a:solidFill>
            <a:srgbClr val="3A3838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Comunicación verbal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3031067" y="1083734"/>
            <a:ext cx="8839199" cy="4538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Clara, concisa, expresando sus ideas, sugerencias y descubrimientos de 	manera verbal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Escuchar de forma activa a los demás miembros del equipo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Compartir información relevante que se haya encontrado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2023-06-12T16:00:01Z</dcterms:created>
  <dc:creator>Teresa Valverde</dc:creator>
</cp:coreProperties>
</file>