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7"/>
  </p:notesMasterIdLst>
  <p:sldIdLst>
    <p:sldId id="286" r:id="rId4"/>
    <p:sldId id="278" r:id="rId5"/>
    <p:sldId id="279" r:id="rId6"/>
    <p:sldId id="298" r:id="rId7"/>
    <p:sldId id="300" r:id="rId8"/>
    <p:sldId id="299" r:id="rId9"/>
    <p:sldId id="301" r:id="rId10"/>
    <p:sldId id="285" r:id="rId11"/>
    <p:sldId id="306" r:id="rId12"/>
    <p:sldId id="291" r:id="rId13"/>
    <p:sldId id="318" r:id="rId14"/>
    <p:sldId id="319" r:id="rId15"/>
    <p:sldId id="320" r:id="rId16"/>
    <p:sldId id="321" r:id="rId17"/>
    <p:sldId id="322" r:id="rId18"/>
    <p:sldId id="323" r:id="rId19"/>
    <p:sldId id="287" r:id="rId20"/>
    <p:sldId id="315" r:id="rId21"/>
    <p:sldId id="324" r:id="rId22"/>
    <p:sldId id="325" r:id="rId23"/>
    <p:sldId id="326" r:id="rId24"/>
    <p:sldId id="294" r:id="rId25"/>
    <p:sldId id="317" r:id="rId26"/>
    <p:sldId id="327" r:id="rId27"/>
    <p:sldId id="328" r:id="rId28"/>
    <p:sldId id="334" r:id="rId29"/>
    <p:sldId id="296" r:id="rId30"/>
    <p:sldId id="316" r:id="rId31"/>
    <p:sldId id="330" r:id="rId32"/>
    <p:sldId id="329" r:id="rId33"/>
    <p:sldId id="333" r:id="rId34"/>
    <p:sldId id="331" r:id="rId35"/>
    <p:sldId id="269" r:id="rId3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166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pos="73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rano Molinero, Vanessa" initials="SMV" lastIdx="3" clrIdx="0">
    <p:extLst>
      <p:ext uri="{19B8F6BF-5375-455C-9EA6-DF929625EA0E}">
        <p15:presenceInfo xmlns:p15="http://schemas.microsoft.com/office/powerpoint/2012/main" userId="S-1-5-21-842925246-2139871995-1801674531-269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4"/>
    <a:srgbClr val="BFBFBF"/>
    <a:srgbClr val="CCCCCC"/>
    <a:srgbClr val="737373"/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3825" autoAdjust="0"/>
  </p:normalViewPr>
  <p:slideViewPr>
    <p:cSldViewPr snapToGrid="0">
      <p:cViewPr varScale="1">
        <p:scale>
          <a:sx n="63" d="100"/>
          <a:sy n="63" d="100"/>
        </p:scale>
        <p:origin x="1104" y="66"/>
      </p:cViewPr>
      <p:guideLst>
        <p:guide orient="horz" pos="640"/>
        <p:guide pos="665"/>
        <p:guide orient="horz" pos="799"/>
        <p:guide pos="166"/>
        <p:guide pos="347"/>
        <p:guide orient="horz" pos="3793"/>
        <p:guide pos="7514"/>
        <p:guide pos="73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DAD0B-5B5A-403B-872A-F79F4CBE705C}" type="datetimeFigureOut">
              <a:rPr lang="ca-ES" smtClean="0"/>
              <a:t>16/6/2023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6726B-427A-4FD2-89ED-D54DD9E4BD2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557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6726B-427A-4FD2-89ED-D54DD9E4BD22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429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presentació</a:t>
            </a:r>
            <a:endParaRPr lang="es-ES" dirty="0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dirty="0" err="1"/>
              <a:t>Nom</a:t>
            </a:r>
            <a:r>
              <a:rPr lang="es-ES" dirty="0"/>
              <a:t> de </a:t>
            </a:r>
            <a:r>
              <a:rPr lang="es-ES" dirty="0" err="1"/>
              <a:t>l’autor</a:t>
            </a:r>
            <a:r>
              <a:rPr lang="es-ES" dirty="0"/>
              <a:t>/a</a:t>
            </a:r>
            <a:br>
              <a:rPr lang="es-ES" dirty="0"/>
            </a:br>
            <a:r>
              <a:rPr lang="es-ES" dirty="0"/>
              <a:t>Data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1</a:t>
            </a:r>
          </a:p>
        </p:txBody>
      </p:sp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8B554D36-622D-4DF1-A007-C7FD950C2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Foto</a:t>
            </a:r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AFE80DA7-D381-4D69-9F12-96D7A070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 dirty="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dirty="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 err="1"/>
              <a:t>Enumereu</a:t>
            </a:r>
            <a:r>
              <a:rPr lang="es-ES" dirty="0"/>
              <a:t> les </a:t>
            </a:r>
            <a:r>
              <a:rPr lang="es-ES" dirty="0" err="1"/>
              <a:t>competències</a:t>
            </a:r>
            <a:r>
              <a:rPr lang="es-ES" dirty="0"/>
              <a:t> que es </a:t>
            </a:r>
            <a:r>
              <a:rPr lang="es-ES" dirty="0" err="1"/>
              <a:t>treballen</a:t>
            </a:r>
            <a:r>
              <a:rPr lang="es-ES" dirty="0"/>
              <a:t> en </a:t>
            </a:r>
            <a:r>
              <a:rPr lang="es-ES" dirty="0" err="1"/>
              <a:t>aquesta</a:t>
            </a:r>
            <a:r>
              <a:rPr lang="es-ES" dirty="0"/>
              <a:t> </a:t>
            </a:r>
            <a:r>
              <a:rPr lang="es-ES" dirty="0" err="1"/>
              <a:t>presentació</a:t>
            </a:r>
            <a:r>
              <a:rPr lang="es-ES" dirty="0"/>
              <a:t>, </a:t>
            </a:r>
            <a:r>
              <a:rPr lang="es-ES" dirty="0" err="1"/>
              <a:t>indicant</a:t>
            </a:r>
            <a:r>
              <a:rPr lang="es-ES" dirty="0"/>
              <a:t> </a:t>
            </a:r>
            <a:r>
              <a:rPr lang="es-ES" dirty="0" err="1"/>
              <a:t>DigComp</a:t>
            </a:r>
            <a:r>
              <a:rPr lang="es-ES" dirty="0"/>
              <a:t>/</a:t>
            </a:r>
            <a:r>
              <a:rPr lang="es-ES" dirty="0" err="1"/>
              <a:t>DigCompEdu</a:t>
            </a:r>
            <a:r>
              <a:rPr lang="es-ES" dirty="0"/>
              <a:t> i </a:t>
            </a:r>
            <a:r>
              <a:rPr lang="es-ES" dirty="0" err="1"/>
              <a:t>els</a:t>
            </a:r>
            <a:r>
              <a:rPr lang="es-ES" dirty="0"/>
              <a:t> números i </a:t>
            </a:r>
            <a:r>
              <a:rPr lang="es-ES" dirty="0" err="1"/>
              <a:t>noms</a:t>
            </a:r>
            <a:r>
              <a:rPr lang="es-ES" dirty="0"/>
              <a:t> de cada </a:t>
            </a:r>
            <a:r>
              <a:rPr lang="es-ES" dirty="0" err="1"/>
              <a:t>competència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 err="1"/>
              <a:t>Exemple</a:t>
            </a:r>
            <a:r>
              <a:rPr lang="es-ES" dirty="0"/>
              <a:t>:</a:t>
            </a:r>
            <a:br>
              <a:rPr lang="es-ES" dirty="0"/>
            </a:br>
            <a:r>
              <a:rPr lang="es-ES" dirty="0" err="1"/>
              <a:t>DigComp</a:t>
            </a:r>
            <a:r>
              <a:rPr lang="es-ES" dirty="0"/>
              <a:t> 3.1 </a:t>
            </a:r>
            <a:r>
              <a:rPr lang="es-ES" dirty="0" err="1"/>
              <a:t>Desenvolupar</a:t>
            </a:r>
            <a:r>
              <a:rPr lang="es-ES" dirty="0"/>
              <a:t> </a:t>
            </a:r>
            <a:r>
              <a:rPr lang="es-ES" dirty="0" err="1"/>
              <a:t>continguts</a:t>
            </a:r>
            <a:r>
              <a:rPr lang="es-ES" dirty="0"/>
              <a:t> </a:t>
            </a:r>
            <a:r>
              <a:rPr lang="es-ES" dirty="0" err="1"/>
              <a:t>digitals</a:t>
            </a:r>
            <a:br>
              <a:rPr lang="es-ES" dirty="0"/>
            </a:br>
            <a:r>
              <a:rPr lang="es-ES" dirty="0" err="1"/>
              <a:t>DigCompEdu</a:t>
            </a:r>
            <a:r>
              <a:rPr lang="es-ES" dirty="0"/>
              <a:t> 2.2 </a:t>
            </a:r>
            <a:r>
              <a:rPr lang="es-ES" dirty="0" err="1"/>
              <a:t>Creació</a:t>
            </a:r>
            <a:r>
              <a:rPr lang="es-ES" dirty="0"/>
              <a:t> i </a:t>
            </a:r>
            <a:r>
              <a:rPr lang="es-ES" dirty="0" err="1"/>
              <a:t>modificació</a:t>
            </a:r>
            <a:r>
              <a:rPr lang="es-ES" dirty="0"/>
              <a:t> de recursos </a:t>
            </a:r>
            <a:r>
              <a:rPr lang="es-ES" dirty="0" err="1"/>
              <a:t>digitals</a:t>
            </a:r>
            <a:endParaRPr lang="es-ES" dirty="0"/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1E6040CA-9901-4046-810C-A035E3FA8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err="1"/>
              <a:t>Secció</a:t>
            </a:r>
            <a:r>
              <a:rPr lang="es-ES" dirty="0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</a:p>
          <a:p>
            <a:pPr lvl="0"/>
            <a:r>
              <a:rPr lang="es-ES" dirty="0"/>
              <a:t>Afegeix títol</a:t>
            </a:r>
            <a:endParaRPr lang="ca-ES" dirty="0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01</a:t>
            </a:r>
            <a:br>
              <a:rPr lang="es-ES" dirty="0"/>
            </a:b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66EA9CBD-23E5-4CB1-8732-E527F04E0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FES CLIC PER CANVIAR EL TÍTOL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F3A700-F760-4CC9-B982-9CB66F9A5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E413145B-4179-4689-BE67-E8E5C88E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dirty="0"/>
              <a:t>Fes clic per </a:t>
            </a:r>
            <a:r>
              <a:rPr lang="es-ES" dirty="0" err="1"/>
              <a:t>afegir</a:t>
            </a:r>
            <a:r>
              <a:rPr lang="es-ES" dirty="0"/>
              <a:t> el </a:t>
            </a:r>
            <a:r>
              <a:rPr lang="es-ES" dirty="0" err="1"/>
              <a:t>text</a:t>
            </a:r>
            <a:r>
              <a:rPr lang="es-ES" dirty="0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6" name="Marcador de número de diapositiva 3">
            <a:extLst>
              <a:ext uri="{FF2B5EF4-FFF2-40B4-BE49-F238E27FC236}">
                <a16:creationId xmlns:a16="http://schemas.microsoft.com/office/drawing/2014/main" id="{2EDA6E6E-05AC-4C09-91A0-D9358C5DA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dirty="0" err="1"/>
              <a:t>Afegeix</a:t>
            </a:r>
            <a:r>
              <a:rPr lang="es-ES" dirty="0"/>
              <a:t> </a:t>
            </a:r>
            <a:r>
              <a:rPr lang="es-ES" dirty="0" err="1"/>
              <a:t>peu</a:t>
            </a:r>
            <a:r>
              <a:rPr lang="es-ES" dirty="0"/>
              <a:t> </a:t>
            </a:r>
            <a:r>
              <a:rPr lang="es-ES" dirty="0" err="1"/>
              <a:t>d’imatge</a:t>
            </a:r>
            <a:endParaRPr lang="ca-ES" dirty="0"/>
          </a:p>
        </p:txBody>
      </p:sp>
      <p:sp>
        <p:nvSpPr>
          <p:cNvPr id="5" name="Marcador de número de diapositiva 3">
            <a:extLst>
              <a:ext uri="{FF2B5EF4-FFF2-40B4-BE49-F238E27FC236}">
                <a16:creationId xmlns:a16="http://schemas.microsoft.com/office/drawing/2014/main" id="{4D600D45-46E7-4BE4-B4C8-4F5D31359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 dirty="0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FCB4BD-87B3-4793-9F55-50890E6EB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02DB-90C1-4982-8F73-D37505C2DB76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rdi.cuadros@iqs.url.edu" TargetMode="External"/><Relationship Id="rId2" Type="http://schemas.openxmlformats.org/officeDocument/2006/relationships/hyperlink" Target="mailto:vanessa.serrano@urv.ca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e.es/dyngs/INEbase/es/operacion.htm?c=Estadistica_C&amp;cid=1254736176806&amp;menu=ultiDatos&amp;idp=1254735976608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Visualització </a:t>
            </a:r>
            <a:br>
              <a:rPr lang="ca-ES" dirty="0"/>
            </a:br>
            <a:r>
              <a:rPr lang="ca-ES" dirty="0"/>
              <a:t>de 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373" y="3000744"/>
            <a:ext cx="10078939" cy="2053855"/>
          </a:xfrm>
        </p:spPr>
        <p:txBody>
          <a:bodyPr/>
          <a:lstStyle/>
          <a:p>
            <a:r>
              <a:rPr lang="ca-ES" dirty="0"/>
              <a:t>Dra. Vanessa Serrano, Universitat Rovira i Virgili</a:t>
            </a:r>
          </a:p>
          <a:p>
            <a:r>
              <a:rPr lang="ca-ES" dirty="0"/>
              <a:t>Dr. Jordi Cuadros, IQS Universitat Ramon Llull</a:t>
            </a:r>
          </a:p>
          <a:p>
            <a:r>
              <a:rPr lang="ca-ES" dirty="0"/>
              <a:t>Maig,</a:t>
            </a:r>
            <a:r>
              <a:rPr lang="es-E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37513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/>
              <a:t>Gràfic de punts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Recomanat per visualitzar la distribució de conjunts de dades de mida petita (preferiblement no més de 100 dades) i referents a una única variable.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on estan acumulats la majoria dels punts,</a:t>
            </a:r>
          </a:p>
          <a:p>
            <a:pPr marL="457200" indent="-457200">
              <a:buFontTx/>
              <a:buChar char="-"/>
            </a:pPr>
            <a:r>
              <a:rPr lang="ca-ES" dirty="0"/>
              <a:t>el valor de dades extremes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dades allunyades</a:t>
            </a:r>
          </a:p>
          <a:p>
            <a:pPr marL="457200" indent="-45720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10</a:t>
            </a:fld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6154CB-89D6-451B-8073-559D208FB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89" y="1442676"/>
            <a:ext cx="5486411" cy="27432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9" y="4486286"/>
            <a:ext cx="6012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(df1CEUTA,aes(x=NMIEMB))+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geom_dotplot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dotsize</a:t>
            </a:r>
            <a:r>
              <a:rPr lang="ca-ES" sz="1600" dirty="0">
                <a:latin typeface="Consolas" panose="020B0609020204030204" pitchFamily="49" charset="0"/>
              </a:rPr>
              <a:t>=0.5,col="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NULL,breaks</a:t>
            </a:r>
            <a:r>
              <a:rPr lang="ca-ES" sz="1600" dirty="0">
                <a:latin typeface="Consolas" panose="020B0609020204030204" pitchFamily="49" charset="0"/>
              </a:rPr>
              <a:t>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(breaks=1:max(df1CEUTA$NMIEMB))+ 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("Nombre de membres de la llar a Ceuta")+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2990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DIAGRAMA DE CAIXA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Recomanat per visualitzar la distribució de conjunts de dades de mida mitjana (preferiblement entre 20 i 1000 dades) i referents a una única variable quantitativa.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posició dels quartils,</a:t>
            </a:r>
          </a:p>
          <a:p>
            <a:pPr marL="457200" indent="-457200">
              <a:buFontTx/>
              <a:buChar char="-"/>
            </a:pPr>
            <a:r>
              <a:rPr lang="ca-ES" dirty="0"/>
              <a:t>el rang </a:t>
            </a:r>
            <a:r>
              <a:rPr lang="ca-ES" dirty="0" err="1"/>
              <a:t>interquartílic</a:t>
            </a:r>
            <a:r>
              <a:rPr lang="ca-ES" dirty="0"/>
              <a:t>,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simetria de la distribució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dades allunyades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486286"/>
            <a:ext cx="6324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(df1CEUTA,aes(x=IMPEXAC))+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geom_boxplot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  <a:r>
              <a:rPr lang="ca-ES" sz="1600" dirty="0" err="1">
                <a:latin typeface="Consolas" panose="020B0609020204030204" pitchFamily="49" charset="0"/>
              </a:rPr>
              <a:t>alpha</a:t>
            </a:r>
            <a:r>
              <a:rPr lang="ca-ES" sz="1600" dirty="0">
                <a:latin typeface="Consolas" panose="020B0609020204030204" pitchFamily="49" charset="0"/>
              </a:rPr>
              <a:t>=0.5)+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NULL,breaks</a:t>
            </a:r>
            <a:r>
              <a:rPr lang="ca-ES" sz="1600" dirty="0">
                <a:latin typeface="Consolas" panose="020B0609020204030204" pitchFamily="49" charset="0"/>
              </a:rPr>
              <a:t>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=1),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breaks=</a:t>
            </a:r>
            <a:r>
              <a:rPr lang="ca-ES" sz="1600" dirty="0" err="1">
                <a:latin typeface="Consolas" panose="020B0609020204030204" pitchFamily="49" charset="0"/>
              </a:rPr>
              <a:t>seq</a:t>
            </a:r>
            <a:r>
              <a:rPr lang="ca-ES" sz="1600" dirty="0">
                <a:latin typeface="Consolas" panose="020B0609020204030204" pitchFamily="49" charset="0"/>
              </a:rPr>
              <a:t>(0,max(df1CEUTA$IMPEXAC,na.rm=T),2000))+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("Ingressos mensuals de la llar a Ceuta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DB5704-A5DC-4474-A618-D4684D08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4" y="1509400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0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histograma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Recomanat per visualitzar la distribució de conjunts de dades de mida gran (preferiblement més de 100 dades) i referents a una única variable quantitativa.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el rang de valors,</a:t>
            </a:r>
          </a:p>
          <a:p>
            <a:pPr marL="457200" indent="-457200">
              <a:buFontTx/>
              <a:buChar char="-"/>
            </a:pPr>
            <a:r>
              <a:rPr lang="ca-ES" dirty="0"/>
              <a:t>les regions on s’agrupen les dades,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simetria de la distribució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dades allunyades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12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394846"/>
            <a:ext cx="632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(df1,aes(x=IMPEXAC))+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geom_histogram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  <a:r>
              <a:rPr lang="ca-ES" sz="1600" dirty="0" err="1">
                <a:latin typeface="Consolas" panose="020B0609020204030204" pitchFamily="49" charset="0"/>
              </a:rPr>
              <a:t>alpha</a:t>
            </a:r>
            <a:r>
              <a:rPr lang="ca-ES" sz="1600" dirty="0">
                <a:latin typeface="Consolas" panose="020B0609020204030204" pitchFamily="49" charset="0"/>
              </a:rPr>
              <a:t>=0.5,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binwidth</a:t>
            </a:r>
            <a:r>
              <a:rPr lang="ca-ES" sz="1600" dirty="0">
                <a:latin typeface="Consolas" panose="020B0609020204030204" pitchFamily="49" charset="0"/>
              </a:rPr>
              <a:t>=500,boundary=0,closed="</a:t>
            </a:r>
            <a:r>
              <a:rPr lang="ca-ES" sz="1600" dirty="0" err="1">
                <a:latin typeface="Consolas" panose="020B0609020204030204" pitchFamily="49" charset="0"/>
              </a:rPr>
              <a:t>left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=1))+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("Ingressos mensuals de la llar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ylab</a:t>
            </a:r>
            <a:r>
              <a:rPr lang="ca-ES" sz="1600" dirty="0">
                <a:latin typeface="Consolas" panose="020B0609020204030204" pitchFamily="49" charset="0"/>
              </a:rPr>
              <a:t>(NULL)+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174E30-58D8-4AFF-979A-3F6E1D5AF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88" y="1476038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0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Corba de densitat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/>
          </a:bodyPr>
          <a:lstStyle/>
          <a:p>
            <a:r>
              <a:rPr lang="ca-ES" dirty="0"/>
              <a:t>Similar a l’histograma, però suavitzat. Mostra una corba que representa la distribució en un interval continu.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13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394846"/>
            <a:ext cx="632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(df1,aes(x=IMPEXAC))+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geom_density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alpha</a:t>
            </a:r>
            <a:r>
              <a:rPr lang="ca-ES" sz="1600" dirty="0">
                <a:latin typeface="Consolas" panose="020B0609020204030204" pitchFamily="49" charset="0"/>
              </a:rPr>
              <a:t>=0.5,adjust=2)+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(breaks=NULL)+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=1))+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("Ingressos mensuals de la llar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ylab</a:t>
            </a:r>
            <a:r>
              <a:rPr lang="ca-ES" sz="1600" dirty="0">
                <a:latin typeface="Consolas" panose="020B0609020204030204" pitchFamily="49" charset="0"/>
              </a:rPr>
              <a:t>(NULL)+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D03E03-7462-408B-B016-3619ADC3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4" y="1521758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7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Diagrama de barres</a:t>
            </a:r>
            <a:endParaRPr lang="ca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5275946"/>
          </a:xfrm>
        </p:spPr>
        <p:txBody>
          <a:bodyPr>
            <a:noAutofit/>
          </a:bodyPr>
          <a:lstStyle/>
          <a:p>
            <a:r>
              <a:rPr lang="ca-ES" sz="1600" dirty="0"/>
              <a:t>Recomanat per visualitzar la distribució de conjunts de dades referents a una única variable qualitativa o quantitativa amb pocs valors diferents.</a:t>
            </a:r>
          </a:p>
          <a:p>
            <a:endParaRPr lang="ca-ES" sz="1600" dirty="0"/>
          </a:p>
          <a:p>
            <a:r>
              <a:rPr lang="ca-ES" sz="1600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les categories (o valors) més freqüents,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les categories (o valors) que no apareixen o apareixen amb una freqüència menor i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en el cas de dades ordinals, la simetria de la distribució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14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562486"/>
            <a:ext cx="63246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(df1m,aes(y=SITSOCI))+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geom_bar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  <a:r>
              <a:rPr lang="ca-ES" sz="1600" dirty="0" err="1">
                <a:latin typeface="Consolas" panose="020B0609020204030204" pitchFamily="49" charset="0"/>
              </a:rPr>
              <a:t>alpha</a:t>
            </a:r>
            <a:r>
              <a:rPr lang="ca-ES" sz="1600" dirty="0">
                <a:latin typeface="Consolas" panose="020B0609020204030204" pitchFamily="49" charset="0"/>
              </a:rPr>
              <a:t>=0.5)+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scale_y_discrete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limits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rev</a:t>
            </a:r>
            <a:r>
              <a:rPr lang="ca-ES" sz="1600" dirty="0">
                <a:latin typeface="Consolas" panose="020B0609020204030204" pitchFamily="49" charset="0"/>
              </a:rPr>
              <a:t>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(breaks=(0:5)*1000)+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ylab</a:t>
            </a:r>
            <a:r>
              <a:rPr lang="ca-ES" sz="1600" dirty="0">
                <a:latin typeface="Consolas" panose="020B0609020204030204" pitchFamily="49" charset="0"/>
              </a:rPr>
              <a:t>(NULL)+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12F0A0-102A-44D8-8167-BDC65ADFB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81" y="1208996"/>
            <a:ext cx="6557689" cy="32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4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de sectors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S’utilitza per visualitzar la distribució relativa de conjunts de dades referents a una única variable qualitativa o quantitativa amb pocs valors diferents.</a:t>
            </a:r>
          </a:p>
          <a:p>
            <a:r>
              <a:rPr lang="ca-ES" dirty="0"/>
              <a:t>Recomanat exclusivament quan el que volem és destacar una categoria (o valor) més freqüent.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les categories (o valors) amb major freqüència.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15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048026"/>
            <a:ext cx="6324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(df1PIE,aes(x="",y=</a:t>
            </a:r>
            <a:r>
              <a:rPr lang="ca-ES" sz="1600" dirty="0" err="1">
                <a:latin typeface="Consolas" panose="020B0609020204030204" pitchFamily="49" charset="0"/>
              </a:rPr>
              <a:t>Prop,fill</a:t>
            </a:r>
            <a:r>
              <a:rPr lang="ca-ES" sz="1600" dirty="0">
                <a:latin typeface="Consolas" panose="020B0609020204030204" pitchFamily="49" charset="0"/>
              </a:rPr>
              <a:t>=Var1))+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geom_bar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stat</a:t>
            </a:r>
            <a:r>
              <a:rPr lang="ca-ES" sz="1600" dirty="0">
                <a:latin typeface="Consolas" panose="020B0609020204030204" pitchFamily="49" charset="0"/>
              </a:rPr>
              <a:t>="</a:t>
            </a:r>
            <a:r>
              <a:rPr lang="ca-ES" sz="1600" dirty="0" err="1">
                <a:latin typeface="Consolas" panose="020B0609020204030204" pitchFamily="49" charset="0"/>
              </a:rPr>
              <a:t>identity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coord_polar</a:t>
            </a:r>
            <a:r>
              <a:rPr lang="ca-ES" sz="1600" dirty="0">
                <a:latin typeface="Consolas" panose="020B0609020204030204" pitchFamily="49" charset="0"/>
              </a:rPr>
              <a:t>(theta="y",</a:t>
            </a:r>
            <a:r>
              <a:rPr lang="ca-ES" sz="1600" dirty="0" err="1">
                <a:latin typeface="Consolas" panose="020B0609020204030204" pitchFamily="49" charset="0"/>
              </a:rPr>
              <a:t>start</a:t>
            </a:r>
            <a:r>
              <a:rPr lang="ca-ES" sz="1600" dirty="0">
                <a:latin typeface="Consolas" panose="020B0609020204030204" pitchFamily="49" charset="0"/>
              </a:rPr>
              <a:t>=0)+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</a:t>
            </a:r>
            <a:r>
              <a:rPr lang="ca-ES" sz="1600" dirty="0" err="1">
                <a:latin typeface="Consolas" panose="020B0609020204030204" pitchFamily="49" charset="0"/>
              </a:rPr>
              <a:t>NULL,y</a:t>
            </a:r>
            <a:r>
              <a:rPr lang="ca-ES" sz="1600" dirty="0">
                <a:latin typeface="Consolas" panose="020B0609020204030204" pitchFamily="49" charset="0"/>
              </a:rPr>
              <a:t>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(breaks=NULL)+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legend.title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element_blank</a:t>
            </a:r>
            <a:r>
              <a:rPr lang="ca-ES" sz="1600" dirty="0">
                <a:latin typeface="Consolas" panose="020B0609020204030204" pitchFamily="49" charset="0"/>
              </a:rPr>
              <a:t>(),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axis.line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element_blank</a:t>
            </a:r>
            <a:r>
              <a:rPr lang="ca-ES" sz="1600" dirty="0">
                <a:latin typeface="Consolas" panose="020B0609020204030204" pitchFamily="49" charset="0"/>
              </a:rPr>
              <a:t>(),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axis.ticks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element_blank</a:t>
            </a:r>
            <a:r>
              <a:rPr lang="ca-ES" sz="1600" dirty="0"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B5FBEDC-CE81-4BFC-9585-1054E5E4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82" y="1429654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Waffle</a:t>
            </a:r>
            <a:endParaRPr lang="ca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/>
          </a:bodyPr>
          <a:lstStyle/>
          <a:p>
            <a:r>
              <a:rPr lang="ca-ES" dirty="0"/>
              <a:t>Similar al gràfic de sectors, però facilita la lectura de la freqüència de totes les categories (o valors) que apareixen.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16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6446508" y="4486286"/>
            <a:ext cx="4707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>
                <a:latin typeface="Consolas" panose="020B0609020204030204" pitchFamily="49" charset="0"/>
              </a:rPr>
              <a:t>v&lt;-</a:t>
            </a:r>
            <a:r>
              <a:rPr lang="ca-ES" sz="1600" dirty="0" err="1">
                <a:latin typeface="Consolas" panose="020B0609020204030204" pitchFamily="49" charset="0"/>
              </a:rPr>
              <a:t>as.integer</a:t>
            </a:r>
            <a:r>
              <a:rPr lang="ca-ES" sz="1600" dirty="0">
                <a:latin typeface="Consolas" panose="020B0609020204030204" pitchFamily="49" charset="0"/>
              </a:rPr>
              <a:t>(round(df1PIE$Prop*100,0))</a:t>
            </a:r>
            <a:br>
              <a:rPr lang="ca-ES" sz="1600" dirty="0">
                <a:latin typeface="Consolas" panose="020B0609020204030204" pitchFamily="49" charset="0"/>
              </a:rPr>
            </a:br>
            <a:r>
              <a:rPr lang="ca-ES" sz="1600" dirty="0" err="1">
                <a:latin typeface="Consolas" panose="020B0609020204030204" pitchFamily="49" charset="0"/>
              </a:rPr>
              <a:t>names</a:t>
            </a:r>
            <a:r>
              <a:rPr lang="ca-ES" sz="1600" dirty="0">
                <a:latin typeface="Consolas" panose="020B0609020204030204" pitchFamily="49" charset="0"/>
              </a:rPr>
              <a:t>(v)&lt;-df1PIE$Var1</a:t>
            </a:r>
          </a:p>
          <a:p>
            <a:r>
              <a:rPr lang="ca-ES" sz="1600" dirty="0" err="1">
                <a:latin typeface="Consolas" panose="020B0609020204030204" pitchFamily="49" charset="0"/>
              </a:rPr>
              <a:t>waffle</a:t>
            </a:r>
            <a:r>
              <a:rPr lang="ca-ES" sz="1600" dirty="0">
                <a:latin typeface="Consolas" panose="020B0609020204030204" pitchFamily="49" charset="0"/>
              </a:rPr>
              <a:t>(v, </a:t>
            </a:r>
            <a:r>
              <a:rPr lang="ca-ES" sz="1600" dirty="0" err="1">
                <a:latin typeface="Consolas" panose="020B0609020204030204" pitchFamily="49" charset="0"/>
              </a:rPr>
              <a:t>rows</a:t>
            </a:r>
            <a:r>
              <a:rPr lang="ca-ES" sz="1600" dirty="0">
                <a:latin typeface="Consolas" panose="020B0609020204030204" pitchFamily="49" charset="0"/>
              </a:rPr>
              <a:t>=10)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867917-42DF-4F07-ACC0-0CB821588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4" y="1307734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3D5F05-B2D4-48F7-A528-47EDDA8E8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a-ES" dirty="0"/>
              <a:t>Gràfics de relació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9296F2-EBE1-4EF8-9809-757A9AE8B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155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663A2A2-7B27-41E5-8E70-E11F22221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0" y="3870089"/>
            <a:ext cx="5423671" cy="2711836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Relació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18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F5EB476-3F43-4F6F-B3FB-EAD2E7388CCB}"/>
              </a:ext>
            </a:extLst>
          </p:cNvPr>
          <p:cNvSpPr/>
          <p:nvPr/>
        </p:nvSpPr>
        <p:spPr>
          <a:xfrm>
            <a:off x="522782" y="1428202"/>
            <a:ext cx="2836070" cy="2467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de dispersió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d’intensitat de 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Correlograma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i="1" dirty="0">
              <a:solidFill>
                <a:schemeClr val="tx1"/>
              </a:solidFill>
            </a:endParaRPr>
          </a:p>
          <a:p>
            <a:r>
              <a:rPr lang="ca-ES" sz="1400" i="1" dirty="0">
                <a:solidFill>
                  <a:schemeClr val="tx1"/>
                </a:solidFill>
              </a:rPr>
              <a:t>Alternativament a partir de comparacions entre valors diferents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352AD9-793F-451A-A4FF-DA926C10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2" y="3978269"/>
            <a:ext cx="5423673" cy="27118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3CC200C-1A85-41CC-9CE7-D052FD81A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4" y="885940"/>
            <a:ext cx="5317959" cy="26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de dispersió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554855" cy="4748212"/>
          </a:xfrm>
        </p:spPr>
        <p:txBody>
          <a:bodyPr>
            <a:normAutofit fontScale="55000" lnSpcReduction="20000"/>
          </a:bodyPr>
          <a:lstStyle/>
          <a:p>
            <a:r>
              <a:rPr lang="ca-ES" dirty="0"/>
              <a:t>Recomanat per visualitzar la relació entre dues variables quantitatives. </a:t>
            </a:r>
          </a:p>
          <a:p>
            <a:r>
              <a:rPr lang="ca-ES" dirty="0"/>
              <a:t>Quan el volum de dades és elevat, pot haver-hi moltes superposicions de punts. En aquest cas és recomanable afegir transparència.</a:t>
            </a:r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si hi ha algun tipus de relació funcional entre les dues variables.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direcció d’aquesta relació, en cas d’existir,  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concentració de punts en determinades regions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dades allunyades per a qualsevol de les dues variables.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19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775960" y="4364366"/>
            <a:ext cx="6416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(df1[df1$IMPEXACPSP&gt;=0 &amp; df1$SUPERF&gt;0,],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aes(x=</a:t>
            </a:r>
            <a:r>
              <a:rPr lang="ca-ES" sz="1600" dirty="0" err="1">
                <a:latin typeface="Consolas" panose="020B0609020204030204" pitchFamily="49" charset="0"/>
              </a:rPr>
              <a:t>IMPEXACPSP,y</a:t>
            </a:r>
            <a:r>
              <a:rPr lang="ca-ES" sz="1600" dirty="0">
                <a:latin typeface="Consolas" panose="020B0609020204030204" pitchFamily="49" charset="0"/>
              </a:rPr>
              <a:t>=SUPERF))+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geom_point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shape</a:t>
            </a:r>
            <a:r>
              <a:rPr lang="ca-ES" sz="1600" dirty="0">
                <a:latin typeface="Consolas" panose="020B0609020204030204" pitchFamily="49" charset="0"/>
              </a:rPr>
              <a:t>=21,alpha=0.25)+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(breaks=</a:t>
            </a:r>
            <a:r>
              <a:rPr lang="ca-ES" sz="1600" dirty="0" err="1">
                <a:latin typeface="Consolas" panose="020B0609020204030204" pitchFamily="49" charset="0"/>
              </a:rPr>
              <a:t>seq</a:t>
            </a:r>
            <a:r>
              <a:rPr lang="ca-ES" sz="1600" dirty="0">
                <a:latin typeface="Consolas" panose="020B0609020204030204" pitchFamily="49" charset="0"/>
              </a:rPr>
              <a:t>(0,12000,2000))+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(breaks=</a:t>
            </a:r>
            <a:r>
              <a:rPr lang="ca-ES" sz="1600" dirty="0" err="1">
                <a:latin typeface="Consolas" panose="020B0609020204030204" pitchFamily="49" charset="0"/>
              </a:rPr>
              <a:t>seq</a:t>
            </a:r>
            <a:r>
              <a:rPr lang="ca-ES" sz="1600" dirty="0">
                <a:latin typeface="Consolas" panose="020B0609020204030204" pitchFamily="49" charset="0"/>
              </a:rPr>
              <a:t>(0,300,50))+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(x="Ingressos mensuals del sostenidor principal“,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y=</a:t>
            </a:r>
            <a:r>
              <a:rPr lang="ca-ES" sz="1600" dirty="0" err="1">
                <a:latin typeface="Consolas" panose="020B0609020204030204" pitchFamily="49" charset="0"/>
              </a:rPr>
              <a:t>expression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  "Superfície útil de la </a:t>
            </a:r>
            <a:r>
              <a:rPr lang="ca-ES" sz="1600" dirty="0" err="1">
                <a:latin typeface="Consolas" panose="020B0609020204030204" pitchFamily="49" charset="0"/>
              </a:rPr>
              <a:t>vivenda</a:t>
            </a:r>
            <a:r>
              <a:rPr lang="ca-ES" sz="1600" dirty="0">
                <a:latin typeface="Consolas" panose="020B0609020204030204" pitchFamily="49" charset="0"/>
              </a:rPr>
              <a:t> (m"^2*")"))+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43DB9D-9E68-466F-A1F5-CC3814B8A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60" y="1307734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8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Temari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DFE987-5E3F-DA48-3BB5-EAD1ED805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a-ES" dirty="0"/>
              <a:t>1. Principis bàsics de visualització </a:t>
            </a:r>
          </a:p>
          <a:p>
            <a:r>
              <a:rPr lang="ca-ES" dirty="0"/>
              <a:t>2. Visualitzacions efectives amb eines habituals</a:t>
            </a:r>
          </a:p>
          <a:p>
            <a:r>
              <a:rPr lang="ca-ES" dirty="0"/>
              <a:t>3. Conceptualització dels gràfics</a:t>
            </a:r>
          </a:p>
          <a:p>
            <a:r>
              <a:rPr lang="ca-ES" dirty="0"/>
              <a:t>4. Visualització de dades simples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216F2C-CB56-4853-B650-348FDFBE6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EF502DB-90C1-4982-8F73-D37505C2DB76}" type="slidenum">
              <a:rPr lang="ca-ES" smtClean="0"/>
              <a:t>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812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d’intensitat de colors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87215" cy="4748212"/>
          </a:xfrm>
        </p:spPr>
        <p:txBody>
          <a:bodyPr>
            <a:noAutofit/>
          </a:bodyPr>
          <a:lstStyle/>
          <a:p>
            <a:r>
              <a:rPr lang="ca-ES" sz="1400" dirty="0"/>
              <a:t>Similar al gràfic de dispersió però per a dues variables qualitatives o quantitatives amb pocs valors diferents.</a:t>
            </a:r>
          </a:p>
          <a:p>
            <a:r>
              <a:rPr lang="ca-ES" sz="1400" dirty="0"/>
              <a:t>El color indica la freqüència absoluta o relativa de les observacions corresponents a l’encreuament de les categories (o valors) de cada variable. </a:t>
            </a:r>
          </a:p>
          <a:p>
            <a:r>
              <a:rPr lang="ca-ES" sz="1400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sz="1400" dirty="0"/>
              <a:t>les regions amb elevada freqüència de dades,</a:t>
            </a:r>
          </a:p>
          <a:p>
            <a:pPr marL="457200" indent="-457200">
              <a:buFontTx/>
              <a:buChar char="-"/>
            </a:pPr>
            <a:r>
              <a:rPr lang="ca-ES" sz="1400" dirty="0"/>
              <a:t>Les regions amb una freqüència especialment baixa i</a:t>
            </a:r>
          </a:p>
          <a:p>
            <a:pPr marL="457200" indent="-457200">
              <a:buFontTx/>
              <a:buChar char="-"/>
            </a:pPr>
            <a:r>
              <a:rPr lang="ca-ES" sz="1400" dirty="0"/>
              <a:t>en el cas de dades ordinals, la direcció de la relació entre les dues variables, en cas d’existir.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20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638800" y="4272926"/>
            <a:ext cx="6553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(df1Heat,aes(x=Var1,y=Var2,fill=</a:t>
            </a:r>
            <a:r>
              <a:rPr lang="ca-ES" sz="1600" dirty="0" err="1">
                <a:latin typeface="Consolas" panose="020B0609020204030204" pitchFamily="49" charset="0"/>
              </a:rPr>
              <a:t>Freq,label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Freq</a:t>
            </a:r>
            <a:r>
              <a:rPr lang="ca-ES" sz="1600" dirty="0">
                <a:latin typeface="Consolas" panose="020B0609020204030204" pitchFamily="49" charset="0"/>
              </a:rPr>
              <a:t>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geom_tile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white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geom_text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color=</a:t>
            </a:r>
            <a:r>
              <a:rPr lang="ca-ES" sz="1600" dirty="0" err="1">
                <a:latin typeface="Consolas" panose="020B0609020204030204" pitchFamily="49" charset="0"/>
              </a:rPr>
              <a:t>ifelse</a:t>
            </a:r>
            <a:r>
              <a:rPr lang="ca-ES" sz="1600" dirty="0">
                <a:latin typeface="Consolas" panose="020B0609020204030204" pitchFamily="49" charset="0"/>
              </a:rPr>
              <a:t>(df1Heat$Freq&gt;3000,"white","black"))+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scale_fill_viridis_c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direction</a:t>
            </a:r>
            <a:r>
              <a:rPr lang="ca-ES" sz="1600" dirty="0">
                <a:latin typeface="Consolas" panose="020B0609020204030204" pitchFamily="49" charset="0"/>
              </a:rPr>
              <a:t>=-1)+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scale_y_discrete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limits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rev</a:t>
            </a:r>
            <a:r>
              <a:rPr lang="ca-ES" sz="1600" dirty="0">
                <a:latin typeface="Consolas" panose="020B0609020204030204" pitchFamily="49" charset="0"/>
              </a:rPr>
              <a:t>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(x=NULL, y=NULL)+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guides</a:t>
            </a:r>
            <a:r>
              <a:rPr lang="ca-ES" sz="1600" dirty="0">
                <a:latin typeface="Consolas" panose="020B0609020204030204" pitchFamily="49" charset="0"/>
              </a:rPr>
              <a:t>(fill=</a:t>
            </a:r>
            <a:r>
              <a:rPr lang="ca-ES" sz="1600" dirty="0" err="1">
                <a:latin typeface="Consolas" panose="020B0609020204030204" pitchFamily="49" charset="0"/>
              </a:rPr>
              <a:t>guide_colorbar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title</a:t>
            </a:r>
            <a:r>
              <a:rPr lang="ca-ES" sz="1600" dirty="0">
                <a:latin typeface="Consolas" panose="020B0609020204030204" pitchFamily="49" charset="0"/>
              </a:rPr>
              <a:t>="Nombre \</a:t>
            </a:r>
            <a:r>
              <a:rPr lang="ca-ES" sz="1600" dirty="0" err="1">
                <a:latin typeface="Consolas" panose="020B0609020204030204" pitchFamily="49" charset="0"/>
              </a:rPr>
              <a:t>nde</a:t>
            </a:r>
            <a:r>
              <a:rPr lang="ca-ES" sz="1600" dirty="0">
                <a:latin typeface="Consolas" panose="020B0609020204030204" pitchFamily="49" charset="0"/>
              </a:rPr>
              <a:t> llars"))+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7F47F0-D819-4AFF-8B8A-C9B566489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231534"/>
            <a:ext cx="6012186" cy="30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5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5AF525F-2E01-46EC-A6B8-CF96C714D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21" y="1132340"/>
            <a:ext cx="6599527" cy="329976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/>
              <a:t>correlograma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Recomanat per visualitzar les correlacions (habitualment lineals) entre parells de variables quantitatives.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els parells de variables amb alta correlació, valors propers a 1 (positiva) o -1 (negativa) i</a:t>
            </a:r>
          </a:p>
          <a:p>
            <a:pPr marL="457200" indent="-457200">
              <a:buFontTx/>
              <a:buChar char="-"/>
            </a:pPr>
            <a:r>
              <a:rPr lang="ca-ES" dirty="0"/>
              <a:t>els parells de variables no correlacionats, valors propers a 0.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21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9" y="4486286"/>
            <a:ext cx="60121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ggcorrplot</a:t>
            </a:r>
            <a:r>
              <a:rPr lang="ca-ES" sz="1600" dirty="0">
                <a:latin typeface="Consolas" panose="020B0609020204030204" pitchFamily="49" charset="0"/>
              </a:rPr>
              <a:t>(M[,4:1],</a:t>
            </a:r>
            <a:r>
              <a:rPr lang="ca-ES" sz="1600" dirty="0" err="1">
                <a:latin typeface="Consolas" panose="020B0609020204030204" pitchFamily="49" charset="0"/>
              </a:rPr>
              <a:t>method</a:t>
            </a:r>
            <a:r>
              <a:rPr lang="ca-ES" sz="1600" dirty="0">
                <a:latin typeface="Consolas" panose="020B0609020204030204" pitchFamily="49" charset="0"/>
              </a:rPr>
              <a:t>="</a:t>
            </a:r>
            <a:r>
              <a:rPr lang="ca-ES" sz="1600" dirty="0" err="1">
                <a:latin typeface="Consolas" panose="020B0609020204030204" pitchFamily="49" charset="0"/>
              </a:rPr>
              <a:t>circle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lab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T,lab_size</a:t>
            </a:r>
            <a:r>
              <a:rPr lang="ca-ES" sz="1600" dirty="0">
                <a:latin typeface="Consolas" panose="020B0609020204030204" pitchFamily="49" charset="0"/>
              </a:rPr>
              <a:t>=2.5,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colors=c("</a:t>
            </a:r>
            <a:r>
              <a:rPr lang="ca-ES" sz="1600" dirty="0" err="1">
                <a:latin typeface="Consolas" panose="020B0609020204030204" pitchFamily="49" charset="0"/>
              </a:rPr>
              <a:t>red</a:t>
            </a:r>
            <a:r>
              <a:rPr lang="ca-ES" sz="1600" dirty="0">
                <a:latin typeface="Consolas" panose="020B0609020204030204" pitchFamily="49" charset="0"/>
              </a:rPr>
              <a:t>","</a:t>
            </a:r>
            <a:r>
              <a:rPr lang="ca-ES" sz="1600" dirty="0" err="1">
                <a:latin typeface="Consolas" panose="020B0609020204030204" pitchFamily="49" charset="0"/>
              </a:rPr>
              <a:t>white</a:t>
            </a:r>
            <a:r>
              <a:rPr lang="ca-ES" sz="1600" dirty="0">
                <a:latin typeface="Consolas" panose="020B0609020204030204" pitchFamily="49" charset="0"/>
              </a:rPr>
              <a:t>","blue"),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outline.color</a:t>
            </a:r>
            <a:r>
              <a:rPr lang="ca-ES" sz="1600" dirty="0">
                <a:latin typeface="Consolas" panose="020B0609020204030204" pitchFamily="49" charset="0"/>
              </a:rPr>
              <a:t>="</a:t>
            </a:r>
            <a:r>
              <a:rPr lang="ca-ES" sz="1600" dirty="0" err="1">
                <a:latin typeface="Consolas" panose="020B0609020204030204" pitchFamily="49" charset="0"/>
              </a:rPr>
              <a:t>white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</a:t>
            </a:r>
            <a:r>
              <a:rPr lang="ca-ES" sz="1600" dirty="0" err="1">
                <a:latin typeface="Consolas" panose="020B0609020204030204" pitchFamily="49" charset="0"/>
              </a:rPr>
              <a:t>NULL,y</a:t>
            </a:r>
            <a:r>
              <a:rPr lang="ca-ES" sz="1600" dirty="0">
                <a:latin typeface="Consolas" panose="020B0609020204030204" pitchFamily="49" charset="0"/>
              </a:rPr>
              <a:t>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legend.title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element_blank</a:t>
            </a:r>
            <a:r>
              <a:rPr lang="ca-ES" sz="1600" dirty="0">
                <a:latin typeface="Consolas" panose="020B0609020204030204" pitchFamily="49" charset="0"/>
              </a:rPr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636529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3D5F05-B2D4-48F7-A528-47EDDA8E8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Gràfics d’evolució temporal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9296F2-EBE1-4EF8-9809-757A9AE8B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75816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Evolució temporal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23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D2B7A9-AC30-4886-918D-477E076C5DBF}"/>
              </a:ext>
            </a:extLst>
          </p:cNvPr>
          <p:cNvSpPr/>
          <p:nvPr/>
        </p:nvSpPr>
        <p:spPr>
          <a:xfrm>
            <a:off x="522782" y="1428202"/>
            <a:ext cx="2836070" cy="2467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de línies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de pendents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1400" i="1" dirty="0">
              <a:solidFill>
                <a:schemeClr val="tx1"/>
              </a:solidFill>
            </a:endParaRPr>
          </a:p>
          <a:p>
            <a:r>
              <a:rPr lang="ca-ES" sz="1400" i="1" dirty="0">
                <a:solidFill>
                  <a:schemeClr val="tx1"/>
                </a:solidFill>
              </a:rPr>
              <a:t>Alternativament a partir de comparacions entre moments diferents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320620-0AD9-42FB-B987-724C697D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82" y="4181630"/>
            <a:ext cx="4992669" cy="24963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B927537-45AC-478D-96ED-8530E259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31" y="1196865"/>
            <a:ext cx="4992669" cy="55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7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de línies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Recomanat per visualitzar l’evolució d’una variable quantitativa en funció d’una variable temporal.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tendència de les dades,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comportaments periòdics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presència de valors que s’allunyen de la tendència general.</a:t>
            </a:r>
          </a:p>
          <a:p>
            <a:pPr marL="457200" indent="-45720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24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715000" y="4486286"/>
            <a:ext cx="63703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dfTCATxany,aes</a:t>
            </a:r>
            <a:r>
              <a:rPr lang="ca-ES" sz="1600" dirty="0">
                <a:latin typeface="Consolas" panose="020B0609020204030204" pitchFamily="49" charset="0"/>
              </a:rPr>
              <a:t>(x=</a:t>
            </a:r>
            <a:r>
              <a:rPr lang="ca-ES" sz="1600" dirty="0" err="1">
                <a:latin typeface="Consolas" panose="020B0609020204030204" pitchFamily="49" charset="0"/>
              </a:rPr>
              <a:t>ANOENC,y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IMPEXACxpm</a:t>
            </a:r>
            <a:r>
              <a:rPr lang="ca-ES" sz="1600" dirty="0">
                <a:latin typeface="Consolas" panose="020B0609020204030204" pitchFamily="49" charset="0"/>
              </a:rPr>
              <a:t>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geom_line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geom_point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shape</a:t>
            </a:r>
            <a:r>
              <a:rPr lang="ca-ES" sz="1600" dirty="0">
                <a:latin typeface="Consolas" panose="020B0609020204030204" pitchFamily="49" charset="0"/>
              </a:rPr>
              <a:t>=4)+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=1))+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</a:t>
            </a:r>
            <a:r>
              <a:rPr lang="ca-ES" sz="1600" dirty="0" err="1">
                <a:latin typeface="Consolas" panose="020B0609020204030204" pitchFamily="49" charset="0"/>
              </a:rPr>
              <a:t>NULL,y</a:t>
            </a:r>
            <a:r>
              <a:rPr lang="ca-ES" sz="1600" dirty="0">
                <a:latin typeface="Consolas" panose="020B0609020204030204" pitchFamily="49" charset="0"/>
              </a:rPr>
              <a:t>="Ingressos mensuals per individu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0E91C6-0FF6-48E8-B2BC-F9E1D59C0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50" y="1442676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95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de pendents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55000" lnSpcReduction="20000"/>
          </a:bodyPr>
          <a:lstStyle/>
          <a:p>
            <a:r>
              <a:rPr lang="ca-ES" dirty="0"/>
              <a:t>Resulta adequat per visualitzar l’evolució o canvi d’una variable quantitativa entre dos moments temporals. S’usa sobretot quan es vol mostrar simultàniament l’evolució de més d’un subjecte o entitat.</a:t>
            </a:r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el pendent i la variació de la variable per a cada entitat,</a:t>
            </a:r>
          </a:p>
          <a:p>
            <a:pPr marL="457200" indent="-457200">
              <a:buFontTx/>
              <a:buChar char="-"/>
            </a:pPr>
            <a:r>
              <a:rPr lang="ca-ES" dirty="0"/>
              <a:t>les entitats amb pendents màxims i mínims,</a:t>
            </a:r>
          </a:p>
          <a:p>
            <a:pPr marL="457200" indent="-457200">
              <a:buFontTx/>
              <a:buChar char="-"/>
            </a:pPr>
            <a:r>
              <a:rPr lang="ca-ES" dirty="0"/>
              <a:t>les entitats amb valors extrems de la variable en qualsevol dels dos moments.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25</a:t>
            </a:fld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9C90E0D-0243-4F1A-BF67-6F9FFD63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59" y="1325245"/>
            <a:ext cx="4979480" cy="55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3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Gràfic de pendents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26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2604-16CE-70FE-3909-0ECC9C73F5EB}"/>
              </a:ext>
            </a:extLst>
          </p:cNvPr>
          <p:cNvSpPr/>
          <p:nvPr/>
        </p:nvSpPr>
        <p:spPr>
          <a:xfrm>
            <a:off x="5793320" y="1425446"/>
            <a:ext cx="64465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dfTxanyxccaa</a:t>
            </a:r>
            <a:r>
              <a:rPr lang="ca-ES" sz="1600" dirty="0">
                <a:latin typeface="Consolas" panose="020B0609020204030204" pitchFamily="49" charset="0"/>
              </a:rPr>
              <a:t>[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dfTxanyxccaa$ANOENC</a:t>
            </a:r>
            <a:r>
              <a:rPr lang="ca-ES" sz="1600" dirty="0">
                <a:latin typeface="Consolas" panose="020B0609020204030204" pitchFamily="49" charset="0"/>
              </a:rPr>
              <a:t> %in% c(2016,2021),],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aes(x=</a:t>
            </a:r>
            <a:r>
              <a:rPr lang="ca-ES" sz="1600" dirty="0" err="1">
                <a:latin typeface="Consolas" panose="020B0609020204030204" pitchFamily="49" charset="0"/>
              </a:rPr>
              <a:t>ANOENC,y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IMPEXACxpm,group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CCAA,col</a:t>
            </a:r>
            <a:r>
              <a:rPr lang="ca-ES" sz="1600" dirty="0">
                <a:latin typeface="Consolas" panose="020B0609020204030204" pitchFamily="49" charset="0"/>
              </a:rPr>
              <a:t>=CCAA))+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geom_line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  <a:r>
              <a:rPr lang="ca-ES" sz="1600" dirty="0" err="1">
                <a:latin typeface="Consolas" panose="020B0609020204030204" pitchFamily="49" charset="0"/>
              </a:rPr>
              <a:t>geom_point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shape</a:t>
            </a:r>
            <a:r>
              <a:rPr lang="ca-ES" sz="1600" dirty="0">
                <a:latin typeface="Consolas" panose="020B0609020204030204" pitchFamily="49" charset="0"/>
              </a:rPr>
              <a:t>=21)+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geom_text_repel</a:t>
            </a:r>
            <a:r>
              <a:rPr lang="ca-ES" sz="1600" dirty="0">
                <a:latin typeface="Consolas" panose="020B0609020204030204" pitchFamily="49" charset="0"/>
              </a:rPr>
              <a:t>(aes(label=CCAA),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data=</a:t>
            </a:r>
            <a:r>
              <a:rPr lang="ca-ES" sz="1600" dirty="0" err="1">
                <a:latin typeface="Consolas" panose="020B0609020204030204" pitchFamily="49" charset="0"/>
              </a:rPr>
              <a:t>dfTxanyxccaa</a:t>
            </a:r>
            <a:r>
              <a:rPr lang="ca-ES" sz="1600" dirty="0">
                <a:latin typeface="Consolas" panose="020B0609020204030204" pitchFamily="49" charset="0"/>
              </a:rPr>
              <a:t>[</a:t>
            </a:r>
            <a:r>
              <a:rPr lang="ca-ES" sz="1600" dirty="0" err="1">
                <a:latin typeface="Consolas" panose="020B0609020204030204" pitchFamily="49" charset="0"/>
              </a:rPr>
              <a:t>dfTxanyxccaa$ANOENC</a:t>
            </a:r>
            <a:r>
              <a:rPr lang="ca-ES" sz="1600" dirty="0">
                <a:latin typeface="Consolas" panose="020B0609020204030204" pitchFamily="49" charset="0"/>
              </a:rPr>
              <a:t>==2021,],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nudge_x</a:t>
            </a:r>
            <a:r>
              <a:rPr lang="ca-ES" sz="1600" dirty="0">
                <a:latin typeface="Consolas" panose="020B0609020204030204" pitchFamily="49" charset="0"/>
              </a:rPr>
              <a:t>=0.5,direction="y",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min.segment.length</a:t>
            </a:r>
            <a:r>
              <a:rPr lang="ca-ES" sz="1600" dirty="0">
                <a:latin typeface="Consolas" panose="020B0609020204030204" pitchFamily="49" charset="0"/>
              </a:rPr>
              <a:t>=10,size=3.5,max.overlaps = 10,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force</a:t>
            </a:r>
            <a:r>
              <a:rPr lang="ca-ES" sz="1600" dirty="0">
                <a:latin typeface="Consolas" panose="020B0609020204030204" pitchFamily="49" charset="0"/>
              </a:rPr>
              <a:t> = 2, </a:t>
            </a:r>
            <a:r>
              <a:rPr lang="ca-ES" sz="1600" dirty="0" err="1">
                <a:latin typeface="Consolas" panose="020B0609020204030204" pitchFamily="49" charset="0"/>
              </a:rPr>
              <a:t>hjust</a:t>
            </a:r>
            <a:r>
              <a:rPr lang="ca-ES" sz="1600" dirty="0">
                <a:latin typeface="Consolas" panose="020B0609020204030204" pitchFamily="49" charset="0"/>
              </a:rPr>
              <a:t>=0)+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(breaks=c(2016,2021), 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limits</a:t>
            </a:r>
            <a:r>
              <a:rPr lang="ca-ES" sz="1600" dirty="0">
                <a:latin typeface="Consolas" panose="020B0609020204030204" pitchFamily="49" charset="0"/>
              </a:rPr>
              <a:t> = c(2016,2025))+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=2),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breaks=</a:t>
            </a:r>
            <a:r>
              <a:rPr lang="ca-ES" sz="1600" dirty="0" err="1">
                <a:latin typeface="Consolas" panose="020B0609020204030204" pitchFamily="49" charset="0"/>
              </a:rPr>
              <a:t>seq</a:t>
            </a:r>
            <a:r>
              <a:rPr lang="ca-ES" sz="1600" dirty="0">
                <a:latin typeface="Consolas" panose="020B0609020204030204" pitchFamily="49" charset="0"/>
              </a:rPr>
              <a:t>(0,2000,100))+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scale_color_manual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values</a:t>
            </a:r>
            <a:r>
              <a:rPr lang="ca-ES" sz="1600" dirty="0">
                <a:latin typeface="Consolas" panose="020B0609020204030204" pitchFamily="49" charset="0"/>
              </a:rPr>
              <a:t>=rep(</a:t>
            </a:r>
            <a:r>
              <a:rPr lang="ca-ES" sz="1600" dirty="0" err="1">
                <a:latin typeface="Consolas" panose="020B0609020204030204" pitchFamily="49" charset="0"/>
              </a:rPr>
              <a:t>brewer_pal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palette</a:t>
            </a:r>
            <a:r>
              <a:rPr lang="ca-ES" sz="1600" dirty="0">
                <a:latin typeface="Consolas" panose="020B0609020204030204" pitchFamily="49" charset="0"/>
              </a:rPr>
              <a:t>="Dark2")(8),3)[1:19])+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labs</a:t>
            </a:r>
            <a:r>
              <a:rPr lang="ca-ES" sz="1600" dirty="0">
                <a:latin typeface="Consolas" panose="020B0609020204030204" pitchFamily="49" charset="0"/>
              </a:rPr>
              <a:t>(x=</a:t>
            </a:r>
            <a:r>
              <a:rPr lang="ca-ES" sz="1600" dirty="0" err="1">
                <a:latin typeface="Consolas" panose="020B0609020204030204" pitchFamily="49" charset="0"/>
              </a:rPr>
              <a:t>NULL,y</a:t>
            </a:r>
            <a:r>
              <a:rPr lang="ca-ES" sz="1600" dirty="0">
                <a:latin typeface="Consolas" panose="020B0609020204030204" pitchFamily="49" charset="0"/>
              </a:rPr>
              <a:t>="Ingressos mensuals per individu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()+ </a:t>
            </a:r>
            <a:r>
              <a:rPr lang="ca-ES" sz="1600" dirty="0" err="1">
                <a:latin typeface="Consolas" panose="020B0609020204030204" pitchFamily="49" charset="0"/>
              </a:rPr>
              <a:t>theme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legend.position</a:t>
            </a:r>
            <a:r>
              <a:rPr lang="ca-ES" sz="1600" dirty="0">
                <a:latin typeface="Consolas" panose="020B0609020204030204" pitchFamily="49" charset="0"/>
              </a:rPr>
              <a:t>="</a:t>
            </a:r>
            <a:r>
              <a:rPr lang="ca-ES" sz="1600" dirty="0" err="1">
                <a:latin typeface="Consolas" panose="020B0609020204030204" pitchFamily="49" charset="0"/>
              </a:rPr>
              <a:t>none</a:t>
            </a:r>
            <a:r>
              <a:rPr lang="ca-ES" sz="1600" dirty="0">
                <a:latin typeface="Consolas" panose="020B0609020204030204" pitchFamily="49" charset="0"/>
              </a:rPr>
              <a:t>")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0CC5A39-3AE1-8032-7390-39056CB4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9" y="1325245"/>
            <a:ext cx="4979480" cy="55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7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3D5F05-B2D4-48F7-A528-47EDDA8E8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a-ES" dirty="0"/>
              <a:t>Gràfics de comparació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9296F2-EBE1-4EF8-9809-757A9AE8B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51914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comparació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28</a:t>
            </a:fld>
            <a:endParaRPr lang="ca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9D540E-AD77-49EE-8668-D8F40DCF6807}"/>
              </a:ext>
            </a:extLst>
          </p:cNvPr>
          <p:cNvSpPr/>
          <p:nvPr/>
        </p:nvSpPr>
        <p:spPr>
          <a:xfrm>
            <a:off x="522782" y="1428202"/>
            <a:ext cx="2836070" cy="24671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>
                <a:solidFill>
                  <a:schemeClr val="tx1"/>
                </a:solidFill>
              </a:rPr>
              <a:t>&gt;&gt; Variables addicionals </a:t>
            </a:r>
          </a:p>
          <a:p>
            <a:r>
              <a:rPr lang="ca-ES" dirty="0">
                <a:solidFill>
                  <a:schemeClr val="tx1"/>
                </a:solidFill>
              </a:rPr>
              <a:t>&gt;&gt; Sèries de dades</a:t>
            </a:r>
          </a:p>
          <a:p>
            <a:r>
              <a:rPr lang="ca-ES" dirty="0">
                <a:solidFill>
                  <a:schemeClr val="tx1"/>
                </a:solidFill>
              </a:rPr>
              <a:t>     addicionals</a:t>
            </a:r>
          </a:p>
          <a:p>
            <a:r>
              <a:rPr lang="ca-ES" dirty="0">
                <a:solidFill>
                  <a:schemeClr val="tx1"/>
                </a:solidFill>
              </a:rPr>
              <a:t>&gt;&gt; Múltiples gràfics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E5D656-214D-4DA1-ADAB-E23573CA5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2" y="4186482"/>
            <a:ext cx="4475938" cy="24866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733917-D7B9-497C-BD75-00CF9063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82" y="4186482"/>
            <a:ext cx="4724600" cy="23623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E7EC12-0235-4288-BB36-275E72F1DF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04" y="356184"/>
            <a:ext cx="5486411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04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Variables addicionals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fontScale="62500" lnSpcReduction="20000"/>
          </a:bodyPr>
          <a:lstStyle/>
          <a:p>
            <a:r>
              <a:rPr lang="ca-ES" dirty="0"/>
              <a:t>Utilitzem aquesta estratègia quan volem afegir una variable addicional a un gràfic en forma d’element gràfic: mida, color, forma, etc.</a:t>
            </a:r>
          </a:p>
          <a:p>
            <a:endParaRPr lang="ca-ES" dirty="0"/>
          </a:p>
          <a:p>
            <a:r>
              <a:rPr lang="ca-ES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dirty="0"/>
              <a:t>si les categories (o valors) de la nova variable donen lloc a patrons diferenciables i</a:t>
            </a:r>
          </a:p>
          <a:p>
            <a:pPr marL="457200" indent="-457200">
              <a:buFontTx/>
              <a:buChar char="-"/>
            </a:pPr>
            <a:r>
              <a:rPr lang="ca-ES" dirty="0"/>
              <a:t>la freqüència de les categories (o valors) de la nova variable.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29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67388" y="4410086"/>
            <a:ext cx="6324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(df1CEUTA,aes(x=</a:t>
            </a:r>
            <a:r>
              <a:rPr lang="ca-ES" sz="1600" dirty="0" err="1">
                <a:latin typeface="Consolas" panose="020B0609020204030204" pitchFamily="49" charset="0"/>
              </a:rPr>
              <a:t>NMIEMB,fill</a:t>
            </a:r>
            <a:r>
              <a:rPr lang="ca-ES" sz="1600" dirty="0">
                <a:latin typeface="Consolas" panose="020B0609020204030204" pitchFamily="49" charset="0"/>
              </a:rPr>
              <a:t>=ACTESTBRED))+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geom_dotplot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dotsize</a:t>
            </a:r>
            <a:r>
              <a:rPr lang="ca-ES" sz="1600" dirty="0">
                <a:latin typeface="Consolas" panose="020B0609020204030204" pitchFamily="49" charset="0"/>
              </a:rPr>
              <a:t>=0.5,col="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stackgroups</a:t>
            </a:r>
            <a:r>
              <a:rPr lang="ca-ES" sz="1600" dirty="0">
                <a:latin typeface="Consolas" panose="020B0609020204030204" pitchFamily="49" charset="0"/>
              </a:rPr>
              <a:t>=T)+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NULL,breaks</a:t>
            </a:r>
            <a:r>
              <a:rPr lang="ca-ES" sz="1600" dirty="0">
                <a:latin typeface="Consolas" panose="020B0609020204030204" pitchFamily="49" charset="0"/>
              </a:rPr>
              <a:t>=NULL)+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(breaks=1:max(df1CEUTA$NMIEMB))+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("Nombre de membres de la llar a Ceuta")+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legend.position</a:t>
            </a:r>
            <a:r>
              <a:rPr lang="ca-ES" sz="1600" dirty="0">
                <a:latin typeface="Consolas" panose="020B0609020204030204" pitchFamily="49" charset="0"/>
              </a:rPr>
              <a:t>="top",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legend.title</a:t>
            </a:r>
            <a:r>
              <a:rPr lang="ca-ES" sz="1600" dirty="0">
                <a:latin typeface="Consolas" panose="020B0609020204030204" pitchFamily="49" charset="0"/>
              </a:rPr>
              <a:t>=</a:t>
            </a:r>
            <a:r>
              <a:rPr lang="ca-ES" sz="1600" dirty="0" err="1">
                <a:latin typeface="Consolas" panose="020B0609020204030204" pitchFamily="49" charset="0"/>
              </a:rPr>
              <a:t>element_blank</a:t>
            </a:r>
            <a:r>
              <a:rPr lang="ca-ES" sz="1600" dirty="0">
                <a:latin typeface="Consolas" panose="020B0609020204030204" pitchFamily="49" charset="0"/>
              </a:rPr>
              <a:t>())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A1703C-6785-414F-8F06-1208DA15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4" y="1288078"/>
            <a:ext cx="5486411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Visualització </a:t>
            </a:r>
            <a:br>
              <a:rPr lang="ca-ES" dirty="0"/>
            </a:br>
            <a:r>
              <a:rPr lang="ca-ES" dirty="0"/>
              <a:t>de 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7373" y="3000744"/>
            <a:ext cx="10078939" cy="2053855"/>
          </a:xfrm>
        </p:spPr>
        <p:txBody>
          <a:bodyPr/>
          <a:lstStyle/>
          <a:p>
            <a:r>
              <a:rPr lang="ca-ES" sz="4400" b="1" dirty="0"/>
              <a:t>4. Visualització de dades simples</a:t>
            </a:r>
          </a:p>
        </p:txBody>
      </p:sp>
    </p:spTree>
    <p:extLst>
      <p:ext uri="{BB962C8B-B14F-4D97-AF65-F5344CB8AC3E}">
        <p14:creationId xmlns:p14="http://schemas.microsoft.com/office/powerpoint/2010/main" val="925348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Sèries de dades addicionals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/>
          </a:bodyPr>
          <a:lstStyle/>
          <a:p>
            <a:r>
              <a:rPr lang="ca-ES" sz="1600" dirty="0"/>
              <a:t>Utilitzem sèries o capes addicionals quan volem comparar els comportaments d’un mateix conjunt de variables per conjunt de dades diferents. </a:t>
            </a:r>
          </a:p>
          <a:p>
            <a:endParaRPr lang="ca-ES" sz="1600" dirty="0"/>
          </a:p>
          <a:p>
            <a:r>
              <a:rPr lang="ca-ES" sz="1600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si els diferents conjunts de dades donen lloc a patrons diferenciables i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si hi ha diferències en els descriptors de cada conjunt de dades.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30</a:t>
            </a:fld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55D4A9-BF6B-4DEA-B732-069FE8CC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5" y="1476038"/>
            <a:ext cx="6283364" cy="31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1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Sèries de dades addicionals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31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6712215" y="1339245"/>
            <a:ext cx="53121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err="1">
                <a:latin typeface="Consolas" panose="020B0609020204030204" pitchFamily="49" charset="0"/>
              </a:rPr>
              <a:t>ggplot</a:t>
            </a:r>
            <a:r>
              <a:rPr lang="ca-ES" sz="14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</a:t>
            </a:r>
            <a:r>
              <a:rPr lang="ca-ES" sz="1400" dirty="0" err="1">
                <a:latin typeface="Consolas" panose="020B0609020204030204" pitchFamily="49" charset="0"/>
              </a:rPr>
              <a:t>geom_line</a:t>
            </a:r>
            <a:r>
              <a:rPr lang="ca-ES" sz="1400" dirty="0">
                <a:latin typeface="Consolas" panose="020B0609020204030204" pitchFamily="49" charset="0"/>
              </a:rPr>
              <a:t>(aes(x=</a:t>
            </a:r>
            <a:r>
              <a:rPr lang="ca-ES" sz="1400" dirty="0" err="1">
                <a:latin typeface="Consolas" panose="020B0609020204030204" pitchFamily="49" charset="0"/>
              </a:rPr>
              <a:t>ANOENC,y</a:t>
            </a:r>
            <a:r>
              <a:rPr lang="ca-ES" sz="1400" dirty="0">
                <a:latin typeface="Consolas" panose="020B0609020204030204" pitchFamily="49" charset="0"/>
              </a:rPr>
              <a:t>=</a:t>
            </a:r>
            <a:r>
              <a:rPr lang="ca-ES" sz="1400" dirty="0" err="1">
                <a:latin typeface="Consolas" panose="020B0609020204030204" pitchFamily="49" charset="0"/>
              </a:rPr>
              <a:t>IMPEXACxpm</a:t>
            </a:r>
            <a:r>
              <a:rPr lang="ca-ES" sz="1400" dirty="0">
                <a:latin typeface="Consolas" panose="020B0609020204030204" pitchFamily="49" charset="0"/>
              </a:rPr>
              <a:t>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color="Catalunya"),</a:t>
            </a:r>
            <a:r>
              <a:rPr lang="ca-ES" sz="1400" dirty="0" err="1">
                <a:latin typeface="Consolas" panose="020B0609020204030204" pitchFamily="49" charset="0"/>
              </a:rPr>
              <a:t>dfTCATxany</a:t>
            </a:r>
            <a:r>
              <a:rPr lang="ca-ES" sz="1400" dirty="0">
                <a:latin typeface="Consolas" panose="020B0609020204030204" pitchFamily="49" charset="0"/>
              </a:rPr>
              <a:t>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</a:t>
            </a:r>
            <a:r>
              <a:rPr lang="ca-ES" sz="1400" dirty="0" err="1">
                <a:latin typeface="Consolas" panose="020B0609020204030204" pitchFamily="49" charset="0"/>
              </a:rPr>
              <a:t>geom_point</a:t>
            </a:r>
            <a:r>
              <a:rPr lang="ca-ES" sz="1400" dirty="0">
                <a:latin typeface="Consolas" panose="020B0609020204030204" pitchFamily="49" charset="0"/>
              </a:rPr>
              <a:t>(aes(x=ANOENC,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y=</a:t>
            </a:r>
            <a:r>
              <a:rPr lang="ca-ES" sz="1400" dirty="0" err="1">
                <a:latin typeface="Consolas" panose="020B0609020204030204" pitchFamily="49" charset="0"/>
              </a:rPr>
              <a:t>IMPEXACxpm,color</a:t>
            </a:r>
            <a:r>
              <a:rPr lang="ca-ES" sz="1400" dirty="0">
                <a:latin typeface="Consolas" panose="020B0609020204030204" pitchFamily="49" charset="0"/>
              </a:rPr>
              <a:t>="Catalunya"),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</a:t>
            </a:r>
            <a:r>
              <a:rPr lang="ca-ES" sz="1400" dirty="0" err="1">
                <a:latin typeface="Consolas" panose="020B0609020204030204" pitchFamily="49" charset="0"/>
              </a:rPr>
              <a:t>dfTCATxany,shape</a:t>
            </a:r>
            <a:r>
              <a:rPr lang="ca-ES" sz="1400" dirty="0">
                <a:latin typeface="Consolas" panose="020B0609020204030204" pitchFamily="49" charset="0"/>
              </a:rPr>
              <a:t>=4)+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</a:t>
            </a:r>
            <a:r>
              <a:rPr lang="ca-ES" sz="1400" dirty="0" err="1">
                <a:latin typeface="Consolas" panose="020B0609020204030204" pitchFamily="49" charset="0"/>
              </a:rPr>
              <a:t>geom_line</a:t>
            </a:r>
            <a:r>
              <a:rPr lang="ca-ES" sz="1400" dirty="0">
                <a:latin typeface="Consolas" panose="020B0609020204030204" pitchFamily="49" charset="0"/>
              </a:rPr>
              <a:t>(aes(x=</a:t>
            </a:r>
            <a:r>
              <a:rPr lang="ca-ES" sz="1400" dirty="0" err="1">
                <a:latin typeface="Consolas" panose="020B0609020204030204" pitchFamily="49" charset="0"/>
              </a:rPr>
              <a:t>ANOENC,y</a:t>
            </a:r>
            <a:r>
              <a:rPr lang="ca-ES" sz="1400" dirty="0">
                <a:latin typeface="Consolas" panose="020B0609020204030204" pitchFamily="49" charset="0"/>
              </a:rPr>
              <a:t>=</a:t>
            </a:r>
            <a:r>
              <a:rPr lang="ca-ES" sz="1400" dirty="0" err="1">
                <a:latin typeface="Consolas" panose="020B0609020204030204" pitchFamily="49" charset="0"/>
              </a:rPr>
              <a:t>IMPEXACxpm</a:t>
            </a:r>
            <a:r>
              <a:rPr lang="ca-ES" sz="1400" dirty="0">
                <a:latin typeface="Consolas" panose="020B0609020204030204" pitchFamily="49" charset="0"/>
              </a:rPr>
              <a:t>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color="Comunitat de Madrid"),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</a:t>
            </a:r>
            <a:r>
              <a:rPr lang="ca-ES" sz="1400" dirty="0" err="1">
                <a:latin typeface="Consolas" panose="020B0609020204030204" pitchFamily="49" charset="0"/>
              </a:rPr>
              <a:t>dfTMADxany</a:t>
            </a:r>
            <a:r>
              <a:rPr lang="ca-ES" sz="1400" dirty="0">
                <a:latin typeface="Consolas" panose="020B0609020204030204" pitchFamily="49" charset="0"/>
              </a:rPr>
              <a:t>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</a:t>
            </a:r>
            <a:r>
              <a:rPr lang="ca-ES" sz="1400" dirty="0" err="1">
                <a:latin typeface="Consolas" panose="020B0609020204030204" pitchFamily="49" charset="0"/>
              </a:rPr>
              <a:t>geom_point</a:t>
            </a:r>
            <a:r>
              <a:rPr lang="ca-ES" sz="1400" dirty="0">
                <a:latin typeface="Consolas" panose="020B0609020204030204" pitchFamily="49" charset="0"/>
              </a:rPr>
              <a:t>(aes(x=</a:t>
            </a:r>
            <a:r>
              <a:rPr lang="ca-ES" sz="1400" dirty="0" err="1">
                <a:latin typeface="Consolas" panose="020B0609020204030204" pitchFamily="49" charset="0"/>
              </a:rPr>
              <a:t>ANOENC,y</a:t>
            </a:r>
            <a:r>
              <a:rPr lang="ca-ES" sz="1400" dirty="0">
                <a:latin typeface="Consolas" panose="020B0609020204030204" pitchFamily="49" charset="0"/>
              </a:rPr>
              <a:t>=</a:t>
            </a:r>
            <a:r>
              <a:rPr lang="ca-ES" sz="1400" dirty="0" err="1">
                <a:latin typeface="Consolas" panose="020B0609020204030204" pitchFamily="49" charset="0"/>
              </a:rPr>
              <a:t>IMPEXACxpm</a:t>
            </a:r>
            <a:r>
              <a:rPr lang="ca-ES" sz="1400" dirty="0">
                <a:latin typeface="Consolas" panose="020B0609020204030204" pitchFamily="49" charset="0"/>
              </a:rPr>
              <a:t>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color="Comunitat de Madrid"),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</a:t>
            </a:r>
            <a:r>
              <a:rPr lang="ca-ES" sz="1400" dirty="0" err="1">
                <a:latin typeface="Consolas" panose="020B0609020204030204" pitchFamily="49" charset="0"/>
              </a:rPr>
              <a:t>dfTMADxany,shape</a:t>
            </a:r>
            <a:r>
              <a:rPr lang="ca-ES" sz="1400" dirty="0">
                <a:latin typeface="Consolas" panose="020B0609020204030204" pitchFamily="49" charset="0"/>
              </a:rPr>
              <a:t>=4)+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</a:t>
            </a:r>
            <a:r>
              <a:rPr lang="ca-ES" sz="1400" dirty="0" err="1">
                <a:latin typeface="Consolas" panose="020B0609020204030204" pitchFamily="49" charset="0"/>
              </a:rPr>
              <a:t>scale_y_continuous</a:t>
            </a:r>
            <a:r>
              <a:rPr lang="ca-ES" sz="14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labels=</a:t>
            </a:r>
            <a:r>
              <a:rPr lang="ca-ES" sz="1400" dirty="0" err="1">
                <a:latin typeface="Consolas" panose="020B0609020204030204" pitchFamily="49" charset="0"/>
              </a:rPr>
              <a:t>scales</a:t>
            </a:r>
            <a:r>
              <a:rPr lang="ca-ES" sz="1400" dirty="0">
                <a:latin typeface="Consolas" panose="020B0609020204030204" pitchFamily="49" charset="0"/>
              </a:rPr>
              <a:t>::</a:t>
            </a:r>
            <a:r>
              <a:rPr lang="ca-ES" sz="1400" dirty="0" err="1">
                <a:latin typeface="Consolas" panose="020B0609020204030204" pitchFamily="49" charset="0"/>
              </a:rPr>
              <a:t>number_format</a:t>
            </a:r>
            <a:r>
              <a:rPr lang="ca-ES" sz="1400" dirty="0">
                <a:latin typeface="Consolas" panose="020B0609020204030204" pitchFamily="49" charset="0"/>
              </a:rPr>
              <a:t>(</a:t>
            </a:r>
            <a:r>
              <a:rPr lang="ca-ES" sz="1400" dirty="0" err="1">
                <a:latin typeface="Consolas" panose="020B0609020204030204" pitchFamily="49" charset="0"/>
              </a:rPr>
              <a:t>accuracy</a:t>
            </a:r>
            <a:r>
              <a:rPr lang="ca-ES" sz="1400" dirty="0">
                <a:latin typeface="Consolas" panose="020B0609020204030204" pitchFamily="49" charset="0"/>
              </a:rPr>
              <a:t>=1))+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</a:t>
            </a:r>
            <a:r>
              <a:rPr lang="ca-ES" sz="1400" dirty="0" err="1">
                <a:latin typeface="Consolas" panose="020B0609020204030204" pitchFamily="49" charset="0"/>
              </a:rPr>
              <a:t>labs</a:t>
            </a:r>
            <a:r>
              <a:rPr lang="ca-ES" sz="1400" dirty="0">
                <a:latin typeface="Consolas" panose="020B0609020204030204" pitchFamily="49" charset="0"/>
              </a:rPr>
              <a:t>(x=NULL,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y="Ingressos mensuals per individu (€)")+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</a:t>
            </a:r>
            <a:r>
              <a:rPr lang="ca-ES" sz="1400" dirty="0" err="1">
                <a:latin typeface="Consolas" panose="020B0609020204030204" pitchFamily="49" charset="0"/>
              </a:rPr>
              <a:t>scale_color_manual</a:t>
            </a:r>
            <a:r>
              <a:rPr lang="ca-ES" sz="1400" dirty="0">
                <a:latin typeface="Consolas" panose="020B0609020204030204" pitchFamily="49" charset="0"/>
              </a:rPr>
              <a:t>(</a:t>
            </a:r>
            <a:r>
              <a:rPr lang="ca-ES" sz="1400" dirty="0" err="1">
                <a:latin typeface="Consolas" panose="020B0609020204030204" pitchFamily="49" charset="0"/>
              </a:rPr>
              <a:t>name</a:t>
            </a:r>
            <a:r>
              <a:rPr lang="ca-ES" sz="1400" dirty="0">
                <a:latin typeface="Consolas" panose="020B0609020204030204" pitchFamily="49" charset="0"/>
              </a:rPr>
              <a:t>=NULL,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breaks=c("</a:t>
            </a:r>
            <a:r>
              <a:rPr lang="ca-ES" sz="1400" dirty="0" err="1">
                <a:latin typeface="Consolas" panose="020B0609020204030204" pitchFamily="49" charset="0"/>
              </a:rPr>
              <a:t>Catalunya","Comunitat</a:t>
            </a:r>
            <a:r>
              <a:rPr lang="ca-ES" sz="1400" dirty="0">
                <a:latin typeface="Consolas" panose="020B0609020204030204" pitchFamily="49" charset="0"/>
              </a:rPr>
              <a:t> de Madrid"),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  </a:t>
            </a:r>
            <a:r>
              <a:rPr lang="ca-ES" sz="1400" dirty="0" err="1">
                <a:latin typeface="Consolas" panose="020B0609020204030204" pitchFamily="49" charset="0"/>
              </a:rPr>
              <a:t>values</a:t>
            </a:r>
            <a:r>
              <a:rPr lang="ca-ES" sz="1400" dirty="0">
                <a:latin typeface="Consolas" panose="020B0609020204030204" pitchFamily="49" charset="0"/>
              </a:rPr>
              <a:t>=c("</a:t>
            </a:r>
            <a:r>
              <a:rPr lang="ca-ES" sz="1400" dirty="0" err="1">
                <a:latin typeface="Consolas" panose="020B0609020204030204" pitchFamily="49" charset="0"/>
              </a:rPr>
              <a:t>red</a:t>
            </a:r>
            <a:r>
              <a:rPr lang="ca-ES" sz="1400" dirty="0">
                <a:latin typeface="Consolas" panose="020B0609020204030204" pitchFamily="49" charset="0"/>
              </a:rPr>
              <a:t>","blue"))+ </a:t>
            </a:r>
          </a:p>
          <a:p>
            <a:r>
              <a:rPr lang="ca-ES" sz="1400" dirty="0">
                <a:latin typeface="Consolas" panose="020B0609020204030204" pitchFamily="49" charset="0"/>
              </a:rPr>
              <a:t>  </a:t>
            </a:r>
            <a:r>
              <a:rPr lang="ca-ES" sz="1400" dirty="0" err="1">
                <a:latin typeface="Consolas" panose="020B0609020204030204" pitchFamily="49" charset="0"/>
              </a:rPr>
              <a:t>theme_classic</a:t>
            </a:r>
            <a:r>
              <a:rPr lang="ca-ES" sz="14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3DBA1C9-B887-47F9-B16E-887B81679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5" y="1476038"/>
            <a:ext cx="6283364" cy="314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81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Múltiples gràfics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8225" y="1307734"/>
            <a:ext cx="4317629" cy="4748212"/>
          </a:xfrm>
        </p:spPr>
        <p:txBody>
          <a:bodyPr>
            <a:normAutofit lnSpcReduction="10000"/>
          </a:bodyPr>
          <a:lstStyle/>
          <a:p>
            <a:r>
              <a:rPr lang="ca-ES" sz="1600" dirty="0"/>
              <a:t>Utilitzem múltiples gràfics per comparar representacions completes per diferents categories (o valors) d’una o més variables addicionals.</a:t>
            </a:r>
          </a:p>
          <a:p>
            <a:endParaRPr lang="ca-ES" sz="1600" dirty="0"/>
          </a:p>
          <a:p>
            <a:r>
              <a:rPr lang="ca-ES" sz="1600" dirty="0"/>
              <a:t>Per interpretar-lo ens fixem en: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si les categories (o valors) de les noves variables donen lloc a gràfics diferenciables i</a:t>
            </a:r>
          </a:p>
          <a:p>
            <a:pPr marL="457200" indent="-457200">
              <a:buFontTx/>
              <a:buChar char="-"/>
            </a:pPr>
            <a:r>
              <a:rPr lang="ca-ES" sz="1600" dirty="0"/>
              <a:t>si hi ha diferències en els descriptors corresponents a cada categoria (o valor) de les variables addicionals.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32</a:t>
            </a:fld>
            <a:endParaRPr lang="ca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931499-B972-4FC9-9C96-C09684AE74F0}"/>
              </a:ext>
            </a:extLst>
          </p:cNvPr>
          <p:cNvSpPr/>
          <p:nvPr/>
        </p:nvSpPr>
        <p:spPr>
          <a:xfrm>
            <a:off x="5882629" y="4166930"/>
            <a:ext cx="60121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 err="1">
                <a:latin typeface="Consolas" panose="020B0609020204030204" pitchFamily="49" charset="0"/>
              </a:rPr>
              <a:t>ggplot</a:t>
            </a:r>
            <a:r>
              <a:rPr lang="ca-ES" sz="1600" dirty="0">
                <a:latin typeface="Consolas" panose="020B0609020204030204" pitchFamily="49" charset="0"/>
              </a:rPr>
              <a:t>(df1m,aes(x=IMPEXAC))+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geom_histogram</a:t>
            </a:r>
            <a:r>
              <a:rPr lang="ca-ES" sz="1600" dirty="0">
                <a:latin typeface="Consolas" panose="020B0609020204030204" pitchFamily="49" charset="0"/>
              </a:rPr>
              <a:t>(col="</a:t>
            </a:r>
            <a:r>
              <a:rPr lang="ca-ES" sz="1600" dirty="0" err="1">
                <a:latin typeface="Consolas" panose="020B0609020204030204" pitchFamily="49" charset="0"/>
              </a:rPr>
              <a:t>black</a:t>
            </a:r>
            <a:r>
              <a:rPr lang="ca-ES" sz="1600" dirty="0">
                <a:latin typeface="Consolas" panose="020B0609020204030204" pitchFamily="49" charset="0"/>
              </a:rPr>
              <a:t>",fill="</a:t>
            </a:r>
            <a:r>
              <a:rPr lang="ca-ES" sz="1600" dirty="0" err="1">
                <a:latin typeface="Consolas" panose="020B0609020204030204" pitchFamily="49" charset="0"/>
              </a:rPr>
              <a:t>grey</a:t>
            </a:r>
            <a:r>
              <a:rPr lang="ca-ES" sz="1600" dirty="0">
                <a:latin typeface="Consolas" panose="020B0609020204030204" pitchFamily="49" charset="0"/>
              </a:rPr>
              <a:t>",</a:t>
            </a:r>
            <a:r>
              <a:rPr lang="ca-ES" sz="1600" dirty="0" err="1">
                <a:latin typeface="Consolas" panose="020B0609020204030204" pitchFamily="49" charset="0"/>
              </a:rPr>
              <a:t>alpha</a:t>
            </a:r>
            <a:r>
              <a:rPr lang="ca-ES" sz="1600" dirty="0">
                <a:latin typeface="Consolas" panose="020B0609020204030204" pitchFamily="49" charset="0"/>
              </a:rPr>
              <a:t>=0.5,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</a:t>
            </a:r>
            <a:r>
              <a:rPr lang="ca-ES" sz="1600" dirty="0" err="1">
                <a:latin typeface="Consolas" panose="020B0609020204030204" pitchFamily="49" charset="0"/>
              </a:rPr>
              <a:t>binwidth</a:t>
            </a:r>
            <a:r>
              <a:rPr lang="ca-ES" sz="1600" dirty="0">
                <a:latin typeface="Consolas" panose="020B0609020204030204" pitchFamily="49" charset="0"/>
              </a:rPr>
              <a:t>=1000,boundary=0,closed="</a:t>
            </a:r>
            <a:r>
              <a:rPr lang="ca-ES" sz="1600" dirty="0" err="1">
                <a:latin typeface="Consolas" panose="020B0609020204030204" pitchFamily="49" charset="0"/>
              </a:rPr>
              <a:t>left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scale_y_continuous</a:t>
            </a:r>
            <a:r>
              <a:rPr lang="ca-ES" sz="1600" dirty="0">
                <a:latin typeface="Consolas" panose="020B0609020204030204" pitchFamily="49" charset="0"/>
              </a:rPr>
              <a:t>()+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scale_x_continuous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  labels=</a:t>
            </a:r>
            <a:r>
              <a:rPr lang="ca-ES" sz="1600" dirty="0" err="1">
                <a:latin typeface="Consolas" panose="020B0609020204030204" pitchFamily="49" charset="0"/>
              </a:rPr>
              <a:t>scales</a:t>
            </a:r>
            <a:r>
              <a:rPr lang="ca-ES" sz="1600" dirty="0">
                <a:latin typeface="Consolas" panose="020B0609020204030204" pitchFamily="49" charset="0"/>
              </a:rPr>
              <a:t>::</a:t>
            </a:r>
            <a:r>
              <a:rPr lang="ca-ES" sz="1600" dirty="0" err="1">
                <a:latin typeface="Consolas" panose="020B0609020204030204" pitchFamily="49" charset="0"/>
              </a:rPr>
              <a:t>number_format</a:t>
            </a:r>
            <a:r>
              <a:rPr lang="ca-ES" sz="1600" dirty="0">
                <a:latin typeface="Consolas" panose="020B0609020204030204" pitchFamily="49" charset="0"/>
              </a:rPr>
              <a:t>(</a:t>
            </a:r>
            <a:r>
              <a:rPr lang="ca-ES" sz="1600" dirty="0" err="1">
                <a:latin typeface="Consolas" panose="020B0609020204030204" pitchFamily="49" charset="0"/>
              </a:rPr>
              <a:t>accuracy</a:t>
            </a:r>
            <a:r>
              <a:rPr lang="ca-ES" sz="1600" dirty="0">
                <a:latin typeface="Consolas" panose="020B0609020204030204" pitchFamily="49" charset="0"/>
              </a:rPr>
              <a:t>=1))+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xlab</a:t>
            </a:r>
            <a:r>
              <a:rPr lang="ca-ES" sz="1600" dirty="0">
                <a:latin typeface="Consolas" panose="020B0609020204030204" pitchFamily="49" charset="0"/>
              </a:rPr>
              <a:t>("Ingressos mensuals de la llar (€)")+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ylab</a:t>
            </a:r>
            <a:r>
              <a:rPr lang="ca-ES" sz="1600" dirty="0">
                <a:latin typeface="Consolas" panose="020B0609020204030204" pitchFamily="49" charset="0"/>
              </a:rPr>
              <a:t>(NULL)+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facet_wrap</a:t>
            </a:r>
            <a:r>
              <a:rPr lang="ca-ES" sz="1600" dirty="0">
                <a:latin typeface="Consolas" panose="020B0609020204030204" pitchFamily="49" charset="0"/>
              </a:rPr>
              <a:t>(~</a:t>
            </a:r>
            <a:r>
              <a:rPr lang="ca-ES" sz="1600" dirty="0" err="1">
                <a:latin typeface="Consolas" panose="020B0609020204030204" pitchFamily="49" charset="0"/>
              </a:rPr>
              <a:t>ACTESTBRED,nrow</a:t>
            </a:r>
            <a:r>
              <a:rPr lang="ca-ES" sz="1600" dirty="0">
                <a:latin typeface="Consolas" panose="020B0609020204030204" pitchFamily="49" charset="0"/>
              </a:rPr>
              <a:t>=2,scales="</a:t>
            </a:r>
            <a:r>
              <a:rPr lang="ca-ES" sz="1600" dirty="0" err="1">
                <a:latin typeface="Consolas" panose="020B0609020204030204" pitchFamily="49" charset="0"/>
              </a:rPr>
              <a:t>free_y</a:t>
            </a:r>
            <a:r>
              <a:rPr lang="ca-ES" sz="1600" dirty="0">
                <a:latin typeface="Consolas" panose="020B0609020204030204" pitchFamily="49" charset="0"/>
              </a:rPr>
              <a:t>")+</a:t>
            </a:r>
          </a:p>
          <a:p>
            <a:r>
              <a:rPr lang="ca-ES" sz="1600" dirty="0">
                <a:latin typeface="Consolas" panose="020B0609020204030204" pitchFamily="49" charset="0"/>
              </a:rPr>
              <a:t>  </a:t>
            </a:r>
            <a:r>
              <a:rPr lang="ca-ES" sz="1600" dirty="0" err="1">
                <a:latin typeface="Consolas" panose="020B0609020204030204" pitchFamily="49" charset="0"/>
              </a:rPr>
              <a:t>theme_classic</a:t>
            </a:r>
            <a:r>
              <a:rPr lang="ca-ES" sz="1600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912686-D444-4783-BCB4-D55176FAF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48" y="608605"/>
            <a:ext cx="5355852" cy="35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64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it-IT" dirty="0"/>
              <a:t>Dra. Vanessa Serrano, Dr. Jordi Cuadros</a:t>
            </a:r>
          </a:p>
          <a:p>
            <a:pPr algn="ctr"/>
            <a:r>
              <a:rPr lang="ca-ES" dirty="0">
                <a:hlinkClick r:id="rId2"/>
              </a:rPr>
              <a:t>vanessa.serrano@urv.cat</a:t>
            </a:r>
            <a:r>
              <a:rPr lang="ca-ES" dirty="0"/>
              <a:t>, </a:t>
            </a:r>
            <a:r>
              <a:rPr lang="ca-ES" dirty="0">
                <a:hlinkClick r:id="rId3"/>
              </a:rPr>
              <a:t>jordi.cuadros@iqs.url.edu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05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3D5F05-B2D4-48F7-A528-47EDDA8E8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a-ES" dirty="0"/>
              <a:t>Conjunt de 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9296F2-EBE1-4EF8-9809-757A9AE8B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a-ES" dirty="0"/>
              <a:t>Enquesta de pressupostos familiars a Espanya</a:t>
            </a:r>
            <a:br>
              <a:rPr lang="ca-ES" dirty="0"/>
            </a:br>
            <a:r>
              <a:rPr lang="ca-ES" dirty="0"/>
              <a:t>(INE, 2016-2021) </a:t>
            </a:r>
          </a:p>
        </p:txBody>
      </p:sp>
    </p:spTree>
    <p:extLst>
      <p:ext uri="{BB962C8B-B14F-4D97-AF65-F5344CB8AC3E}">
        <p14:creationId xmlns:p14="http://schemas.microsoft.com/office/powerpoint/2010/main" val="318777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Conjunt de dades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5</a:t>
            </a:fld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EA5EB7-2494-42A2-ACB2-0A53C7983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348022"/>
            <a:ext cx="9294495" cy="5225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04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Conjunt de 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a-ES" dirty="0">
                <a:hlinkClick r:id="rId2"/>
              </a:rPr>
              <a:t>https://www.ine.es/dyngs/INEbase/es/operacion.htm?c=Estadistica_C&amp;cid=1254736176806&amp;menu=ultiDatos&amp;idp=1254735976608</a:t>
            </a:r>
            <a:r>
              <a:rPr lang="ca-ES" dirty="0"/>
              <a:t> </a:t>
            </a:r>
            <a:endParaRPr lang="es-ES" dirty="0"/>
          </a:p>
          <a:p>
            <a:r>
              <a:rPr lang="es-ES" dirty="0"/>
              <a:t>188 variables</a:t>
            </a:r>
          </a:p>
          <a:p>
            <a:pPr lvl="1"/>
            <a:r>
              <a:rPr lang="es-ES" dirty="0"/>
              <a:t>1. Información general (10 variables)</a:t>
            </a:r>
          </a:p>
          <a:p>
            <a:pPr lvl="1"/>
            <a:r>
              <a:rPr lang="es-ES" dirty="0"/>
              <a:t>2. Características relativas al hogar (43 variables)</a:t>
            </a:r>
          </a:p>
          <a:p>
            <a:pPr lvl="1"/>
            <a:r>
              <a:rPr lang="es-ES" dirty="0"/>
              <a:t>3. Datos del sustentador principal (35 variables)</a:t>
            </a:r>
          </a:p>
          <a:p>
            <a:pPr lvl="1"/>
            <a:r>
              <a:rPr lang="es-ES" dirty="0"/>
              <a:t>4. Características de la vivienda principal (11 variables)</a:t>
            </a:r>
          </a:p>
          <a:p>
            <a:pPr lvl="1"/>
            <a:r>
              <a:rPr lang="es-ES" dirty="0"/>
              <a:t>5. Otras viviendas a disposición del hogar </a:t>
            </a:r>
            <a:r>
              <a:rPr lang="es-ES"/>
              <a:t>(65 </a:t>
            </a:r>
            <a:r>
              <a:rPr lang="es-ES" dirty="0"/>
              <a:t>variables)</a:t>
            </a:r>
          </a:p>
          <a:p>
            <a:pPr lvl="1"/>
            <a:r>
              <a:rPr lang="es-ES" dirty="0"/>
              <a:t>6. Gastos de consumo del hogar (7 variables)</a:t>
            </a:r>
          </a:p>
          <a:p>
            <a:pPr lvl="1"/>
            <a:r>
              <a:rPr lang="es-ES" dirty="0"/>
              <a:t>7. Ingresos regulares mensuales del hogar (12 variables)</a:t>
            </a:r>
          </a:p>
          <a:p>
            <a:pPr lvl="1"/>
            <a:r>
              <a:rPr lang="es-ES" dirty="0"/>
              <a:t>8. Número de comidas y cenas efectuadas durante la </a:t>
            </a:r>
            <a:r>
              <a:rPr lang="es-ES" dirty="0" err="1"/>
              <a:t>bisemana</a:t>
            </a:r>
            <a:r>
              <a:rPr lang="es-ES" dirty="0"/>
              <a:t> muestral (5 variables)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6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2779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Conjunt de 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203437-FFEC-4E5B-9144-F5A5BED2F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a-ES" dirty="0"/>
              <a:t>Nombre d’observacions per any</a:t>
            </a:r>
          </a:p>
          <a:p>
            <a:pPr lvl="1"/>
            <a:r>
              <a:rPr lang="es-ES" dirty="0"/>
              <a:t>2</a:t>
            </a:r>
            <a:r>
              <a:rPr lang="ca-ES" dirty="0"/>
              <a:t>016: 22011</a:t>
            </a:r>
          </a:p>
          <a:p>
            <a:pPr lvl="1"/>
            <a:r>
              <a:rPr lang="es-ES" dirty="0"/>
              <a:t>2</a:t>
            </a:r>
            <a:r>
              <a:rPr lang="ca-ES" dirty="0"/>
              <a:t>017: 22043</a:t>
            </a:r>
          </a:p>
          <a:p>
            <a:pPr lvl="1"/>
            <a:r>
              <a:rPr lang="es-ES" dirty="0"/>
              <a:t>2</a:t>
            </a:r>
            <a:r>
              <a:rPr lang="ca-ES" dirty="0"/>
              <a:t>018: 21395</a:t>
            </a:r>
          </a:p>
          <a:p>
            <a:pPr lvl="1"/>
            <a:r>
              <a:rPr lang="es-ES" dirty="0"/>
              <a:t>2019: 20817</a:t>
            </a:r>
          </a:p>
          <a:p>
            <a:pPr lvl="1"/>
            <a:r>
              <a:rPr lang="es-ES" dirty="0"/>
              <a:t>2020: 19170</a:t>
            </a:r>
          </a:p>
          <a:p>
            <a:pPr lvl="1"/>
            <a:r>
              <a:rPr lang="es-ES" dirty="0"/>
              <a:t>2021: 19394</a:t>
            </a:r>
            <a:endParaRPr lang="ca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55874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3D5F05-B2D4-48F7-A528-47EDDA8E8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ca-ES" dirty="0"/>
              <a:t>Gràfics de Distribució/composició</a:t>
            </a:r>
          </a:p>
        </p:txBody>
      </p:sp>
    </p:spTree>
    <p:extLst>
      <p:ext uri="{BB962C8B-B14F-4D97-AF65-F5344CB8AC3E}">
        <p14:creationId xmlns:p14="http://schemas.microsoft.com/office/powerpoint/2010/main" val="90590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2EE416-F236-46BD-AEE6-E01BB2E2C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Distribució/composició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7FA44-263F-4897-A4A1-CE0603CF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F502DB-90C1-4982-8F73-D37505C2DB76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75AB903-2492-403A-B251-3B86F96D8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8" y="5023360"/>
            <a:ext cx="3238643" cy="161932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23FA8A-104D-4DB5-AC88-5AB91F27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25" y="1374043"/>
            <a:ext cx="3238643" cy="16193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98DD3D4-0E4F-4ACC-9566-A476F074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33" y="5023360"/>
            <a:ext cx="3238643" cy="161932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EFD316F-EE48-4CB9-B81B-2B026C116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3" y="5023360"/>
            <a:ext cx="3238643" cy="1619322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1E6B53EB-572E-42AF-8208-D3CDBF248591}"/>
              </a:ext>
            </a:extLst>
          </p:cNvPr>
          <p:cNvSpPr/>
          <p:nvPr/>
        </p:nvSpPr>
        <p:spPr>
          <a:xfrm>
            <a:off x="522782" y="1428202"/>
            <a:ext cx="2836070" cy="3069366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de punts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Diagrama de caixa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Histograma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Corba de densitat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Diagrama de barres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Gràfic de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tx1"/>
                </a:solidFill>
              </a:rPr>
              <a:t>Waffle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>
                <a:solidFill>
                  <a:schemeClr val="bg1">
                    <a:lumMod val="65000"/>
                  </a:schemeClr>
                </a:solidFill>
              </a:rPr>
              <a:t>Mapa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C16A9A-A9F0-43B1-AA6A-7CD4B775C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3" y="1428202"/>
            <a:ext cx="3238643" cy="16193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5994BE-FE8B-4FF2-9ABF-82601D7FC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25" y="3198701"/>
            <a:ext cx="3238644" cy="16193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433D47-7BD3-494F-A2FF-EE2CDF5523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92" y="3266730"/>
            <a:ext cx="3238643" cy="161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2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3379D290E7A73448F537B7EBC6B4F72" ma:contentTypeVersion="8" ma:contentTypeDescription="Crear nuevo documento." ma:contentTypeScope="" ma:versionID="448d25b407f7c689be1d3afd182d90a6">
  <xsd:schema xmlns:xsd="http://www.w3.org/2001/XMLSchema" xmlns:xs="http://www.w3.org/2001/XMLSchema" xmlns:p="http://schemas.microsoft.com/office/2006/metadata/properties" xmlns:ns2="180c98be-f6cf-4977-8e6d-c92cb3a0dba3" xmlns:ns3="d0611169-becc-4c9b-b634-dc57b06b1166" targetNamespace="http://schemas.microsoft.com/office/2006/metadata/properties" ma:root="true" ma:fieldsID="734d22eed54373e755b31a3b2e739d19" ns2:_="" ns3:_="">
    <xsd:import namespace="180c98be-f6cf-4977-8e6d-c92cb3a0dba3"/>
    <xsd:import namespace="d0611169-becc-4c9b-b634-dc57b06b11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0c98be-f6cf-4977-8e6d-c92cb3a0d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5abfa285-b8cd-4eb7-b6ed-6b3fd9a2cc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11169-becc-4c9b-b634-dc57b06b116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faf450-b83b-47ba-ae48-54d4cf634232}" ma:internalName="TaxCatchAll" ma:showField="CatchAllData" ma:web="d0611169-becc-4c9b-b634-dc57b06b11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1CF6B-6EE6-40DA-B050-6AA7515AF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100DE-BE86-4809-8A4F-8B66C8DB0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0c98be-f6cf-4977-8e6d-c92cb3a0dba3"/>
    <ds:schemaRef ds:uri="d0611169-becc-4c9b-b634-dc57b06b11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ProDigital plantilla presentaci├│</Template>
  <TotalTime>3917</TotalTime>
  <Words>2721</Words>
  <Application>Microsoft Office PowerPoint</Application>
  <PresentationFormat>Panorámica</PresentationFormat>
  <Paragraphs>323</Paragraphs>
  <Slides>33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Consolas</vt:lpstr>
      <vt:lpstr>IBM Plex Sans</vt:lpstr>
      <vt:lpstr>IBM Plex Sans Light</vt:lpstr>
      <vt:lpstr>IBM Plex Sans SemiBold</vt:lpstr>
      <vt:lpstr>IBM Plex Sans Thin</vt:lpstr>
      <vt:lpstr>Roboto Black</vt:lpstr>
      <vt:lpstr>Roboto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Serrano Molinero, Vanessa</dc:creator>
  <cp:lastModifiedBy>Vanessa Serrano</cp:lastModifiedBy>
  <cp:revision>78</cp:revision>
  <dcterms:created xsi:type="dcterms:W3CDTF">2023-03-22T11:43:02Z</dcterms:created>
  <dcterms:modified xsi:type="dcterms:W3CDTF">2023-06-16T09:26:06Z</dcterms:modified>
</cp:coreProperties>
</file>