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86" r:id="rId2"/>
    <p:sldId id="278" r:id="rId3"/>
    <p:sldId id="279" r:id="rId4"/>
    <p:sldId id="285" r:id="rId5"/>
    <p:sldId id="291" r:id="rId6"/>
    <p:sldId id="294" r:id="rId7"/>
    <p:sldId id="295" r:id="rId8"/>
    <p:sldId id="287" r:id="rId9"/>
    <p:sldId id="296" r:id="rId10"/>
    <p:sldId id="297" r:id="rId11"/>
    <p:sldId id="298" r:id="rId12"/>
    <p:sldId id="299" r:id="rId13"/>
    <p:sldId id="293" r:id="rId14"/>
    <p:sldId id="301" r:id="rId15"/>
    <p:sldId id="302" r:id="rId16"/>
    <p:sldId id="303" r:id="rId17"/>
    <p:sldId id="304" r:id="rId18"/>
    <p:sldId id="306" r:id="rId19"/>
    <p:sldId id="307" r:id="rId20"/>
    <p:sldId id="305" r:id="rId21"/>
    <p:sldId id="309" r:id="rId22"/>
    <p:sldId id="311" r:id="rId23"/>
    <p:sldId id="316" r:id="rId24"/>
    <p:sldId id="312" r:id="rId25"/>
    <p:sldId id="313" r:id="rId26"/>
    <p:sldId id="314" r:id="rId27"/>
    <p:sldId id="315" r:id="rId28"/>
    <p:sldId id="310" r:id="rId29"/>
    <p:sldId id="269" r:id="rId30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665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793" userDrawn="1">
          <p15:clr>
            <a:srgbClr val="A4A3A4"/>
          </p15:clr>
        </p15:guide>
        <p15:guide id="7" pos="7514" userDrawn="1">
          <p15:clr>
            <a:srgbClr val="A4A3A4"/>
          </p15:clr>
        </p15:guide>
        <p15:guide id="8" pos="73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rano Molinero, Vanessa" initials="SMV" lastIdx="3" clrIdx="0">
    <p:extLst>
      <p:ext uri="{19B8F6BF-5375-455C-9EA6-DF929625EA0E}">
        <p15:presenceInfo xmlns:p15="http://schemas.microsoft.com/office/powerpoint/2012/main" userId="S-1-5-21-842925246-2139871995-1801674531-269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4"/>
    <a:srgbClr val="BFBFBF"/>
    <a:srgbClr val="CCCCCC"/>
    <a:srgbClr val="737373"/>
    <a:srgbClr val="1A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7" autoAdjust="0"/>
    <p:restoredTop sz="93825" autoAdjust="0"/>
  </p:normalViewPr>
  <p:slideViewPr>
    <p:cSldViewPr snapToGrid="0">
      <p:cViewPr varScale="1">
        <p:scale>
          <a:sx n="63" d="100"/>
          <a:sy n="63" d="100"/>
        </p:scale>
        <p:origin x="1152" y="66"/>
      </p:cViewPr>
      <p:guideLst>
        <p:guide orient="horz" pos="640"/>
        <p:guide pos="665"/>
        <p:guide orient="horz" pos="799"/>
        <p:guide pos="166"/>
        <p:guide pos="347"/>
        <p:guide orient="horz" pos="3793"/>
        <p:guide pos="7514"/>
        <p:guide pos="73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AD0B-5B5A-403B-872A-F79F4CBE705C}" type="datetimeFigureOut">
              <a:rPr lang="ca-ES" smtClean="0"/>
              <a:t>16/6/2023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726B-427A-4FD2-89ED-D54DD9E4BD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557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6726B-427A-4FD2-89ED-D54DD9E4BD22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693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deed.c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solidFill>
          <a:srgbClr val="0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33D15DF0-6717-5940-0EB5-C05BF935DC2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57374" y="861938"/>
            <a:ext cx="10078939" cy="1958110"/>
          </a:xfrm>
        </p:spPr>
        <p:txBody>
          <a:bodyPr>
            <a:normAutofit/>
          </a:bodyPr>
          <a:lstStyle>
            <a:lvl1pPr marL="0" indent="0" algn="l">
              <a:buNone/>
              <a:defRPr sz="7200" b="1" cap="all" baseline="0">
                <a:solidFill>
                  <a:schemeClr val="bg1"/>
                </a:solidFill>
                <a:latin typeface="IBM Plex Sans" panose="020B0503050203000203" pitchFamily="34" charset="0"/>
              </a:defRPr>
            </a:lvl1pPr>
          </a:lstStyle>
          <a:p>
            <a:pPr lvl="0"/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presentació</a:t>
            </a:r>
            <a:endParaRPr lang="es-ES" dirty="0"/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4D92A44B-F56F-BA15-79A6-3E622FFCA3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7373" y="3000745"/>
            <a:ext cx="10078939" cy="103720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IBM Plex Sans Light" panose="020B0403050203000203" pitchFamily="34" charset="0"/>
              </a:defRPr>
            </a:lvl1pPr>
          </a:lstStyle>
          <a:p>
            <a:pPr lvl="0"/>
            <a:r>
              <a:rPr lang="es-ES" dirty="0" err="1"/>
              <a:t>Nom</a:t>
            </a:r>
            <a:r>
              <a:rPr lang="es-ES" dirty="0"/>
              <a:t> de </a:t>
            </a:r>
            <a:r>
              <a:rPr lang="es-ES" dirty="0" err="1"/>
              <a:t>l’autor</a:t>
            </a:r>
            <a:r>
              <a:rPr lang="es-ES" dirty="0"/>
              <a:t>/a</a:t>
            </a:r>
            <a:br>
              <a:rPr lang="es-ES" dirty="0"/>
            </a:br>
            <a:r>
              <a:rPr lang="es-ES" dirty="0"/>
              <a:t>Data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F6F312E-EA37-8A1E-E0B2-D03D97FF1430}"/>
              </a:ext>
            </a:extLst>
          </p:cNvPr>
          <p:cNvSpPr txBox="1"/>
          <p:nvPr userDrawn="1"/>
        </p:nvSpPr>
        <p:spPr>
          <a:xfrm>
            <a:off x="7448861" y="5975688"/>
            <a:ext cx="3687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dirty="0">
                <a:solidFill>
                  <a:schemeClr val="bg1"/>
                </a:solidFill>
                <a:latin typeface="IBM Plex Sans SemiBold" panose="020B0703050203000203" pitchFamily="34" charset="0"/>
                <a:ea typeface="Roboto Light" panose="02000000000000000000" pitchFamily="2" charset="0"/>
              </a:rPr>
              <a:t>#ProDigital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58A8936-2BC5-802B-79BA-60EC93678BD1}"/>
              </a:ext>
            </a:extLst>
          </p:cNvPr>
          <p:cNvSpPr txBox="1"/>
          <p:nvPr userDrawn="1"/>
        </p:nvSpPr>
        <p:spPr>
          <a:xfrm>
            <a:off x="4652387" y="32958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215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imat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602654" y="1253331"/>
            <a:ext cx="4530567" cy="43513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ca-ES" dirty="0"/>
              <a:t>Imatge 2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6394DB52-EB59-30D5-1886-1B81DBF5B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2571" y="5726720"/>
            <a:ext cx="4530567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1F65BC4D-A134-EB25-FEC8-C51C80EEB6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3638" y="5726720"/>
            <a:ext cx="4530567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6C35A4B-F812-82D1-88CF-6B39C0AD39D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163638" y="1253331"/>
            <a:ext cx="4530567" cy="43513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ca-ES" dirty="0"/>
              <a:t>Imatge 1</a:t>
            </a:r>
          </a:p>
        </p:txBody>
      </p:sp>
      <p:sp>
        <p:nvSpPr>
          <p:cNvPr id="7" name="Marcador de número de diapositiva 3">
            <a:extLst>
              <a:ext uri="{FF2B5EF4-FFF2-40B4-BE49-F238E27FC236}">
                <a16:creationId xmlns:a16="http://schemas.microsoft.com/office/drawing/2014/main" id="{8B554D36-622D-4DF1-A007-C7FD950C2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2852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Foto</a:t>
            </a:r>
          </a:p>
        </p:txBody>
      </p:sp>
      <p:sp>
        <p:nvSpPr>
          <p:cNvPr id="5" name="Marcador de número de diapositiva 3">
            <a:extLst>
              <a:ext uri="{FF2B5EF4-FFF2-40B4-BE49-F238E27FC236}">
                <a16:creationId xmlns:a16="http://schemas.microsoft.com/office/drawing/2014/main" id="{AFE80DA7-D381-4D69-9F12-96D7A0701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65050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">
    <p:bg>
      <p:bgPr>
        <a:solidFill>
          <a:srgbClr val="0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EDDEC77F-7A0F-EE54-F91A-525F223920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3638" y="2786784"/>
            <a:ext cx="9972675" cy="128443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IBM Plex Sans Light" panose="020B0403050203000203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algn="ctr"/>
            <a:r>
              <a:rPr lang="ca-ES" sz="3200" dirty="0">
                <a:solidFill>
                  <a:schemeClr val="bg1"/>
                </a:solidFill>
                <a:latin typeface="IBM Plex Sans Light" panose="020B0403050203000203" pitchFamily="34" charset="0"/>
                <a:ea typeface="Roboto Light" panose="02000000000000000000" pitchFamily="2" charset="0"/>
              </a:rPr>
              <a:t>Nom de l’autor/a</a:t>
            </a:r>
          </a:p>
          <a:p>
            <a:pPr algn="ctr"/>
            <a:r>
              <a:rPr lang="ca-ES" sz="3200" dirty="0">
                <a:solidFill>
                  <a:schemeClr val="bg1"/>
                </a:solidFill>
                <a:latin typeface="IBM Plex Sans Light" panose="020B0403050203000203" pitchFamily="34" charset="0"/>
                <a:ea typeface="Roboto Light" panose="02000000000000000000" pitchFamily="2" charset="0"/>
              </a:rPr>
              <a:t>Correu electrònic de contacte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4D66F99-9843-6F7C-13EF-ED18DFE1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38" y="5996062"/>
            <a:ext cx="1520039" cy="31818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B561388-76D0-9483-B504-871BF39FDF89}"/>
              </a:ext>
            </a:extLst>
          </p:cNvPr>
          <p:cNvSpPr txBox="1"/>
          <p:nvPr userDrawn="1"/>
        </p:nvSpPr>
        <p:spPr>
          <a:xfrm>
            <a:off x="9616273" y="5975688"/>
            <a:ext cx="152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dirty="0">
                <a:solidFill>
                  <a:schemeClr val="bg1"/>
                </a:solidFill>
                <a:latin typeface="IBM Plex Sans SemiBold" panose="020B0703050203000203" pitchFamily="34" charset="0"/>
                <a:ea typeface="Roboto Light" panose="02000000000000000000" pitchFamily="2" charset="0"/>
              </a:rPr>
              <a:t>#ProDigital</a:t>
            </a:r>
          </a:p>
        </p:txBody>
      </p:sp>
      <p:pic>
        <p:nvPicPr>
          <p:cNvPr id="3" name="Gráfico 2">
            <a:hlinkClick r:id="rId3"/>
            <a:extLst>
              <a:ext uri="{FF2B5EF4-FFF2-40B4-BE49-F238E27FC236}">
                <a16:creationId xmlns:a16="http://schemas.microsoft.com/office/drawing/2014/main" id="{21143A35-A0ED-161A-CB65-56F941B6D5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5980" y="5895792"/>
            <a:ext cx="1515484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23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ènc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6">
            <a:extLst>
              <a:ext uri="{FF2B5EF4-FFF2-40B4-BE49-F238E27FC236}">
                <a16:creationId xmlns:a16="http://schemas.microsoft.com/office/drawing/2014/main" id="{6E8570C5-318C-E2C4-9F96-2D57E369C8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545466"/>
            <a:ext cx="10089851" cy="646112"/>
          </a:xfrm>
        </p:spPr>
        <p:txBody>
          <a:bodyPr/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COMPETÈNCIES</a:t>
            </a:r>
          </a:p>
        </p:txBody>
      </p:sp>
      <p:sp>
        <p:nvSpPr>
          <p:cNvPr id="4" name="Marcador de texto 11">
            <a:extLst>
              <a:ext uri="{FF2B5EF4-FFF2-40B4-BE49-F238E27FC236}">
                <a16:creationId xmlns:a16="http://schemas.microsoft.com/office/drawing/2014/main" id="{806C4615-B16E-ED98-DDCE-3BBDB1554C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46851" y="1317721"/>
            <a:ext cx="10089851" cy="474821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 i="0" baseline="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 err="1"/>
              <a:t>Enumereu</a:t>
            </a:r>
            <a:r>
              <a:rPr lang="es-ES" dirty="0"/>
              <a:t> les </a:t>
            </a:r>
            <a:r>
              <a:rPr lang="es-ES" dirty="0" err="1"/>
              <a:t>competències</a:t>
            </a:r>
            <a:r>
              <a:rPr lang="es-ES" dirty="0"/>
              <a:t> que es </a:t>
            </a:r>
            <a:r>
              <a:rPr lang="es-ES" dirty="0" err="1"/>
              <a:t>treballen</a:t>
            </a:r>
            <a:r>
              <a:rPr lang="es-ES" dirty="0"/>
              <a:t> en </a:t>
            </a:r>
            <a:r>
              <a:rPr lang="es-ES" dirty="0" err="1"/>
              <a:t>aquesta</a:t>
            </a:r>
            <a:r>
              <a:rPr lang="es-ES" dirty="0"/>
              <a:t> </a:t>
            </a:r>
            <a:r>
              <a:rPr lang="es-ES" dirty="0" err="1"/>
              <a:t>presentació</a:t>
            </a:r>
            <a:r>
              <a:rPr lang="es-ES" dirty="0"/>
              <a:t>, </a:t>
            </a:r>
            <a:r>
              <a:rPr lang="es-ES" dirty="0" err="1"/>
              <a:t>indicant</a:t>
            </a:r>
            <a:r>
              <a:rPr lang="es-ES" dirty="0"/>
              <a:t> </a:t>
            </a:r>
            <a:r>
              <a:rPr lang="es-ES" dirty="0" err="1"/>
              <a:t>DigComp</a:t>
            </a:r>
            <a:r>
              <a:rPr lang="es-ES" dirty="0"/>
              <a:t>/</a:t>
            </a:r>
            <a:r>
              <a:rPr lang="es-ES" dirty="0" err="1"/>
              <a:t>DigCompEdu</a:t>
            </a:r>
            <a:r>
              <a:rPr lang="es-ES" dirty="0"/>
              <a:t> i </a:t>
            </a:r>
            <a:r>
              <a:rPr lang="es-ES" dirty="0" err="1"/>
              <a:t>els</a:t>
            </a:r>
            <a:r>
              <a:rPr lang="es-ES" dirty="0"/>
              <a:t> números i </a:t>
            </a:r>
            <a:r>
              <a:rPr lang="es-ES" dirty="0" err="1"/>
              <a:t>noms</a:t>
            </a:r>
            <a:r>
              <a:rPr lang="es-ES" dirty="0"/>
              <a:t> de cada </a:t>
            </a:r>
            <a:r>
              <a:rPr lang="es-ES" dirty="0" err="1"/>
              <a:t>competència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err="1"/>
              <a:t>Exemple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 err="1"/>
              <a:t>DigComp</a:t>
            </a:r>
            <a:r>
              <a:rPr lang="es-ES" dirty="0"/>
              <a:t> 3.1 </a:t>
            </a:r>
            <a:r>
              <a:rPr lang="es-ES" dirty="0" err="1"/>
              <a:t>Desenvolupar</a:t>
            </a:r>
            <a:r>
              <a:rPr lang="es-ES" dirty="0"/>
              <a:t> </a:t>
            </a:r>
            <a:r>
              <a:rPr lang="es-ES" dirty="0" err="1"/>
              <a:t>continguts</a:t>
            </a:r>
            <a:r>
              <a:rPr lang="es-ES" dirty="0"/>
              <a:t> </a:t>
            </a:r>
            <a:r>
              <a:rPr lang="es-ES" dirty="0" err="1"/>
              <a:t>digitals</a:t>
            </a:r>
            <a:br>
              <a:rPr lang="es-ES" dirty="0"/>
            </a:br>
            <a:r>
              <a:rPr lang="es-ES" dirty="0" err="1"/>
              <a:t>DigCompEdu</a:t>
            </a:r>
            <a:r>
              <a:rPr lang="es-ES" dirty="0"/>
              <a:t> 2.2 </a:t>
            </a:r>
            <a:r>
              <a:rPr lang="es-ES" dirty="0" err="1"/>
              <a:t>Creació</a:t>
            </a:r>
            <a:r>
              <a:rPr lang="es-ES" dirty="0"/>
              <a:t> i </a:t>
            </a:r>
            <a:r>
              <a:rPr lang="es-ES" dirty="0" err="1"/>
              <a:t>modificació</a:t>
            </a:r>
            <a:r>
              <a:rPr lang="es-ES" dirty="0"/>
              <a:t> de recursos </a:t>
            </a:r>
            <a:r>
              <a:rPr lang="es-ES" dirty="0" err="1"/>
              <a:t>digitals</a:t>
            </a:r>
            <a:endParaRPr lang="es-ES" dirty="0"/>
          </a:p>
        </p:txBody>
      </p:sp>
      <p:sp>
        <p:nvSpPr>
          <p:cNvPr id="6" name="Marcador de número de diapositiva 3">
            <a:extLst>
              <a:ext uri="{FF2B5EF4-FFF2-40B4-BE49-F238E27FC236}">
                <a16:creationId xmlns:a16="http://schemas.microsoft.com/office/drawing/2014/main" id="{1E6040CA-9901-4046-810C-A035E3FA8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9119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6">
            <a:extLst>
              <a:ext uri="{FF2B5EF4-FFF2-40B4-BE49-F238E27FC236}">
                <a16:creationId xmlns:a16="http://schemas.microsoft.com/office/drawing/2014/main" id="{566D5BDA-6690-364C-8A3E-30CC89466A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8" y="2236187"/>
            <a:ext cx="3311525" cy="3154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 err="1"/>
              <a:t>Secció</a:t>
            </a:r>
            <a:r>
              <a:rPr lang="es-ES" dirty="0"/>
              <a:t> 1</a:t>
            </a:r>
          </a:p>
        </p:txBody>
      </p:sp>
      <p:sp>
        <p:nvSpPr>
          <p:cNvPr id="10" name="Marcador de texto 6">
            <a:extLst>
              <a:ext uri="{FF2B5EF4-FFF2-40B4-BE49-F238E27FC236}">
                <a16:creationId xmlns:a16="http://schemas.microsoft.com/office/drawing/2014/main" id="{6711974A-A100-F487-77A4-9BC347EFB9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8699" y="896576"/>
            <a:ext cx="10089851" cy="6461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ÍNDEX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57503F05-543A-7BF9-466E-1D0E7598E6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2038" y="2609701"/>
            <a:ext cx="3413125" cy="291623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latin typeface="IBM Plex Sans Light" panose="020B04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  <a:endParaRPr lang="ca-ES" dirty="0"/>
          </a:p>
        </p:txBody>
      </p:sp>
      <p:sp>
        <p:nvSpPr>
          <p:cNvPr id="14" name="Marcador de texto 6">
            <a:extLst>
              <a:ext uri="{FF2B5EF4-FFF2-40B4-BE49-F238E27FC236}">
                <a16:creationId xmlns:a16="http://schemas.microsoft.com/office/drawing/2014/main" id="{D41560C2-5B9B-3C2D-FCEC-23AB669DD2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1063" y="2236187"/>
            <a:ext cx="3384550" cy="3154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 err="1"/>
              <a:t>Secció</a:t>
            </a:r>
            <a:r>
              <a:rPr lang="es-ES" dirty="0"/>
              <a:t> 2</a:t>
            </a:r>
          </a:p>
        </p:txBody>
      </p:sp>
      <p:sp>
        <p:nvSpPr>
          <p:cNvPr id="15" name="Marcador de texto 12">
            <a:extLst>
              <a:ext uri="{FF2B5EF4-FFF2-40B4-BE49-F238E27FC236}">
                <a16:creationId xmlns:a16="http://schemas.microsoft.com/office/drawing/2014/main" id="{9132227C-CEE5-B83D-04AB-7E820A37DA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89463" y="2609701"/>
            <a:ext cx="3486150" cy="291623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latin typeface="IBM Plex Sans Light" panose="020B04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  <a:endParaRPr lang="ca-ES" dirty="0"/>
          </a:p>
        </p:txBody>
      </p:sp>
      <p:sp>
        <p:nvSpPr>
          <p:cNvPr id="16" name="Marcador de texto 6">
            <a:extLst>
              <a:ext uri="{FF2B5EF4-FFF2-40B4-BE49-F238E27FC236}">
                <a16:creationId xmlns:a16="http://schemas.microsoft.com/office/drawing/2014/main" id="{3F1CC392-4B07-F115-384D-2935905158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28025" y="2236187"/>
            <a:ext cx="3384550" cy="3154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 err="1"/>
              <a:t>Secció</a:t>
            </a:r>
            <a:r>
              <a:rPr lang="es-ES" dirty="0"/>
              <a:t> 3</a:t>
            </a:r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C227F69C-997A-4D38-D400-8C8052BB94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6425" y="2609701"/>
            <a:ext cx="3486150" cy="291623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latin typeface="IBM Plex Sans Light" panose="020B04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</a:p>
          <a:p>
            <a:pPr lvl="0"/>
            <a:r>
              <a:rPr lang="es-ES" dirty="0"/>
              <a:t>Afegeix títol</a:t>
            </a:r>
            <a:endParaRPr lang="ca-ES" dirty="0"/>
          </a:p>
        </p:txBody>
      </p:sp>
      <p:sp>
        <p:nvSpPr>
          <p:cNvPr id="18" name="Marcador de texto 6">
            <a:extLst>
              <a:ext uri="{FF2B5EF4-FFF2-40B4-BE49-F238E27FC236}">
                <a16:creationId xmlns:a16="http://schemas.microsoft.com/office/drawing/2014/main" id="{E71F2D5F-F0BB-8740-EC66-775EEE50C6C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2196" y="5915730"/>
            <a:ext cx="3419068" cy="67728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4400" b="1">
                <a:solidFill>
                  <a:srgbClr val="BFBFB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01</a:t>
            </a:r>
          </a:p>
        </p:txBody>
      </p:sp>
      <p:sp>
        <p:nvSpPr>
          <p:cNvPr id="20" name="Marcador de texto 6">
            <a:extLst>
              <a:ext uri="{FF2B5EF4-FFF2-40B4-BE49-F238E27FC236}">
                <a16:creationId xmlns:a16="http://schemas.microsoft.com/office/drawing/2014/main" id="{9AFD13D9-95BF-E293-9F87-3D698D47E8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68330" y="5910324"/>
            <a:ext cx="3500526" cy="67728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4400" b="1">
                <a:solidFill>
                  <a:srgbClr val="BFBFB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02</a:t>
            </a:r>
          </a:p>
        </p:txBody>
      </p:sp>
      <p:sp>
        <p:nvSpPr>
          <p:cNvPr id="21" name="Marcador de texto 6">
            <a:extLst>
              <a:ext uri="{FF2B5EF4-FFF2-40B4-BE49-F238E27FC236}">
                <a16:creationId xmlns:a16="http://schemas.microsoft.com/office/drawing/2014/main" id="{137D071D-7718-F9F5-0077-3A94984D7BC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26425" y="5910323"/>
            <a:ext cx="3486150" cy="67728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4400" b="1">
                <a:solidFill>
                  <a:srgbClr val="BFBFB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7959888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19">
          <p15:clr>
            <a:srgbClr val="FBAE40"/>
          </p15:clr>
        </p15:guide>
        <p15:guide id="2" pos="2955">
          <p15:clr>
            <a:srgbClr val="FBAE40"/>
          </p15:clr>
        </p15:guide>
        <p15:guide id="3" orient="horz" pos="1593">
          <p15:clr>
            <a:srgbClr val="FBAE40"/>
          </p15:clr>
        </p15:guide>
        <p15:guide id="4" orient="horz" pos="1933">
          <p15:clr>
            <a:srgbClr val="FBAE40"/>
          </p15:clr>
        </p15:guide>
        <p15:guide id="5" pos="5246">
          <p15:clr>
            <a:srgbClr val="FBAE40"/>
          </p15:clr>
        </p15:guide>
        <p15:guide id="6" pos="5087">
          <p15:clr>
            <a:srgbClr val="FBAE40"/>
          </p15:clr>
        </p15:guide>
        <p15:guide id="7" pos="7378">
          <p15:clr>
            <a:srgbClr val="FBAE40"/>
          </p15:clr>
        </p15:guide>
        <p15:guide id="8" orient="horz" pos="41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">
    <p:bg>
      <p:bgPr>
        <a:solidFill>
          <a:srgbClr val="737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805F6A-7B81-7C53-7672-FC2C51D5D1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1665" y="878041"/>
            <a:ext cx="9999662" cy="1701258"/>
          </a:xfrm>
        </p:spPr>
        <p:txBody>
          <a:bodyPr>
            <a:normAutofit/>
          </a:bodyPr>
          <a:lstStyle>
            <a:lvl1pPr marL="0" indent="0">
              <a:buNone/>
              <a:defRPr sz="6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01</a:t>
            </a:r>
            <a:br>
              <a:rPr lang="es-ES" dirty="0"/>
            </a:br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secció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69BC3D8-B540-3438-3AB6-CBE824385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1665" y="3171978"/>
            <a:ext cx="9999662" cy="35131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IBM Plex Sans Light" panose="020B0403050203000203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50690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E60D93B-35B0-01C5-23C6-D4C8D95ADE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562884"/>
            <a:ext cx="10089851" cy="6461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FES CLIC PER CANVIAR EL TÍTOL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EE8F05B8-2452-9F22-C7D7-B5E478F9B8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46851" y="1313498"/>
            <a:ext cx="10089851" cy="474821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/>
              <a:t>Fes clic per </a:t>
            </a:r>
            <a:r>
              <a:rPr lang="es-ES" dirty="0" err="1"/>
              <a:t>afegir</a:t>
            </a:r>
            <a:r>
              <a:rPr lang="es-ES" dirty="0"/>
              <a:t> el </a:t>
            </a:r>
            <a:r>
              <a:rPr lang="es-ES" dirty="0" err="1"/>
              <a:t>text</a:t>
            </a:r>
            <a:r>
              <a:rPr lang="es-ES" dirty="0"/>
              <a:t>.</a:t>
            </a:r>
          </a:p>
        </p:txBody>
      </p:sp>
      <p:sp>
        <p:nvSpPr>
          <p:cNvPr id="5" name="Marcador de número de diapositiva 3">
            <a:extLst>
              <a:ext uri="{FF2B5EF4-FFF2-40B4-BE49-F238E27FC236}">
                <a16:creationId xmlns:a16="http://schemas.microsoft.com/office/drawing/2014/main" id="{66EA9CBD-23E5-4CB1-8732-E527F04E0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7699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" userDrawn="1">
          <p15:clr>
            <a:srgbClr val="FBAE40"/>
          </p15:clr>
        </p15:guide>
        <p15:guide id="2" pos="32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E60D93B-35B0-01C5-23C6-D4C8D95ADE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562884"/>
            <a:ext cx="10089851" cy="6461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4400" b="1" cap="all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es-ES" dirty="0"/>
              <a:t>FES CLIC PER CANVIAR EL TÍTOL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F3A700-F760-4CC9-B982-9CB66F9A5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80487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" userDrawn="1">
          <p15:clr>
            <a:srgbClr val="FBAE40"/>
          </p15:clr>
        </p15:guide>
        <p15:guide id="2" pos="32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11">
            <a:extLst>
              <a:ext uri="{FF2B5EF4-FFF2-40B4-BE49-F238E27FC236}">
                <a16:creationId xmlns:a16="http://schemas.microsoft.com/office/drawing/2014/main" id="{84535A91-8E41-6595-D548-A7914A2CF3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8779" y="1313713"/>
            <a:ext cx="10103802" cy="499219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/>
              <a:t>Fes clic per </a:t>
            </a:r>
            <a:r>
              <a:rPr lang="es-ES" dirty="0" err="1"/>
              <a:t>afegir</a:t>
            </a:r>
            <a:r>
              <a:rPr lang="es-ES" dirty="0"/>
              <a:t> el </a:t>
            </a:r>
            <a:r>
              <a:rPr lang="es-ES" dirty="0" err="1"/>
              <a:t>text</a:t>
            </a:r>
            <a:r>
              <a:rPr lang="es-ES" dirty="0"/>
              <a:t>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F4B8093-285C-61C1-FCFA-A2E17EE9047A}"/>
              </a:ext>
            </a:extLst>
          </p:cNvPr>
          <p:cNvSpPr txBox="1"/>
          <p:nvPr userDrawn="1"/>
        </p:nvSpPr>
        <p:spPr>
          <a:xfrm>
            <a:off x="5195455" y="16625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Marcador de número de diapositiva 3">
            <a:extLst>
              <a:ext uri="{FF2B5EF4-FFF2-40B4-BE49-F238E27FC236}">
                <a16:creationId xmlns:a16="http://schemas.microsoft.com/office/drawing/2014/main" id="{E413145B-4179-4689-BE67-E8E5C88E2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182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1623" y="1313713"/>
            <a:ext cx="3591598" cy="44832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ca-ES" dirty="0"/>
              <a:t>Imatge (o vídeo, etc.)</a:t>
            </a:r>
          </a:p>
        </p:txBody>
      </p:sp>
      <p:sp>
        <p:nvSpPr>
          <p:cNvPr id="7" name="Marcador de texto 11">
            <a:extLst>
              <a:ext uri="{FF2B5EF4-FFF2-40B4-BE49-F238E27FC236}">
                <a16:creationId xmlns:a16="http://schemas.microsoft.com/office/drawing/2014/main" id="{030CB455-3895-1979-9C65-15EAFB4804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8779" y="1313713"/>
            <a:ext cx="5756089" cy="474821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latin typeface="IBM Plex Sans" panose="020B0503050203000203" pitchFamily="34" charset="0"/>
              </a:defRPr>
            </a:lvl1pPr>
            <a:lvl2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2pPr>
            <a:lvl3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3pPr>
            <a:lvl4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4pPr>
            <a:lvl5pPr>
              <a:lnSpc>
                <a:spcPct val="150000"/>
              </a:lnSpc>
              <a:defRPr sz="240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s-ES" dirty="0"/>
              <a:t>Fes clic per </a:t>
            </a:r>
            <a:r>
              <a:rPr lang="es-ES" dirty="0" err="1"/>
              <a:t>afegir</a:t>
            </a:r>
            <a:r>
              <a:rPr lang="es-ES" dirty="0"/>
              <a:t> el </a:t>
            </a:r>
            <a:r>
              <a:rPr lang="es-ES" dirty="0" err="1"/>
              <a:t>text</a:t>
            </a:r>
            <a:r>
              <a:rPr lang="es-ES" dirty="0"/>
              <a:t>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7FADCDE-6AE8-1F3C-C5BB-BE6DB096AD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42213" y="5796951"/>
            <a:ext cx="3590925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6" name="Marcador de número de diapositiva 3">
            <a:extLst>
              <a:ext uri="{FF2B5EF4-FFF2-40B4-BE49-F238E27FC236}">
                <a16:creationId xmlns:a16="http://schemas.microsoft.com/office/drawing/2014/main" id="{2EDA6E6E-05AC-4C09-91A0-D9358C5DA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5883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B36C536F-5230-9D70-C250-E8B1E72DCB0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63638" y="1253331"/>
            <a:ext cx="9969583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Imatge (o vídeo, etc.)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6394DB52-EB59-30D5-1886-1B81DBF5B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3555" y="5726720"/>
            <a:ext cx="9969583" cy="29527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37373"/>
                </a:solidFill>
                <a:latin typeface="IBM Plex Sans Thin" panose="020B0203050203000203" pitchFamily="34" charset="0"/>
              </a:defRPr>
            </a:lvl1pPr>
          </a:lstStyle>
          <a:p>
            <a:pPr lvl="0"/>
            <a:r>
              <a:rPr lang="es-ES" dirty="0" err="1"/>
              <a:t>Afegeix</a:t>
            </a:r>
            <a:r>
              <a:rPr lang="es-ES" dirty="0"/>
              <a:t> </a:t>
            </a:r>
            <a:r>
              <a:rPr lang="es-ES" dirty="0" err="1"/>
              <a:t>peu</a:t>
            </a:r>
            <a:r>
              <a:rPr lang="es-ES" dirty="0"/>
              <a:t> </a:t>
            </a:r>
            <a:r>
              <a:rPr lang="es-ES" dirty="0" err="1"/>
              <a:t>d’imatge</a:t>
            </a:r>
            <a:endParaRPr lang="ca-ES" dirty="0"/>
          </a:p>
        </p:txBody>
      </p:sp>
      <p:sp>
        <p:nvSpPr>
          <p:cNvPr id="5" name="Marcador de número de diapositiva 3">
            <a:extLst>
              <a:ext uri="{FF2B5EF4-FFF2-40B4-BE49-F238E27FC236}">
                <a16:creationId xmlns:a16="http://schemas.microsoft.com/office/drawing/2014/main" id="{4D600D45-46E7-4BE4-B4C8-4F5D31359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1181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E0E249-9714-4018-A13B-DBBB7B4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z="4400" b="1" dirty="0">
                <a:solidFill>
                  <a:srgbClr val="1A1A1A"/>
                </a:solidFill>
                <a:latin typeface="IBM Plex Sans" panose="020B0503050203000203" pitchFamily="34" charset="0"/>
                <a:ea typeface="Roboto Black" panose="02000000000000000000" pitchFamily="2" charset="0"/>
              </a:rPr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376660-4EB0-4DFB-8C6F-A142E7AA7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FCB4BD-87B3-4793-9F55-50890E6EB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2DB-90C1-4982-8F73-D37505C2DB7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0384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1" r:id="rId3"/>
    <p:sldLayoutId id="2147483661" r:id="rId4"/>
    <p:sldLayoutId id="2147483664" r:id="rId5"/>
    <p:sldLayoutId id="2147483672" r:id="rId6"/>
    <p:sldLayoutId id="2147483662" r:id="rId7"/>
    <p:sldLayoutId id="2147483655" r:id="rId8"/>
    <p:sldLayoutId id="2147483669" r:id="rId9"/>
    <p:sldLayoutId id="2147483663" r:id="rId10"/>
    <p:sldLayoutId id="2147483673" r:id="rId11"/>
    <p:sldLayoutId id="214748366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BM Plex Sans" panose="020B050305020300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IBM Plex Sans" panose="020B050305020300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33" userDrawn="1">
          <p15:clr>
            <a:srgbClr val="F26B43"/>
          </p15:clr>
        </p15:guide>
        <p15:guide id="2" orient="horz" pos="640" userDrawn="1">
          <p15:clr>
            <a:srgbClr val="F26B43"/>
          </p15:clr>
        </p15:guide>
        <p15:guide id="3" orient="horz" pos="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graph-gallery.com/portfolio/ggplot2-package/" TargetMode="External"/><Relationship Id="rId2" Type="http://schemas.openxmlformats.org/officeDocument/2006/relationships/hyperlink" Target="http://ggplot2.tidyverse.org/reference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exts.ggplot2.tidyverse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studio.com/wp-content/uploads/2016/11/ggplot2-cheatsheet-2.1.pdf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jordi.cuadros@iqs.url.edu" TargetMode="External"/><Relationship Id="rId2" Type="http://schemas.openxmlformats.org/officeDocument/2006/relationships/hyperlink" Target="mailto:vanessa.serrano@urv.cat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ta.had.co.nz/papers/layered-grammar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" TargetMode="External"/><Relationship Id="rId2" Type="http://schemas.openxmlformats.org/officeDocument/2006/relationships/hyperlink" Target="https://www.rstudio.com/products/rpackages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tudio.com/" TargetMode="External"/><Relationship Id="rId2" Type="http://schemas.openxmlformats.org/officeDocument/2006/relationships/hyperlink" Target="https://www.r-project.org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D1957CF-04D7-5127-1977-6A18A4B166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Visualització </a:t>
            </a:r>
            <a:br>
              <a:rPr lang="ca-ES" dirty="0"/>
            </a:br>
            <a:r>
              <a:rPr lang="ca-ES" dirty="0"/>
              <a:t>de dades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561976-E85A-49C0-8B4E-19296A45F0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7373" y="3000744"/>
            <a:ext cx="10078939" cy="2053855"/>
          </a:xfrm>
        </p:spPr>
        <p:txBody>
          <a:bodyPr/>
          <a:lstStyle/>
          <a:p>
            <a:r>
              <a:rPr lang="ca-ES" dirty="0"/>
              <a:t>Dra. Vanessa Serrano, Universitat Rovira i Virgili</a:t>
            </a:r>
          </a:p>
          <a:p>
            <a:r>
              <a:rPr lang="ca-ES" dirty="0"/>
              <a:t>Dr. Jordi Cuadros, IQS Universitat Ramon Llull</a:t>
            </a:r>
          </a:p>
          <a:p>
            <a:r>
              <a:rPr lang="ca-ES" dirty="0"/>
              <a:t>Maig,</a:t>
            </a:r>
            <a:r>
              <a:rPr lang="es-E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375135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Instal·lació de r i </a:t>
            </a:r>
            <a:r>
              <a:rPr lang="ca-ES" dirty="0" err="1"/>
              <a:t>rstudio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10</a:t>
            </a:fld>
            <a:endParaRPr lang="ca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94766DE-944D-4152-A95E-628518236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870" y="1569154"/>
            <a:ext cx="9144000" cy="47259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55022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/>
              <a:t>Introducció al paquet ggplot2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11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a-ES" dirty="0"/>
              <a:t>Primer de tot cal instal·lar i carregar el paquet ggplot2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install.packages</a:t>
            </a:r>
            <a:r>
              <a:rPr lang="ca-ES" dirty="0"/>
              <a:t>("ggplot2")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library</a:t>
            </a:r>
            <a:r>
              <a:rPr lang="ca-ES" dirty="0"/>
              <a:t>("ggplot2")</a:t>
            </a:r>
          </a:p>
          <a:p>
            <a:r>
              <a:rPr lang="ca-ES" dirty="0">
                <a:hlinkClick r:id="rId2"/>
              </a:rPr>
              <a:t>http://ggplot2.tidyverse.org/reference/</a:t>
            </a:r>
            <a:r>
              <a:rPr lang="ca-ES" dirty="0"/>
              <a:t> </a:t>
            </a:r>
          </a:p>
          <a:p>
            <a:r>
              <a:rPr lang="ca-ES" dirty="0">
                <a:hlinkClick r:id="rId3"/>
              </a:rPr>
              <a:t>http://www.r-graph-gallery.com/portfolio/ggplot2-package/</a:t>
            </a:r>
            <a:r>
              <a:rPr lang="ca-ES" dirty="0"/>
              <a:t> </a:t>
            </a:r>
          </a:p>
          <a:p>
            <a:endParaRPr lang="ca-ES" dirty="0"/>
          </a:p>
          <a:p>
            <a:r>
              <a:rPr lang="ca-ES" dirty="0"/>
              <a:t>Hi ha alguns paquets addicionals que complementen ggplot2: </a:t>
            </a:r>
            <a:r>
              <a:rPr lang="ca-ES" dirty="0" err="1"/>
              <a:t>ggthemes</a:t>
            </a:r>
            <a:r>
              <a:rPr lang="ca-ES" dirty="0"/>
              <a:t>, </a:t>
            </a:r>
            <a:r>
              <a:rPr lang="ca-ES" dirty="0" err="1"/>
              <a:t>ggExtra</a:t>
            </a:r>
            <a:r>
              <a:rPr lang="ca-ES" dirty="0"/>
              <a:t>, </a:t>
            </a:r>
            <a:r>
              <a:rPr lang="ca-ES" dirty="0" err="1"/>
              <a:t>GGally</a:t>
            </a:r>
            <a:r>
              <a:rPr lang="ca-ES" dirty="0"/>
              <a:t>, </a:t>
            </a:r>
            <a:r>
              <a:rPr lang="ca-ES" dirty="0" err="1"/>
              <a:t>ggfittext</a:t>
            </a:r>
            <a:r>
              <a:rPr lang="ca-ES" dirty="0"/>
              <a:t>, </a:t>
            </a:r>
            <a:r>
              <a:rPr lang="ca-ES" dirty="0" err="1"/>
              <a:t>treemapify</a:t>
            </a:r>
            <a:r>
              <a:rPr lang="ca-ES" dirty="0"/>
              <a:t>, </a:t>
            </a:r>
            <a:r>
              <a:rPr lang="ca-ES" dirty="0" err="1"/>
              <a:t>ggrepel</a:t>
            </a:r>
            <a:r>
              <a:rPr lang="ca-ES" dirty="0"/>
              <a:t>, </a:t>
            </a:r>
            <a:r>
              <a:rPr lang="ca-ES" dirty="0" err="1"/>
              <a:t>ggmap</a:t>
            </a:r>
            <a:r>
              <a:rPr lang="ca-ES" dirty="0"/>
              <a:t>, </a:t>
            </a:r>
            <a:r>
              <a:rPr lang="ca-ES" dirty="0" err="1"/>
              <a:t>gganimate</a:t>
            </a:r>
            <a:r>
              <a:rPr lang="ca-ES" dirty="0"/>
              <a:t>, </a:t>
            </a:r>
            <a:r>
              <a:rPr lang="ca-ES" dirty="0" err="1"/>
              <a:t>ggspectra</a:t>
            </a:r>
            <a:r>
              <a:rPr lang="ca-ES" dirty="0"/>
              <a:t>, </a:t>
            </a:r>
            <a:r>
              <a:rPr lang="ca-ES" dirty="0" err="1"/>
              <a:t>ggmosaic</a:t>
            </a:r>
            <a:r>
              <a:rPr lang="ca-ES" dirty="0"/>
              <a:t>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>
                <a:hlinkClick r:id="rId4"/>
              </a:rPr>
              <a:t>https://exts.ggplot2.tidyverse.org/</a:t>
            </a:r>
            <a:r>
              <a:rPr lang="ca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853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/>
              <a:t>Elements de ggplot2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12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46851" y="1313498"/>
            <a:ext cx="10089851" cy="4748212"/>
          </a:xfrm>
        </p:spPr>
        <p:txBody>
          <a:bodyPr>
            <a:normAutofit/>
          </a:bodyPr>
          <a:lstStyle/>
          <a:p>
            <a:r>
              <a:rPr lang="ca-ES" dirty="0"/>
              <a:t>Un gràfic amb ggplot2 pot tenir els següents elements: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Elements principals: </a:t>
            </a:r>
          </a:p>
          <a:p>
            <a:pPr marL="1143000" lvl="1" indent="-457200"/>
            <a:r>
              <a:rPr lang="en-US" i="1" dirty="0"/>
              <a:t>Data</a:t>
            </a:r>
            <a:r>
              <a:rPr lang="en-US" dirty="0"/>
              <a:t>, </a:t>
            </a:r>
            <a:r>
              <a:rPr lang="en-US" i="1" dirty="0"/>
              <a:t>Aesthetic mapping</a:t>
            </a:r>
            <a:r>
              <a:rPr lang="en-US" dirty="0"/>
              <a:t>, </a:t>
            </a:r>
            <a:r>
              <a:rPr lang="en-US" i="1" dirty="0"/>
              <a:t>Geometric objects</a:t>
            </a:r>
            <a:r>
              <a:rPr lang="en-US" dirty="0"/>
              <a:t>, </a:t>
            </a:r>
            <a:r>
              <a:rPr lang="en-US" i="1" dirty="0"/>
              <a:t>Scales</a:t>
            </a:r>
            <a:r>
              <a:rPr lang="en-US" dirty="0"/>
              <a:t>, </a:t>
            </a:r>
            <a:r>
              <a:rPr lang="en-US" i="1" dirty="0"/>
              <a:t>Coordinate system</a:t>
            </a:r>
            <a:r>
              <a:rPr lang="en-US" dirty="0"/>
              <a:t>, </a:t>
            </a:r>
            <a:r>
              <a:rPr lang="en-US" i="1" dirty="0"/>
              <a:t>Faceting</a:t>
            </a:r>
            <a:r>
              <a:rPr lang="en-US" dirty="0"/>
              <a:t>, </a:t>
            </a:r>
            <a:r>
              <a:rPr lang="en-US" i="1" dirty="0"/>
              <a:t>Non-data ink</a:t>
            </a:r>
            <a:r>
              <a:rPr lang="en-US" dirty="0"/>
              <a:t> (</a:t>
            </a:r>
            <a:r>
              <a:rPr lang="en-US" i="1" dirty="0"/>
              <a:t>themes</a:t>
            </a:r>
            <a:r>
              <a:rPr lang="en-US" dirty="0"/>
              <a:t>, </a:t>
            </a:r>
            <a:r>
              <a:rPr lang="en-US" i="1" dirty="0"/>
              <a:t>titles</a:t>
            </a:r>
            <a:r>
              <a:rPr lang="en-US" dirty="0"/>
              <a:t>, </a:t>
            </a:r>
            <a:r>
              <a:rPr lang="en-US" i="1" dirty="0"/>
              <a:t>legend</a:t>
            </a:r>
            <a:r>
              <a:rPr lang="en-US" dirty="0"/>
              <a:t>, </a:t>
            </a:r>
            <a:r>
              <a:rPr lang="en-US" i="1" dirty="0"/>
              <a:t>notes</a:t>
            </a:r>
            <a:r>
              <a:rPr lang="en-U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Elements </a:t>
            </a:r>
            <a:r>
              <a:rPr lang="ca-ES" dirty="0"/>
              <a:t>addicionals</a:t>
            </a:r>
          </a:p>
          <a:p>
            <a:pPr marL="1143000" lvl="1" indent="-457200"/>
            <a:r>
              <a:rPr lang="en-US" i="1" dirty="0"/>
              <a:t>Stats</a:t>
            </a:r>
            <a:r>
              <a:rPr lang="en-US" dirty="0"/>
              <a:t>, </a:t>
            </a:r>
            <a:r>
              <a:rPr lang="en-US" i="1" dirty="0"/>
              <a:t>Position adjustments</a:t>
            </a:r>
            <a:r>
              <a:rPr lang="en-US" dirty="0"/>
              <a:t>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6541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dirty="0" err="1"/>
              <a:t>gramàtica</a:t>
            </a:r>
            <a:r>
              <a:rPr lang="es-ES" dirty="0"/>
              <a:t> de ggplot2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13</a:t>
            </a:fld>
            <a:endParaRPr lang="ca-ES" dirty="0"/>
          </a:p>
        </p:txBody>
      </p:sp>
      <p:sp>
        <p:nvSpPr>
          <p:cNvPr id="5" name="Google Shape;151;g8bb78bc9e3_0_33">
            <a:extLst>
              <a:ext uri="{FF2B5EF4-FFF2-40B4-BE49-F238E27FC236}">
                <a16:creationId xmlns:a16="http://schemas.microsoft.com/office/drawing/2014/main" id="{77160D9D-C784-49F7-9F2A-0F71A70B1B37}"/>
              </a:ext>
            </a:extLst>
          </p:cNvPr>
          <p:cNvSpPr txBox="1"/>
          <p:nvPr/>
        </p:nvSpPr>
        <p:spPr>
          <a:xfrm>
            <a:off x="2978426" y="3440223"/>
            <a:ext cx="1993904" cy="8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5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3200"/>
              <a:buNone/>
            </a:pPr>
            <a:r>
              <a:rPr lang="ca" sz="2400" dirty="0">
                <a:latin typeface="IBM Plex Sans" panose="020B0503050203000203" pitchFamily="34" charset="0"/>
                <a:sym typeface="Arial"/>
              </a:rPr>
              <a:t>ggplot()     +</a:t>
            </a:r>
            <a:endParaRPr sz="2400" dirty="0">
              <a:latin typeface="IBM Plex Sans" panose="020B0503050203000203" pitchFamily="34" charset="0"/>
              <a:sym typeface="Arial"/>
            </a:endParaRPr>
          </a:p>
        </p:txBody>
      </p:sp>
      <p:sp>
        <p:nvSpPr>
          <p:cNvPr id="7" name="Google Shape;153;g8bb78bc9e3_0_33">
            <a:extLst>
              <a:ext uri="{FF2B5EF4-FFF2-40B4-BE49-F238E27FC236}">
                <a16:creationId xmlns:a16="http://schemas.microsoft.com/office/drawing/2014/main" id="{363DD933-EEC3-4ACE-B9E9-77DDB1A635DF}"/>
              </a:ext>
            </a:extLst>
          </p:cNvPr>
          <p:cNvSpPr txBox="1"/>
          <p:nvPr/>
        </p:nvSpPr>
        <p:spPr>
          <a:xfrm>
            <a:off x="4611094" y="2494743"/>
            <a:ext cx="4876800" cy="26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5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3200"/>
              <a:buNone/>
            </a:pPr>
            <a:r>
              <a:rPr lang="ca" sz="2400" i="1" dirty="0">
                <a:latin typeface="IBM Plex Sans" panose="020B0503050203000203" pitchFamily="34" charset="0"/>
                <a:sym typeface="Arial"/>
              </a:rPr>
              <a:t>layer</a:t>
            </a:r>
            <a:endParaRPr sz="2400" i="1" dirty="0">
              <a:latin typeface="IBM Plex Sans" panose="020B0503050203000203" pitchFamily="34" charset="0"/>
              <a:sym typeface="Arial"/>
            </a:endParaRPr>
          </a:p>
          <a:p>
            <a:pPr marL="25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3200"/>
              <a:buNone/>
            </a:pPr>
            <a:r>
              <a:rPr lang="ca" sz="2400" i="1" dirty="0">
                <a:latin typeface="IBM Plex Sans" panose="020B0503050203000203" pitchFamily="34" charset="0"/>
                <a:sym typeface="Arial"/>
              </a:rPr>
              <a:t>scales</a:t>
            </a:r>
            <a:endParaRPr sz="2400" i="1" dirty="0">
              <a:latin typeface="IBM Plex Sans" panose="020B0503050203000203" pitchFamily="34" charset="0"/>
              <a:sym typeface="Arial"/>
            </a:endParaRPr>
          </a:p>
          <a:p>
            <a:pPr marL="25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3200"/>
              <a:buNone/>
            </a:pPr>
            <a:r>
              <a:rPr lang="ca" sz="2400" i="1" dirty="0">
                <a:latin typeface="IBM Plex Sans" panose="020B0503050203000203" pitchFamily="34" charset="0"/>
                <a:sym typeface="Arial"/>
              </a:rPr>
              <a:t>coord</a:t>
            </a:r>
            <a:r>
              <a:rPr lang="ca" sz="2400" i="1" dirty="0">
                <a:latin typeface="IBM Plex Sans" panose="020B0503050203000203" pitchFamily="34" charset="0"/>
              </a:rPr>
              <a:t>i</a:t>
            </a:r>
            <a:r>
              <a:rPr lang="ca" sz="2400" i="1" dirty="0">
                <a:latin typeface="IBM Plex Sans" panose="020B0503050203000203" pitchFamily="34" charset="0"/>
                <a:sym typeface="Arial"/>
              </a:rPr>
              <a:t>nate system</a:t>
            </a:r>
            <a:endParaRPr sz="2400" i="1" dirty="0">
              <a:latin typeface="IBM Plex Sans" panose="020B0503050203000203" pitchFamily="34" charset="0"/>
              <a:sym typeface="Arial"/>
            </a:endParaRPr>
          </a:p>
          <a:p>
            <a:pPr marL="25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3200"/>
              <a:buNone/>
            </a:pPr>
            <a:r>
              <a:rPr lang="ca" sz="2400" i="1" dirty="0">
                <a:latin typeface="IBM Plex Sans" panose="020B0503050203000203" pitchFamily="34" charset="0"/>
                <a:sym typeface="Arial"/>
              </a:rPr>
              <a:t>faceting</a:t>
            </a:r>
            <a:endParaRPr sz="2400" i="1" dirty="0">
              <a:latin typeface="IBM Plex Sans" panose="020B0503050203000203" pitchFamily="34" charset="0"/>
              <a:sym typeface="Arial"/>
            </a:endParaRPr>
          </a:p>
          <a:p>
            <a:pPr marL="25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3200"/>
              <a:buNone/>
            </a:pPr>
            <a:r>
              <a:rPr lang="ca" sz="2400" i="1" dirty="0">
                <a:latin typeface="IBM Plex Sans" panose="020B0503050203000203" pitchFamily="34" charset="0"/>
              </a:rPr>
              <a:t>non-data ink</a:t>
            </a:r>
            <a:endParaRPr sz="2400" i="1" dirty="0">
              <a:latin typeface="IBM Plex Sans" panose="020B0503050203000203" pitchFamily="34" charset="0"/>
              <a:sym typeface="Arial"/>
            </a:endParaRPr>
          </a:p>
        </p:txBody>
      </p:sp>
      <p:sp>
        <p:nvSpPr>
          <p:cNvPr id="3" name="Abrir llave 2">
            <a:extLst>
              <a:ext uri="{FF2B5EF4-FFF2-40B4-BE49-F238E27FC236}">
                <a16:creationId xmlns:a16="http://schemas.microsoft.com/office/drawing/2014/main" id="{EB50AE59-5222-4D93-AF47-0F1C93F22E83}"/>
              </a:ext>
            </a:extLst>
          </p:cNvPr>
          <p:cNvSpPr/>
          <p:nvPr/>
        </p:nvSpPr>
        <p:spPr>
          <a:xfrm>
            <a:off x="5318760" y="2647143"/>
            <a:ext cx="335280" cy="2412537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49CC9C4F-72B5-47C5-A709-18C8ECDBDF5F}"/>
              </a:ext>
            </a:extLst>
          </p:cNvPr>
          <p:cNvSpPr/>
          <p:nvPr/>
        </p:nvSpPr>
        <p:spPr>
          <a:xfrm flipH="1">
            <a:off x="8519160" y="2647143"/>
            <a:ext cx="335280" cy="2412537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994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La</a:t>
            </a:r>
            <a:r>
              <a:rPr lang="es-ES" dirty="0"/>
              <a:t> </a:t>
            </a:r>
            <a:r>
              <a:rPr lang="ca-ES" dirty="0"/>
              <a:t>gramàtica</a:t>
            </a:r>
            <a:r>
              <a:rPr lang="es-ES" dirty="0"/>
              <a:t> de ggplot2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14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46851" y="1313498"/>
            <a:ext cx="10089851" cy="4748212"/>
          </a:xfrm>
        </p:spPr>
        <p:txBody>
          <a:bodyPr>
            <a:normAutofit fontScale="70000" lnSpcReduction="20000"/>
          </a:bodyPr>
          <a:lstStyle/>
          <a:p>
            <a:r>
              <a:rPr lang="ca-ES" dirty="0"/>
              <a:t>Un gràfic de ggplot2 està format per </a:t>
            </a:r>
            <a:r>
              <a:rPr lang="ca-ES" b="1" dirty="0"/>
              <a:t>capes</a:t>
            </a:r>
            <a:r>
              <a:rPr lang="ca-ES" dirty="0"/>
              <a:t>.</a:t>
            </a:r>
          </a:p>
          <a:p>
            <a:r>
              <a:rPr lang="ca-ES" dirty="0"/>
              <a:t>Una capa de ggplot2 pot estar formada pels elements següents: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Dades (</a:t>
            </a:r>
            <a:r>
              <a:rPr lang="ca-ES" i="1" dirty="0"/>
              <a:t>data</a:t>
            </a:r>
            <a:r>
              <a:rPr lang="ca-E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Mapatge estètic (</a:t>
            </a:r>
            <a:r>
              <a:rPr lang="ca-ES" i="1" dirty="0" err="1"/>
              <a:t>aesthetic</a:t>
            </a:r>
            <a:r>
              <a:rPr lang="ca-ES" i="1" dirty="0"/>
              <a:t> </a:t>
            </a:r>
            <a:r>
              <a:rPr lang="ca-ES" i="1" dirty="0" err="1"/>
              <a:t>mapping</a:t>
            </a:r>
            <a:r>
              <a:rPr lang="ca-E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Geometries (</a:t>
            </a:r>
            <a:r>
              <a:rPr lang="ca-ES" i="1" dirty="0" err="1"/>
              <a:t>geometric</a:t>
            </a:r>
            <a:r>
              <a:rPr lang="ca-ES" i="1" dirty="0"/>
              <a:t> </a:t>
            </a:r>
            <a:r>
              <a:rPr lang="ca-ES" i="1" dirty="0" err="1"/>
              <a:t>objects</a:t>
            </a:r>
            <a:r>
              <a:rPr lang="ca-E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Estadístiques (</a:t>
            </a:r>
            <a:r>
              <a:rPr lang="ca-ES" i="1" dirty="0" err="1"/>
              <a:t>stats</a:t>
            </a:r>
            <a:r>
              <a:rPr lang="ca-ES" dirty="0"/>
              <a:t>, hi ha valors per defecte)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Ajustos de posició (</a:t>
            </a:r>
            <a:r>
              <a:rPr lang="en-US" i="1" dirty="0"/>
              <a:t>position adjustments</a:t>
            </a:r>
            <a:r>
              <a:rPr lang="en-US" dirty="0"/>
              <a:t>, </a:t>
            </a:r>
            <a:r>
              <a:rPr lang="ca-ES" dirty="0"/>
              <a:t>hi ha valors per defecte)</a:t>
            </a:r>
          </a:p>
          <a:p>
            <a:endParaRPr lang="ca-ES" dirty="0"/>
          </a:p>
          <a:p>
            <a:r>
              <a:rPr lang="ca-ES" dirty="0"/>
              <a:t>Les capes es poden superposar.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33369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La</a:t>
            </a:r>
            <a:r>
              <a:rPr lang="es-ES" dirty="0"/>
              <a:t> </a:t>
            </a:r>
            <a:r>
              <a:rPr lang="ca-ES" dirty="0"/>
              <a:t>gramàtica</a:t>
            </a:r>
            <a:r>
              <a:rPr lang="es-ES" dirty="0"/>
              <a:t> de ggplot2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15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70000" lnSpcReduction="20000"/>
          </a:bodyPr>
          <a:lstStyle/>
          <a:p>
            <a:r>
              <a:rPr lang="ca-ES" b="1" dirty="0"/>
              <a:t>Dades (</a:t>
            </a:r>
            <a:r>
              <a:rPr lang="ca-ES" b="1" i="1" dirty="0"/>
              <a:t>data</a:t>
            </a:r>
            <a:r>
              <a:rPr lang="ca-ES" b="1" dirty="0"/>
              <a:t>)</a:t>
            </a:r>
          </a:p>
          <a:p>
            <a:r>
              <a:rPr lang="ca-ES" dirty="0"/>
              <a:t>És la taula que conté les dades a representar.</a:t>
            </a:r>
          </a:p>
          <a:p>
            <a:endParaRPr lang="ca-ES" dirty="0"/>
          </a:p>
          <a:p>
            <a:r>
              <a:rPr lang="ca-ES" b="1" dirty="0"/>
              <a:t>Mapatge estètic (</a:t>
            </a:r>
            <a:r>
              <a:rPr lang="ca-ES" b="1" i="1" dirty="0" err="1"/>
              <a:t>aesthetic</a:t>
            </a:r>
            <a:r>
              <a:rPr lang="ca-ES" b="1" i="1" dirty="0"/>
              <a:t> </a:t>
            </a:r>
            <a:r>
              <a:rPr lang="ca-ES" b="1" i="1" dirty="0" err="1"/>
              <a:t>mapping</a:t>
            </a:r>
            <a:r>
              <a:rPr lang="ca-ES" b="1" dirty="0"/>
              <a:t>)</a:t>
            </a:r>
          </a:p>
          <a:p>
            <a:r>
              <a:rPr lang="ca-ES" dirty="0"/>
              <a:t>Estableix les relacions entre les variables de la taula de dades i les propietats estètiques del gràfic (mida, color, posició de la x i la y...).</a:t>
            </a:r>
          </a:p>
          <a:p>
            <a:endParaRPr lang="ca-ES" dirty="0"/>
          </a:p>
          <a:p>
            <a:r>
              <a:rPr lang="ca-ES" b="1" dirty="0"/>
              <a:t>Objectes geomètrics (</a:t>
            </a:r>
            <a:r>
              <a:rPr lang="ca-ES" b="1" i="1" dirty="0" err="1"/>
              <a:t>geometric</a:t>
            </a:r>
            <a:r>
              <a:rPr lang="ca-ES" b="1" i="1" dirty="0"/>
              <a:t> </a:t>
            </a:r>
            <a:r>
              <a:rPr lang="ca-ES" b="1" i="1" dirty="0" err="1"/>
              <a:t>objects</a:t>
            </a:r>
            <a:r>
              <a:rPr lang="ca-ES" b="1" dirty="0"/>
              <a:t>)</a:t>
            </a:r>
          </a:p>
          <a:p>
            <a:r>
              <a:rPr lang="ca-ES" dirty="0"/>
              <a:t>Estableix la forma com es representen les dades (tipus d’objectes a representar).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97788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/>
              <a:t>Mapatge estètic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16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70000" lnSpcReduction="20000"/>
          </a:bodyPr>
          <a:lstStyle/>
          <a:p>
            <a:r>
              <a:rPr lang="ca-ES" dirty="0"/>
              <a:t>Principals mapatges estètics per a </a:t>
            </a:r>
            <a:r>
              <a:rPr lang="ca-ES" b="1" dirty="0"/>
              <a:t>variables quantitatives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posició (x, y, </a:t>
            </a:r>
            <a:r>
              <a:rPr lang="ca-ES" dirty="0" err="1"/>
              <a:t>xmin</a:t>
            </a:r>
            <a:r>
              <a:rPr lang="ca-ES" dirty="0"/>
              <a:t>, </a:t>
            </a:r>
            <a:r>
              <a:rPr lang="ca-ES" dirty="0" err="1"/>
              <a:t>xmax</a:t>
            </a:r>
            <a:r>
              <a:rPr lang="ca-ES" dirty="0"/>
              <a:t>, </a:t>
            </a:r>
            <a:r>
              <a:rPr lang="ca-ES" dirty="0" err="1"/>
              <a:t>ymin</a:t>
            </a:r>
            <a:r>
              <a:rPr lang="ca-ES" dirty="0"/>
              <a:t>...)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Mida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color (col, fill)</a:t>
            </a:r>
          </a:p>
          <a:p>
            <a:r>
              <a:rPr lang="ca-ES" dirty="0"/>
              <a:t>Principals mapatges estètics per a </a:t>
            </a:r>
            <a:r>
              <a:rPr lang="ca-ES" b="1" dirty="0"/>
              <a:t>variables qualitatives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Posició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color (col, fill...)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Forma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mida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6325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/>
              <a:t>Mapatge estètic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17</a:t>
            </a:fld>
            <a:endParaRPr lang="ca-ES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433AE8C-A12E-4787-AF26-ABDE6A155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503059"/>
              </p:ext>
            </p:extLst>
          </p:nvPr>
        </p:nvGraphicFramePr>
        <p:xfrm>
          <a:off x="1153160" y="1931013"/>
          <a:ext cx="81280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4582762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9107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Aesthetic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922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X axis 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010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Y axis 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3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Colour of dots, outlines, or other shapes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025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fill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Fill 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99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Diameter of points, thickness of lines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415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alpha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Opacity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58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linetype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Line dash pattern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25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label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Text on a plot or 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095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noProof="0"/>
                        <a:t>shape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Shape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106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83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objectes geomètrics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18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85000" lnSpcReduction="20000"/>
          </a:bodyPr>
          <a:lstStyle/>
          <a:p>
            <a:r>
              <a:rPr lang="ca-ES" dirty="0"/>
              <a:t>Evolució d’una variable</a:t>
            </a:r>
          </a:p>
          <a:p>
            <a:pPr marL="826486" lvl="1" indent="-431800">
              <a:spcBef>
                <a:spcPts val="0"/>
              </a:spcBef>
              <a:buSzPts val="3200"/>
            </a:pPr>
            <a:r>
              <a:rPr lang="ca-ES" dirty="0" err="1"/>
              <a:t>Line</a:t>
            </a:r>
            <a:r>
              <a:rPr lang="ca-ES" dirty="0"/>
              <a:t> </a:t>
            </a:r>
            <a:r>
              <a:rPr lang="ca-ES" dirty="0" err="1"/>
              <a:t>diagram</a:t>
            </a:r>
            <a:r>
              <a:rPr lang="ca-ES" dirty="0"/>
              <a:t>: </a:t>
            </a:r>
            <a:r>
              <a:rPr lang="ca-ES" dirty="0" err="1"/>
              <a:t>geom_line</a:t>
            </a:r>
            <a:r>
              <a:rPr lang="ca-ES" dirty="0"/>
              <a:t>()</a:t>
            </a:r>
          </a:p>
          <a:p>
            <a:pPr marL="457200" lvl="0" indent="-431800">
              <a:spcBef>
                <a:spcPts val="0"/>
              </a:spcBef>
              <a:spcAft>
                <a:spcPts val="0"/>
              </a:spcAft>
              <a:buSzPts val="3200"/>
            </a:pPr>
            <a:endParaRPr lang="ca-ES" dirty="0"/>
          </a:p>
          <a:p>
            <a:pPr marL="457200" lvl="0" indent="-431800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ca-ES" dirty="0"/>
              <a:t>Distribució de dues variables</a:t>
            </a:r>
          </a:p>
          <a:p>
            <a:pPr marL="826486" lvl="1" indent="-431800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ca-ES" dirty="0" err="1"/>
              <a:t>Scatter</a:t>
            </a:r>
            <a:r>
              <a:rPr lang="ca-ES" dirty="0"/>
              <a:t> plot: </a:t>
            </a:r>
            <a:r>
              <a:rPr lang="ca-ES" dirty="0" err="1"/>
              <a:t>geom_point</a:t>
            </a:r>
            <a:r>
              <a:rPr lang="ca-ES" dirty="0"/>
              <a:t>()</a:t>
            </a:r>
          </a:p>
          <a:p>
            <a:pPr marL="826486" lvl="1" indent="-431800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ca-ES" dirty="0"/>
              <a:t>Bar plot: </a:t>
            </a:r>
            <a:r>
              <a:rPr lang="ca-ES" dirty="0" err="1"/>
              <a:t>geom_bar</a:t>
            </a:r>
            <a:r>
              <a:rPr lang="ca-ES" dirty="0"/>
              <a:t>()</a:t>
            </a:r>
          </a:p>
          <a:p>
            <a:pPr marL="826486" lvl="1" indent="-431800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ca-ES" dirty="0" err="1"/>
              <a:t>Boxplot</a:t>
            </a:r>
            <a:r>
              <a:rPr lang="ca-ES" dirty="0"/>
              <a:t>: </a:t>
            </a:r>
            <a:r>
              <a:rPr lang="ca-ES" dirty="0" err="1"/>
              <a:t>geom_boxplot</a:t>
            </a:r>
            <a:r>
              <a:rPr lang="ca-ES" dirty="0"/>
              <a:t>()</a:t>
            </a:r>
          </a:p>
          <a:p>
            <a:pPr marL="826486" lvl="1" indent="-431800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ca-ES" dirty="0" err="1"/>
              <a:t>Histogram</a:t>
            </a:r>
            <a:r>
              <a:rPr lang="ca-ES" dirty="0"/>
              <a:t>: </a:t>
            </a:r>
            <a:r>
              <a:rPr lang="ca-ES" dirty="0" err="1"/>
              <a:t>geom_histogram</a:t>
            </a:r>
            <a:r>
              <a:rPr lang="ca-ES" dirty="0"/>
              <a:t>()</a:t>
            </a:r>
          </a:p>
          <a:p>
            <a:pPr marL="394686" lvl="1" indent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lang="ca-ES" dirty="0"/>
          </a:p>
          <a:p>
            <a:pPr marL="394686" lvl="1" indent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ca-ES" dirty="0">
                <a:hlinkClick r:id="rId2"/>
              </a:rPr>
              <a:t>https://www.rstudio.com/wp-content/uploads/2016/11/ggplot2-cheatsheet-2.1.pdf</a:t>
            </a:r>
            <a:r>
              <a:rPr lang="ca-ES" dirty="0"/>
              <a:t>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28786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objectes geomètrics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19</a:t>
            </a:fld>
            <a:endParaRPr lang="ca-ES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3B25009-E53B-4E20-9557-2C87FA12C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9876"/>
              </p:ext>
            </p:extLst>
          </p:nvPr>
        </p:nvGraphicFramePr>
        <p:xfrm>
          <a:off x="1173480" y="194564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723590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66192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Common plot types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Geometries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0218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noProof="0" dirty="0"/>
                        <a:t>Scatter plots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6486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jitter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2873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err="1"/>
                        <a:t>abline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42757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noProof="0" dirty="0"/>
                        <a:t>Bar plots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histogram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0154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053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err="1"/>
                        <a:t>errorbar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78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Line plots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9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34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38FF0E3-5174-DA0F-84A4-67B9C6A398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Temari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DFE987-5E3F-DA48-3BB5-EAD1ED8059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ca-ES" dirty="0"/>
              <a:t>1. Principis bàsics de visualització </a:t>
            </a:r>
          </a:p>
          <a:p>
            <a:r>
              <a:rPr lang="ca-ES" dirty="0"/>
              <a:t>2. Visualitzacions efectives amb eines habituals</a:t>
            </a:r>
          </a:p>
          <a:p>
            <a:r>
              <a:rPr lang="ca-ES" dirty="0"/>
              <a:t>3. Conceptualització dels gràfics</a:t>
            </a:r>
          </a:p>
          <a:p>
            <a:r>
              <a:rPr lang="ca-ES" dirty="0"/>
              <a:t>4. Visualització de dades simples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216F2C-CB56-4853-B650-348FDFBE6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EF502DB-90C1-4982-8F73-D37505C2DB76}" type="slidenum">
              <a:rPr lang="ca-ES" smtClean="0"/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58128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objectes geomètrics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20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70000" lnSpcReduction="20000"/>
          </a:bodyPr>
          <a:lstStyle/>
          <a:p>
            <a:r>
              <a:rPr lang="ca-ES" dirty="0"/>
              <a:t>Relació entre dos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Scatter</a:t>
            </a:r>
            <a:r>
              <a:rPr lang="ca-ES" dirty="0"/>
              <a:t> plot: </a:t>
            </a:r>
            <a:r>
              <a:rPr lang="ca-ES" dirty="0" err="1"/>
              <a:t>geom_point</a:t>
            </a:r>
            <a:r>
              <a:rPr lang="ca-ES" dirty="0"/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Boxplot</a:t>
            </a:r>
            <a:r>
              <a:rPr lang="ca-ES" dirty="0"/>
              <a:t>: </a:t>
            </a:r>
            <a:r>
              <a:rPr lang="ca-ES" dirty="0" err="1"/>
              <a:t>geom_boxplot</a:t>
            </a:r>
            <a:r>
              <a:rPr lang="ca-ES" dirty="0"/>
              <a:t>()</a:t>
            </a:r>
          </a:p>
          <a:p>
            <a:endParaRPr lang="ca-ES" dirty="0"/>
          </a:p>
          <a:p>
            <a:r>
              <a:rPr lang="ca-ES" dirty="0"/>
              <a:t>Distribució de una sola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Dot plot: </a:t>
            </a:r>
            <a:r>
              <a:rPr lang="ca-ES" dirty="0" err="1"/>
              <a:t>geom_dotplot</a:t>
            </a:r>
            <a:r>
              <a:rPr lang="ca-ES" dirty="0"/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Bar plot: </a:t>
            </a:r>
            <a:r>
              <a:rPr lang="ca-ES" dirty="0" err="1"/>
              <a:t>geom_bar</a:t>
            </a:r>
            <a:r>
              <a:rPr lang="ca-ES" dirty="0"/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Boxplot</a:t>
            </a:r>
            <a:r>
              <a:rPr lang="ca-ES" dirty="0"/>
              <a:t>: </a:t>
            </a:r>
            <a:r>
              <a:rPr lang="ca-ES" dirty="0" err="1"/>
              <a:t>geom_boxplot</a:t>
            </a:r>
            <a:r>
              <a:rPr lang="ca-ES" dirty="0"/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Histogram</a:t>
            </a:r>
            <a:r>
              <a:rPr lang="ca-ES" dirty="0"/>
              <a:t>: </a:t>
            </a:r>
            <a:r>
              <a:rPr lang="ca-ES" dirty="0" err="1"/>
              <a:t>geom_histogram</a:t>
            </a:r>
            <a:r>
              <a:rPr lang="ca-ES" dirty="0"/>
              <a:t>()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18331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- ELEMENTS principals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21</a:t>
            </a:fld>
            <a:endParaRPr lang="ca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C30EE67-AA3F-404D-A6E2-7054EB6A9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125" y="2875371"/>
            <a:ext cx="6961957" cy="3480979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AEC893C6-1834-431F-8B56-E029F7C3593F}"/>
              </a:ext>
            </a:extLst>
          </p:cNvPr>
          <p:cNvSpPr/>
          <p:nvPr/>
        </p:nvSpPr>
        <p:spPr>
          <a:xfrm>
            <a:off x="1038225" y="1719018"/>
            <a:ext cx="8747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 err="1">
                <a:latin typeface="Consolas" panose="020B0609020204030204" pitchFamily="49" charset="0"/>
              </a:rPr>
              <a:t>ggplot</a:t>
            </a:r>
            <a:r>
              <a:rPr lang="ca-ES" dirty="0">
                <a:latin typeface="Consolas" panose="020B0609020204030204" pitchFamily="49" charset="0"/>
              </a:rPr>
              <a:t>(df1CEUTA,aes(x=NMIEMB)) + </a:t>
            </a:r>
          </a:p>
          <a:p>
            <a:r>
              <a:rPr lang="ca-ES" dirty="0">
                <a:latin typeface="Consolas" panose="020B0609020204030204" pitchFamily="49" charset="0"/>
              </a:rPr>
              <a:t>	</a:t>
            </a:r>
            <a:r>
              <a:rPr lang="ca-ES" dirty="0" err="1">
                <a:latin typeface="Consolas" panose="020B0609020204030204" pitchFamily="49" charset="0"/>
              </a:rPr>
              <a:t>geom_dotplot</a:t>
            </a:r>
            <a:r>
              <a:rPr lang="ca-ES" dirty="0">
                <a:latin typeface="Consolas" panose="020B0609020204030204" pitchFamily="49" charset="0"/>
              </a:rPr>
              <a:t>(</a:t>
            </a:r>
            <a:r>
              <a:rPr lang="ca-ES" dirty="0" err="1">
                <a:latin typeface="Consolas" panose="020B0609020204030204" pitchFamily="49" charset="0"/>
              </a:rPr>
              <a:t>dotsize</a:t>
            </a:r>
            <a:r>
              <a:rPr lang="ca-ES" dirty="0">
                <a:latin typeface="Consolas" panose="020B0609020204030204" pitchFamily="49" charset="0"/>
              </a:rPr>
              <a:t>=0.5)</a:t>
            </a:r>
          </a:p>
        </p:txBody>
      </p:sp>
    </p:spTree>
    <p:extLst>
      <p:ext uri="{BB962C8B-B14F-4D97-AF65-F5344CB8AC3E}">
        <p14:creationId xmlns:p14="http://schemas.microsoft.com/office/powerpoint/2010/main" val="2197180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Elements addicionals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22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/>
          </a:bodyPr>
          <a:lstStyle/>
          <a:p>
            <a:r>
              <a:rPr lang="ca-ES" dirty="0"/>
              <a:t>Elements</a:t>
            </a:r>
            <a:r>
              <a:rPr lang="es-ES" dirty="0"/>
              <a:t> </a:t>
            </a:r>
            <a:r>
              <a:rPr lang="ca-ES" dirty="0"/>
              <a:t>addicionals</a:t>
            </a:r>
            <a:r>
              <a:rPr lang="es-ES" dirty="0"/>
              <a:t> de ggplot2: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Escales</a:t>
            </a:r>
            <a:r>
              <a:rPr lang="en-US" dirty="0"/>
              <a:t> (</a:t>
            </a:r>
            <a:r>
              <a:rPr lang="en-US" i="1" dirty="0"/>
              <a:t>scales</a:t>
            </a:r>
            <a:r>
              <a:rPr lang="en-U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Sistema de </a:t>
            </a:r>
            <a:r>
              <a:rPr lang="ca-ES" dirty="0"/>
              <a:t>coordenades</a:t>
            </a:r>
            <a:r>
              <a:rPr lang="en-US" dirty="0"/>
              <a:t> (</a:t>
            </a:r>
            <a:r>
              <a:rPr lang="en-US" i="1" dirty="0"/>
              <a:t>coordinate system</a:t>
            </a:r>
            <a:r>
              <a:rPr lang="en-U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Facetes</a:t>
            </a:r>
            <a:r>
              <a:rPr lang="en-US" dirty="0"/>
              <a:t> (</a:t>
            </a:r>
            <a:r>
              <a:rPr lang="en-US" i="1" dirty="0"/>
              <a:t>faceting</a:t>
            </a:r>
            <a:r>
              <a:rPr lang="en-U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Altres</a:t>
            </a:r>
            <a:r>
              <a:rPr lang="en-US" dirty="0"/>
              <a:t> (</a:t>
            </a:r>
            <a:r>
              <a:rPr lang="en-US" i="1" dirty="0"/>
              <a:t>non-data ink: themes, titles, legend, notes</a:t>
            </a:r>
            <a:r>
              <a:rPr lang="en-US" dirty="0"/>
              <a:t>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2684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Elements addicionals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23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85000" lnSpcReduction="20000"/>
          </a:bodyPr>
          <a:lstStyle/>
          <a:p>
            <a:r>
              <a:rPr lang="ca-ES" b="1" dirty="0"/>
              <a:t>Escales</a:t>
            </a:r>
            <a:r>
              <a:rPr lang="en-US" b="1" dirty="0"/>
              <a:t> (</a:t>
            </a:r>
            <a:r>
              <a:rPr lang="en-US" b="1" i="1" dirty="0"/>
              <a:t>scales</a:t>
            </a:r>
            <a:r>
              <a:rPr lang="en-US" b="1" dirty="0"/>
              <a:t>)</a:t>
            </a:r>
            <a:endParaRPr lang="es-ES" b="1" dirty="0"/>
          </a:p>
          <a:p>
            <a:r>
              <a:rPr lang="ca-ES" dirty="0"/>
              <a:t>Serveix per a controlar les relacions entre les variables del conjunt de dades i les propietats estètiques del gràfic.</a:t>
            </a:r>
          </a:p>
          <a:p>
            <a:endParaRPr lang="ca-ES" dirty="0"/>
          </a:p>
          <a:p>
            <a:r>
              <a:rPr lang="ca-ES" dirty="0"/>
              <a:t>Exemples: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Graduació dels eixos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Ajustaments de les escales de color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Escales no lineals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86163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Elements addicionals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24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Sistema de </a:t>
            </a:r>
            <a:r>
              <a:rPr lang="ca-ES" b="1" dirty="0"/>
              <a:t>coordenades</a:t>
            </a:r>
            <a:r>
              <a:rPr lang="es-ES" b="1" dirty="0"/>
              <a:t> </a:t>
            </a:r>
            <a:r>
              <a:rPr lang="en-US" b="1" dirty="0"/>
              <a:t>(</a:t>
            </a:r>
            <a:r>
              <a:rPr lang="en-US" b="1" i="1" dirty="0"/>
              <a:t>coordinate system</a:t>
            </a:r>
            <a:r>
              <a:rPr lang="en-US" b="1" dirty="0"/>
              <a:t>)</a:t>
            </a:r>
            <a:endParaRPr lang="es-ES" b="1" dirty="0"/>
          </a:p>
          <a:p>
            <a:r>
              <a:rPr lang="ca-ES" dirty="0"/>
              <a:t>Permet ajustar les opcions del sistema de coordenades, és a dir, com es calculen les posicions.</a:t>
            </a:r>
          </a:p>
          <a:p>
            <a:endParaRPr lang="ca-ES" dirty="0"/>
          </a:p>
          <a:p>
            <a:r>
              <a:rPr lang="ca-ES" dirty="0"/>
              <a:t>Exemples: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Límits de zoom o de visualització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Escales de la mateixa mida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Rotació del sistema de coordenades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56662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Elements addicionals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25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Facetes </a:t>
            </a:r>
            <a:r>
              <a:rPr lang="en-US" b="1" dirty="0"/>
              <a:t>(</a:t>
            </a:r>
            <a:r>
              <a:rPr lang="en-US" b="1" i="1" dirty="0"/>
              <a:t>faceting</a:t>
            </a:r>
            <a:r>
              <a:rPr lang="en-US" b="1" dirty="0"/>
              <a:t>)</a:t>
            </a:r>
            <a:endParaRPr lang="es-ES" b="1" dirty="0"/>
          </a:p>
          <a:p>
            <a:r>
              <a:rPr lang="ca-ES" dirty="0"/>
              <a:t>Correspon a la creació de diferents </a:t>
            </a:r>
            <a:r>
              <a:rPr lang="ca-ES" dirty="0" err="1"/>
              <a:t>minigràfics</a:t>
            </a:r>
            <a:r>
              <a:rPr lang="ca-ES" dirty="0"/>
              <a:t> per a cada valor d’una o vàries variables.</a:t>
            </a:r>
          </a:p>
          <a:p>
            <a:endParaRPr lang="es-ES" dirty="0"/>
          </a:p>
          <a:p>
            <a:r>
              <a:rPr lang="ca-ES" dirty="0"/>
              <a:t>Opcions: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facet_wrap</a:t>
            </a:r>
            <a:r>
              <a:rPr lang="ca-ES" dirty="0"/>
              <a:t>(...)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facet_grid</a:t>
            </a:r>
            <a:r>
              <a:rPr lang="ca-ES" dirty="0"/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2834292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Elements addicionals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26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 fontScale="77500" lnSpcReduction="20000"/>
          </a:bodyPr>
          <a:lstStyle/>
          <a:p>
            <a:r>
              <a:rPr lang="ca-ES" b="1" dirty="0"/>
              <a:t>Temes (</a:t>
            </a:r>
            <a:r>
              <a:rPr lang="ca-ES" b="1" i="1" dirty="0"/>
              <a:t>non-data </a:t>
            </a:r>
            <a:r>
              <a:rPr lang="ca-ES" b="1" i="1" dirty="0" err="1"/>
              <a:t>ink</a:t>
            </a:r>
            <a:r>
              <a:rPr lang="ca-ES" b="1" i="1" dirty="0"/>
              <a:t>: </a:t>
            </a:r>
            <a:r>
              <a:rPr lang="ca-ES" b="1" i="1" dirty="0" err="1"/>
              <a:t>themes</a:t>
            </a:r>
            <a:r>
              <a:rPr lang="ca-ES" b="1" dirty="0"/>
              <a:t>)</a:t>
            </a:r>
          </a:p>
          <a:p>
            <a:r>
              <a:rPr lang="ca-ES" dirty="0"/>
              <a:t>Permeten ajustar les característiques de presentació de diferents elements del gràfic.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Existeixen diferents temes creats que responen a formes estandarditzades de representació: </a:t>
            </a:r>
            <a:r>
              <a:rPr lang="ca-ES" dirty="0" err="1"/>
              <a:t>theme_bw</a:t>
            </a:r>
            <a:r>
              <a:rPr lang="ca-ES" dirty="0"/>
              <a:t>(), </a:t>
            </a:r>
            <a:r>
              <a:rPr lang="ca-ES" dirty="0" err="1"/>
              <a:t>theme_few</a:t>
            </a:r>
            <a:r>
              <a:rPr lang="ca-ES" dirty="0"/>
              <a:t>(), </a:t>
            </a:r>
            <a:r>
              <a:rPr lang="ca-ES" dirty="0" err="1"/>
              <a:t>theme_mininal</a:t>
            </a:r>
            <a:r>
              <a:rPr lang="ca-ES" dirty="0"/>
              <a:t>()...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 err="1"/>
              <a:t>element_black</a:t>
            </a:r>
            <a:r>
              <a:rPr lang="ca-ES" dirty="0"/>
              <a:t>() s’usa per a excloure un element.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La resta d’elements s’ajusten com </a:t>
            </a:r>
            <a:r>
              <a:rPr lang="ca-ES" dirty="0" err="1"/>
              <a:t>element_text</a:t>
            </a:r>
            <a:r>
              <a:rPr lang="ca-ES" dirty="0"/>
              <a:t>(), </a:t>
            </a:r>
            <a:r>
              <a:rPr lang="ca-ES" dirty="0" err="1"/>
              <a:t>element_line</a:t>
            </a:r>
            <a:r>
              <a:rPr lang="ca-ES" dirty="0"/>
              <a:t>(), </a:t>
            </a:r>
            <a:r>
              <a:rPr lang="ca-ES" dirty="0" err="1"/>
              <a:t>elemental_rect</a:t>
            </a:r>
            <a:r>
              <a:rPr lang="ca-ES" dirty="0"/>
              <a:t>(), unit(), </a:t>
            </a:r>
            <a:r>
              <a:rPr lang="ca-ES" dirty="0" err="1"/>
              <a:t>margin</a:t>
            </a:r>
            <a:r>
              <a:rPr lang="ca-ES" dirty="0"/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1629499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Elements addicionals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27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1611" y="1313498"/>
            <a:ext cx="10089851" cy="4748212"/>
          </a:xfrm>
        </p:spPr>
        <p:txBody>
          <a:bodyPr>
            <a:normAutofit/>
          </a:bodyPr>
          <a:lstStyle/>
          <a:p>
            <a:r>
              <a:rPr lang="ca-ES" b="1" dirty="0"/>
              <a:t>Altres</a:t>
            </a:r>
            <a:r>
              <a:rPr lang="es-ES" b="1" dirty="0"/>
              <a:t> </a:t>
            </a:r>
            <a:r>
              <a:rPr lang="en-US" b="1" dirty="0"/>
              <a:t>(</a:t>
            </a:r>
            <a:r>
              <a:rPr lang="en-US" b="1" i="1" dirty="0"/>
              <a:t>non-data ink</a:t>
            </a:r>
            <a:r>
              <a:rPr lang="en-US" b="1" dirty="0"/>
              <a:t>)</a:t>
            </a:r>
            <a:endParaRPr lang="es-E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Títols</a:t>
            </a:r>
            <a:r>
              <a:rPr lang="es-ES" dirty="0"/>
              <a:t>: </a:t>
            </a:r>
            <a:r>
              <a:rPr lang="es-ES" dirty="0" err="1"/>
              <a:t>labs</a:t>
            </a:r>
            <a:r>
              <a:rPr lang="es-ES" dirty="0"/>
              <a:t>(...)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Llegendes: s’eliminen des del </a:t>
            </a:r>
            <a:r>
              <a:rPr lang="ca-ES" dirty="0" err="1"/>
              <a:t>theme</a:t>
            </a:r>
            <a:r>
              <a:rPr lang="ca-ES" dirty="0"/>
              <a:t>, es modifiquen amb </a:t>
            </a:r>
            <a:r>
              <a:rPr lang="ca-ES" dirty="0" err="1"/>
              <a:t>guides</a:t>
            </a:r>
            <a:endParaRPr lang="ca-E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Notes: per afegir text a un gràfic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51369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EXEMPLE - ELEMENTS addicionals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28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EC893C6-1834-431F-8B56-E029F7C3593F}"/>
              </a:ext>
            </a:extLst>
          </p:cNvPr>
          <p:cNvSpPr/>
          <p:nvPr/>
        </p:nvSpPr>
        <p:spPr>
          <a:xfrm>
            <a:off x="1038225" y="1429458"/>
            <a:ext cx="87477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 err="1">
                <a:latin typeface="Consolas" panose="020B0609020204030204" pitchFamily="49" charset="0"/>
              </a:rPr>
              <a:t>ggplot</a:t>
            </a:r>
            <a:r>
              <a:rPr lang="ca-ES" dirty="0">
                <a:latin typeface="Consolas" panose="020B0609020204030204" pitchFamily="49" charset="0"/>
              </a:rPr>
              <a:t>(df1CEUTA,aes(x=NMIEMB)) +   </a:t>
            </a:r>
          </a:p>
          <a:p>
            <a:r>
              <a:rPr lang="ca-ES" dirty="0">
                <a:latin typeface="Consolas" panose="020B0609020204030204" pitchFamily="49" charset="0"/>
              </a:rPr>
              <a:t>	</a:t>
            </a:r>
            <a:r>
              <a:rPr lang="ca-ES" dirty="0" err="1">
                <a:latin typeface="Consolas" panose="020B0609020204030204" pitchFamily="49" charset="0"/>
              </a:rPr>
              <a:t>geom_dotplot</a:t>
            </a:r>
            <a:r>
              <a:rPr lang="ca-ES" dirty="0">
                <a:latin typeface="Consolas" panose="020B0609020204030204" pitchFamily="49" charset="0"/>
              </a:rPr>
              <a:t>(</a:t>
            </a:r>
            <a:r>
              <a:rPr lang="ca-ES" dirty="0" err="1">
                <a:latin typeface="Consolas" panose="020B0609020204030204" pitchFamily="49" charset="0"/>
              </a:rPr>
              <a:t>dotsize</a:t>
            </a:r>
            <a:r>
              <a:rPr lang="ca-ES" dirty="0">
                <a:latin typeface="Consolas" panose="020B0609020204030204" pitchFamily="49" charset="0"/>
              </a:rPr>
              <a:t>=0.5,col="</a:t>
            </a:r>
            <a:r>
              <a:rPr lang="ca-ES" dirty="0" err="1">
                <a:latin typeface="Consolas" panose="020B0609020204030204" pitchFamily="49" charset="0"/>
              </a:rPr>
              <a:t>black</a:t>
            </a:r>
            <a:r>
              <a:rPr lang="ca-ES" dirty="0">
                <a:latin typeface="Consolas" panose="020B0609020204030204" pitchFamily="49" charset="0"/>
              </a:rPr>
              <a:t>",fill="</a:t>
            </a:r>
            <a:r>
              <a:rPr lang="ca-ES" dirty="0" err="1">
                <a:latin typeface="Consolas" panose="020B0609020204030204" pitchFamily="49" charset="0"/>
              </a:rPr>
              <a:t>grey</a:t>
            </a:r>
            <a:r>
              <a:rPr lang="ca-ES" dirty="0">
                <a:latin typeface="Consolas" panose="020B0609020204030204" pitchFamily="49" charset="0"/>
              </a:rPr>
              <a:t>")+  	</a:t>
            </a:r>
            <a:r>
              <a:rPr lang="ca-ES" dirty="0" err="1">
                <a:latin typeface="Consolas" panose="020B0609020204030204" pitchFamily="49" charset="0"/>
              </a:rPr>
              <a:t>scale_y_continuous</a:t>
            </a:r>
            <a:r>
              <a:rPr lang="ca-ES" dirty="0">
                <a:latin typeface="Consolas" panose="020B0609020204030204" pitchFamily="49" charset="0"/>
              </a:rPr>
              <a:t>(</a:t>
            </a:r>
            <a:r>
              <a:rPr lang="ca-ES" dirty="0" err="1">
                <a:latin typeface="Consolas" panose="020B0609020204030204" pitchFamily="49" charset="0"/>
              </a:rPr>
              <a:t>NULL,breaks</a:t>
            </a:r>
            <a:r>
              <a:rPr lang="ca-ES" dirty="0">
                <a:latin typeface="Consolas" panose="020B0609020204030204" pitchFamily="49" charset="0"/>
              </a:rPr>
              <a:t>=NULL)+  	</a:t>
            </a:r>
            <a:r>
              <a:rPr lang="ca-ES" dirty="0" err="1">
                <a:latin typeface="Consolas" panose="020B0609020204030204" pitchFamily="49" charset="0"/>
              </a:rPr>
              <a:t>scale_x_continuous</a:t>
            </a:r>
            <a:r>
              <a:rPr lang="ca-ES" dirty="0">
                <a:latin typeface="Consolas" panose="020B0609020204030204" pitchFamily="49" charset="0"/>
              </a:rPr>
              <a:t>(breaks=1:max(df1CEUTA$NMIEMB))+  	</a:t>
            </a:r>
            <a:r>
              <a:rPr lang="ca-ES" dirty="0" err="1">
                <a:latin typeface="Consolas" panose="020B0609020204030204" pitchFamily="49" charset="0"/>
              </a:rPr>
              <a:t>xlab</a:t>
            </a:r>
            <a:r>
              <a:rPr lang="ca-ES" dirty="0">
                <a:latin typeface="Consolas" panose="020B0609020204030204" pitchFamily="49" charset="0"/>
              </a:rPr>
              <a:t>("Nombre de membres de la llar a </a:t>
            </a:r>
            <a:r>
              <a:rPr lang="ca-ES">
                <a:latin typeface="Consolas" panose="020B0609020204030204" pitchFamily="49" charset="0"/>
              </a:rPr>
              <a:t>Ceuta")+  </a:t>
            </a:r>
            <a:r>
              <a:rPr lang="ca-ES" dirty="0">
                <a:latin typeface="Consolas" panose="020B0609020204030204" pitchFamily="49" charset="0"/>
              </a:rPr>
              <a:t>	</a:t>
            </a:r>
            <a:r>
              <a:rPr lang="ca-ES" dirty="0" err="1">
                <a:latin typeface="Consolas" panose="020B0609020204030204" pitchFamily="49" charset="0"/>
              </a:rPr>
              <a:t>theme_classic</a:t>
            </a:r>
            <a:r>
              <a:rPr lang="ca-ES" dirty="0"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61A6A56-4FFE-4BA5-BBB5-3577407CA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125" y="3240496"/>
            <a:ext cx="6961957" cy="348097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DAE2392-E4FB-4541-986F-A15258763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240496"/>
            <a:ext cx="3395229" cy="1697615"/>
          </a:xfrm>
          <a:prstGeom prst="rect">
            <a:avLst/>
          </a:prstGeom>
        </p:spPr>
      </p:pic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74398423-5772-46B1-B83A-0D0B2F47F186}"/>
              </a:ext>
            </a:extLst>
          </p:cNvPr>
          <p:cNvSpPr/>
          <p:nvPr/>
        </p:nvSpPr>
        <p:spPr>
          <a:xfrm>
            <a:off x="609600" y="2529840"/>
            <a:ext cx="1321525" cy="41148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b="1" dirty="0"/>
              <a:t>Títols</a:t>
            </a: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3D1F717D-DD6A-4DC2-9DEC-1859FE46739A}"/>
              </a:ext>
            </a:extLst>
          </p:cNvPr>
          <p:cNvSpPr/>
          <p:nvPr/>
        </p:nvSpPr>
        <p:spPr>
          <a:xfrm>
            <a:off x="609600" y="2893536"/>
            <a:ext cx="1321525" cy="41148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b="1" dirty="0"/>
              <a:t>Temes</a:t>
            </a: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84D23AA7-EF0B-4828-8038-66201E84A8D6}"/>
              </a:ext>
            </a:extLst>
          </p:cNvPr>
          <p:cNvSpPr/>
          <p:nvPr/>
        </p:nvSpPr>
        <p:spPr>
          <a:xfrm>
            <a:off x="609600" y="2118360"/>
            <a:ext cx="1321525" cy="41148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b="1" dirty="0"/>
              <a:t>Escales</a:t>
            </a:r>
          </a:p>
        </p:txBody>
      </p:sp>
    </p:spTree>
    <p:extLst>
      <p:ext uri="{BB962C8B-B14F-4D97-AF65-F5344CB8AC3E}">
        <p14:creationId xmlns:p14="http://schemas.microsoft.com/office/powerpoint/2010/main" val="3880955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AF43CC-72D5-AA04-62FF-EA8A9318B0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it-IT" dirty="0"/>
              <a:t>Dra. Vanessa Serrano, Dr. Jordi Cuadros</a:t>
            </a:r>
          </a:p>
          <a:p>
            <a:pPr algn="ctr"/>
            <a:r>
              <a:rPr lang="ca-ES" dirty="0">
                <a:hlinkClick r:id="rId2"/>
              </a:rPr>
              <a:t>vanessa.serrano@urv.cat</a:t>
            </a:r>
            <a:r>
              <a:rPr lang="ca-ES" dirty="0"/>
              <a:t>, </a:t>
            </a:r>
            <a:r>
              <a:rPr lang="ca-ES" dirty="0">
                <a:hlinkClick r:id="rId3"/>
              </a:rPr>
              <a:t>jordi.cuadros@iqs.url.edu</a:t>
            </a:r>
            <a:r>
              <a:rPr lang="ca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505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D1957CF-04D7-5127-1977-6A18A4B166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ca-ES" dirty="0"/>
              <a:t>Visualització </a:t>
            </a:r>
            <a:br>
              <a:rPr lang="ca-ES" dirty="0"/>
            </a:br>
            <a:r>
              <a:rPr lang="ca-ES" dirty="0"/>
              <a:t>de dades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561976-E85A-49C0-8B4E-19296A45F0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7373" y="3000744"/>
            <a:ext cx="10078939" cy="2053855"/>
          </a:xfrm>
        </p:spPr>
        <p:txBody>
          <a:bodyPr/>
          <a:lstStyle/>
          <a:p>
            <a:r>
              <a:rPr lang="ca-ES" sz="4400" b="1" dirty="0"/>
              <a:t>3. Conceptualització dels gràfics</a:t>
            </a:r>
          </a:p>
          <a:p>
            <a:pPr marL="1257300" lvl="1" indent="-571500"/>
            <a:r>
              <a:rPr lang="ca-ES" sz="3600" b="1" dirty="0">
                <a:solidFill>
                  <a:schemeClr val="bg2">
                    <a:lumMod val="75000"/>
                  </a:schemeClr>
                </a:solidFill>
              </a:rPr>
              <a:t>Gramàtica de gràfics</a:t>
            </a:r>
          </a:p>
          <a:p>
            <a:pPr marL="1257300" lvl="1" indent="-571500"/>
            <a:r>
              <a:rPr lang="ca-ES" sz="3600" b="1" dirty="0">
                <a:solidFill>
                  <a:schemeClr val="bg2">
                    <a:lumMod val="75000"/>
                  </a:schemeClr>
                </a:solidFill>
              </a:rPr>
              <a:t>Implementació a R</a:t>
            </a:r>
          </a:p>
          <a:p>
            <a:endParaRPr lang="ca-ES" sz="4400" b="1" dirty="0"/>
          </a:p>
        </p:txBody>
      </p:sp>
    </p:spTree>
    <p:extLst>
      <p:ext uri="{BB962C8B-B14F-4D97-AF65-F5344CB8AC3E}">
        <p14:creationId xmlns:p14="http://schemas.microsoft.com/office/powerpoint/2010/main" val="92534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13D5F05-B2D4-48F7-A528-47EDDA8E8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a-ES" dirty="0"/>
              <a:t>Gramàtica de gràfics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9296F2-EBE1-4EF8-9809-757A9AE8B9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0590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Grammar of Graphics (Statistics and Computing): Wilkinson, Leland,  Wills, D., Rope, D., Norton, A., Dubbs, R.: 8580000245622: Amazon.com: Books">
            <a:extLst>
              <a:ext uri="{FF2B5EF4-FFF2-40B4-BE49-F238E27FC236}">
                <a16:creationId xmlns:a16="http://schemas.microsoft.com/office/drawing/2014/main" id="{B8A1D638-27FF-444C-91D9-8EB235C6A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860" y="1617461"/>
            <a:ext cx="3564139" cy="35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/>
              <a:t>Gramàtica de gràfics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203437-FFEC-4E5B-9144-F5A5BED2FE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46851" y="1313498"/>
            <a:ext cx="8051429" cy="47482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«A grammar of graphics is a tool that enables us to concisely describe the components of a graphic. Such a grammar allows us to move beyond named graphics (e.g., the 'scatterplot') and gain insight into the deep structure that underlies statistical graphics.»</a:t>
            </a:r>
          </a:p>
          <a:p>
            <a:pPr marL="457200" lvl="0" indent="-431800" algn="r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en-US" sz="2600" dirty="0"/>
              <a:t>Wickham, H. (2010) </a:t>
            </a:r>
            <a:r>
              <a:rPr lang="en-US" sz="2600" dirty="0">
                <a:hlinkClick r:id="rId3"/>
              </a:rPr>
              <a:t>http://vita.had.co.nz/papers/layered-grammar.html</a:t>
            </a:r>
            <a:r>
              <a:rPr lang="en-US" sz="2600" dirty="0"/>
              <a:t>  </a:t>
            </a:r>
          </a:p>
          <a:p>
            <a:pPr marL="457200" lvl="0" indent="-431800">
              <a:spcBef>
                <a:spcPts val="0"/>
              </a:spcBef>
              <a:spcAft>
                <a:spcPts val="0"/>
              </a:spcAft>
              <a:buSzPts val="3200"/>
            </a:pPr>
            <a:endParaRPr lang="es-ES" dirty="0"/>
          </a:p>
          <a:p>
            <a:endParaRPr lang="en-US" dirty="0"/>
          </a:p>
          <a:p>
            <a:endParaRPr lang="en-US" dirty="0"/>
          </a:p>
          <a:p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5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299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38FF0E3-5174-DA0F-84A4-67B9C6A398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Gramàtica de gràfics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DFE987-5E3F-DA48-3BB5-EAD1ED8059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a-ES" dirty="0"/>
              <a:t>Una gramàtica de gràfics implica entendre un gràfic com un conjunt d’</a:t>
            </a:r>
            <a:r>
              <a:rPr lang="ca-ES" b="1" dirty="0"/>
              <a:t>elements</a:t>
            </a:r>
            <a:r>
              <a:rPr lang="ca-ES" dirty="0"/>
              <a:t> que es combinen d’acord a unes </a:t>
            </a:r>
            <a:r>
              <a:rPr lang="ca-ES" b="1" dirty="0"/>
              <a:t>regles</a:t>
            </a:r>
            <a:r>
              <a:rPr lang="ca-ES" dirty="0"/>
              <a:t>.</a:t>
            </a:r>
          </a:p>
          <a:p>
            <a:r>
              <a:rPr lang="ca-ES" dirty="0"/>
              <a:t>Exemples d’elements d’un gràfic: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Dades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Ajustaments de posició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Escales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Sistemes de coordenades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...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216F2C-CB56-4853-B650-348FDFBE6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EF502DB-90C1-4982-8F73-D37505C2DB76}" type="slidenum">
              <a:rPr lang="ca-ES" smtClean="0"/>
              <a:t>6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5788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38FF0E3-5174-DA0F-84A4-67B9C6A398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El paquet de r ggplot2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DFE987-5E3F-DA48-3BB5-EAD1ED8059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Un paquet és una col·lecció de funcions de R, dades i codi compilat en un format ben definit.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El directori de R on s’emmagatzemen els paquets s’anomena llibreria.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R té un conjunt de paquets estàndards.</a:t>
            </a:r>
          </a:p>
          <a:p>
            <a:pPr marL="1143000" lvl="1" indent="-457200"/>
            <a:r>
              <a:rPr lang="ca-ES" dirty="0">
                <a:hlinkClick r:id="rId2"/>
              </a:rPr>
              <a:t>https://www</a:t>
            </a:r>
            <a:r>
              <a:rPr lang="en-US" dirty="0">
                <a:hlinkClick r:id="rId2"/>
              </a:rPr>
              <a:t>.rstudio.com/products/rpackages/</a:t>
            </a:r>
            <a:r>
              <a:rPr lang="en-US" dirty="0"/>
              <a:t> </a:t>
            </a:r>
          </a:p>
          <a:p>
            <a:pPr marL="1143000" lvl="1" indent="-457200"/>
            <a:r>
              <a:rPr lang="en-US" dirty="0">
                <a:hlinkClick r:id="rId3"/>
              </a:rPr>
              <a:t>https://cran.r-project.org/web/packages/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El paquet ggplot2 està basat en la gramàtica de gràfics (</a:t>
            </a:r>
            <a:r>
              <a:rPr lang="ca-ES" dirty="0" err="1"/>
              <a:t>Wilkinson</a:t>
            </a:r>
            <a:r>
              <a:rPr lang="ca-ES" dirty="0"/>
              <a:t>, 2005).</a:t>
            </a:r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216F2C-CB56-4853-B650-348FDFBE6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EF502DB-90C1-4982-8F73-D37505C2DB76}" type="slidenum">
              <a:rPr lang="ca-ES" smtClean="0"/>
              <a:t>7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3052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13D5F05-B2D4-48F7-A528-47EDDA8E8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a-ES" dirty="0"/>
              <a:t>Implementació a 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9296F2-EBE1-4EF8-9809-757A9AE8B9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155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42EE416-F236-46BD-AEE6-E01BB2E2C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/>
              <a:t>Instal·lació de r i </a:t>
            </a:r>
            <a:r>
              <a:rPr lang="ca-ES" dirty="0" err="1"/>
              <a:t>rstudio</a:t>
            </a:r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7FA44-263F-4897-A4A1-CE0603CFB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502DB-90C1-4982-8F73-D37505C2DB76}" type="slidenum">
              <a:rPr lang="ca-ES" smtClean="0"/>
              <a:pPr/>
              <a:t>9</a:t>
            </a:fld>
            <a:endParaRPr lang="ca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AEDAD00-5A72-4859-AD65-250A3880D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a-ES" dirty="0"/>
              <a:t>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Entorn de computació estadística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>
                <a:hlinkClick r:id="rId2"/>
              </a:rPr>
              <a:t>https://www.r-project.org/</a:t>
            </a:r>
            <a:r>
              <a:rPr lang="ca-ES" dirty="0"/>
              <a:t> </a:t>
            </a:r>
          </a:p>
          <a:p>
            <a:endParaRPr lang="ca-ES" dirty="0"/>
          </a:p>
          <a:p>
            <a:r>
              <a:rPr lang="ca-ES" dirty="0" err="1"/>
              <a:t>RStudio</a:t>
            </a:r>
            <a:endParaRPr lang="ca-E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/>
              <a:t>És un entorn de desenvolupament integrat per a R amb una interfície gràfica d’usuari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dirty="0">
                <a:hlinkClick r:id="rId3"/>
              </a:rPr>
              <a:t>https://www.rstudio.com/</a:t>
            </a:r>
            <a:r>
              <a:rPr lang="ca-ES" dirty="0"/>
              <a:t>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21877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igital_plantilla_presentacio_20220719" id="{1DBA9B50-228E-0941-A5E1-48C3A85BCCD2}" vid="{3F64D860-F5D4-EC47-BE24-F19486F2282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ProDigital plantilla presentaci├│</Template>
  <TotalTime>4778</TotalTime>
  <Words>1248</Words>
  <Application>Microsoft Office PowerPoint</Application>
  <PresentationFormat>Panorámica</PresentationFormat>
  <Paragraphs>226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9" baseType="lpstr">
      <vt:lpstr>Arial</vt:lpstr>
      <vt:lpstr>Calibri</vt:lpstr>
      <vt:lpstr>Consolas</vt:lpstr>
      <vt:lpstr>IBM Plex Sans</vt:lpstr>
      <vt:lpstr>IBM Plex Sans Light</vt:lpstr>
      <vt:lpstr>IBM Plex Sans SemiBold</vt:lpstr>
      <vt:lpstr>IBM Plex Sans Thin</vt:lpstr>
      <vt:lpstr>Roboto Black</vt:lpstr>
      <vt:lpstr>Roboto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Serrano Molinero, Vanessa</dc:creator>
  <cp:lastModifiedBy>Vanessa Serrano</cp:lastModifiedBy>
  <cp:revision>81</cp:revision>
  <dcterms:created xsi:type="dcterms:W3CDTF">2023-03-22T11:43:02Z</dcterms:created>
  <dcterms:modified xsi:type="dcterms:W3CDTF">2023-06-16T09:33:15Z</dcterms:modified>
</cp:coreProperties>
</file>