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6" r:id="rId10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2"/>
    </p:embeddedFont>
    <p:embeddedFont>
      <p:font typeface="IBM Plex Sans" panose="020B0604020202020204" charset="0"/>
      <p:regular r:id="rId13"/>
      <p:bold r:id="rId14"/>
      <p:italic r:id="rId15"/>
      <p:boldItalic r:id="rId16"/>
    </p:embeddedFont>
    <p:embeddedFont>
      <p:font typeface="IBM Plex Sans Light" panose="020B0604020202020204" charset="0"/>
      <p:regular r:id="rId17"/>
      <p:bold r:id="rId18"/>
      <p:italic r:id="rId19"/>
      <p:boldItalic r:id="rId20"/>
    </p:embeddedFont>
    <p:embeddedFont>
      <p:font typeface="PT Sans Narrow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XJwzc01zI6Me71vx0/X9QbshN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-2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1a241f12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¡Hola! Mi nombre es Auxiliadora Sales, profesora del área de Didáctica y Organización Escolar de la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Universitat</a:t>
            </a:r>
            <a:r>
              <a:rPr lang="es-E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Jaume I y, junto a mis compañeras Aida,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Odet</a:t>
            </a:r>
            <a:r>
              <a:rPr lang="es-E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Mercé</a:t>
            </a:r>
            <a:r>
              <a:rPr lang="es-E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os proponemos un último tema para introducir el DUA en nuestra docencia a través de la reflexión en la acción.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g281a241f12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7f3eccf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7f3eccf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 los anteriores temas te hemos dado claves para desarrollar un enfoque de Diseño Universal de Aprendizaje en tu práctica docente. Pero puede que te estés preguntando: Y cómo lo hago?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puedo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mi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docencia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incorporando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el DUA? ¿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hacerlo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manera compartida? </a:t>
            </a:r>
            <a:endParaRPr lang="es-E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7f3eccf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87f3eccf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 responder a estas preguntas, en este tema te proponemos seguir un proceso de investigación-acción participativa para mejorar tu docencia, Se trata de una metodología de colaboración con tu comunidad educativa para reflexionar juntos y compartir nuevas maneras de pensar y actuar ante la diversidad.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Aprenderemos a seguir las distintas fases de este proceso de mejora que se inicia con la detección de</a:t>
            </a:r>
            <a:r>
              <a:rPr lang="es-E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compartidas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se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planifican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acción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participativas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 se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llevan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cabo de manera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Se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cierra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el bucle con una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conjunta del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 se proponent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nuevos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cambios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ca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mejoras</a:t>
            </a:r>
            <a:r>
              <a:rPr lang="ca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s-E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endParaRPr dirty="0"/>
          </a:p>
        </p:txBody>
      </p:sp>
      <p:sp>
        <p:nvSpPr>
          <p:cNvPr id="241" name="Google Shape;241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 el tema encontrarás muchas estrategias participativas y herramientas colaborativas, tanto presenciales como virtuales, para hacer este proceso desde tu propio contexto y práctica docente. Puedes ponerlo en marcha paso a paso, nosotras te </a:t>
            </a:r>
            <a:r>
              <a:rPr lang="es-E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guíamos</a:t>
            </a: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por las distintas fases e instrumentos. Te recomendamos compartir las reflexiones y propuestas de mejora en tu entorno.</a:t>
            </a:r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Concluimos aquí el video introductorio del tercer y último tema. Esperamos que sea útil para transformar tu docencia desde el DUA y te animamos a aprovechar al máximo este curso. </a:t>
            </a:r>
          </a:p>
          <a:p>
            <a:pPr marL="158750" indent="0">
              <a:buNone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Muchas gracias por tu atención.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3" name="Google Shape;3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6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3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5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6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7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7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1a241f129_0_7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81a241f129_0_74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1a241f129_0_7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281a241f129_0_7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1a241f129_0_8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81a241f129_0_8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81a241f129_0_8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1a241f129_0_8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1a241f129_0_8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1a241f129_0_8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81a241f129_0_8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81a241f129_0_8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81a241f129_0_8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1a241f129_0_9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81a241f129_0_9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81a241f129_0_9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281a241f129_0_9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1a241f129_0_9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281a241f129_0_9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81a241f129_0_9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281a241f129_0_9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1a241f129_0_10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81a241f129_0_10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81a241f129_0_10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1a241f129_0_10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281a241f129_0_10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81a241f129_0_10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281a241f129_0_10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281a241f129_0_108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1a241f129_0_1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281a241f129_0_11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281a241f129_0_114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81a241f129_0_114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281a241f129_0_114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281a241f129_0_114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81a241f129_0_114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60" y="110160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1760" y="4604400"/>
            <a:ext cx="1878840" cy="3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0"/>
          <p:cNvSpPr/>
          <p:nvPr/>
        </p:nvSpPr>
        <p:spPr>
          <a:xfrm>
            <a:off x="7440120" y="4605840"/>
            <a:ext cx="150516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1760" y="4605840"/>
            <a:ext cx="1879920" cy="39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/>
          <p:nvPr/>
        </p:nvSpPr>
        <p:spPr>
          <a:xfrm>
            <a:off x="7440120" y="4605840"/>
            <a:ext cx="150516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09680" y="4605840"/>
            <a:ext cx="1124280" cy="39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1a241f129_0_68"/>
          <p:cNvSpPr txBox="1">
            <a:spLocks noGrp="1"/>
          </p:cNvSpPr>
          <p:nvPr>
            <p:ph type="title"/>
          </p:nvPr>
        </p:nvSpPr>
        <p:spPr>
          <a:xfrm>
            <a:off x="311760" y="110160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6" name="Google Shape;166;g281a241f129_0_6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g281a241f129_0_6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1760" y="4604400"/>
            <a:ext cx="1878841" cy="3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81a241f129_0_68"/>
          <p:cNvSpPr/>
          <p:nvPr/>
        </p:nvSpPr>
        <p:spPr>
          <a:xfrm>
            <a:off x="7440120" y="4605840"/>
            <a:ext cx="1505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81a241f129_0_6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1a241f129_0_61"/>
          <p:cNvSpPr txBox="1"/>
          <p:nvPr/>
        </p:nvSpPr>
        <p:spPr>
          <a:xfrm>
            <a:off x="121327" y="690163"/>
            <a:ext cx="9022673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strike="noStrike" dirty="0">
                <a:solidFill>
                  <a:schemeClr val="bg1"/>
                </a:solidFill>
                <a:latin typeface="IBM Plex Sans" panose="020B0604020202020204" charset="0"/>
                <a:sym typeface="Arial"/>
              </a:rPr>
              <a:t>Tema 3. Mejora de la práctica docente a través de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bg1"/>
                </a:solidFill>
                <a:latin typeface="IBM Plex Sans" panose="020B0604020202020204" charset="0"/>
              </a:rPr>
              <a:t> </a:t>
            </a:r>
            <a:r>
              <a:rPr lang="es-ES" sz="2400" b="1" strike="noStrike" dirty="0">
                <a:solidFill>
                  <a:schemeClr val="bg1"/>
                </a:solidFill>
                <a:latin typeface="IBM Plex Sans" panose="020B0604020202020204" charset="0"/>
                <a:sym typeface="Arial"/>
              </a:rPr>
              <a:t>la reflexión sobre la acción</a:t>
            </a:r>
            <a:endParaRPr sz="2400" b="1" strike="noStrike" dirty="0">
              <a:solidFill>
                <a:schemeClr val="bg1"/>
              </a:solidFill>
              <a:latin typeface="IBM Plex Sans" panose="020B0604020202020204" charset="0"/>
              <a:sym typeface="Arial"/>
            </a:endParaRPr>
          </a:p>
        </p:txBody>
      </p:sp>
      <p:sp>
        <p:nvSpPr>
          <p:cNvPr id="225" name="Google Shape;225;g281a241f129_0_61"/>
          <p:cNvSpPr txBox="1"/>
          <p:nvPr/>
        </p:nvSpPr>
        <p:spPr>
          <a:xfrm>
            <a:off x="253518" y="1989738"/>
            <a:ext cx="50373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Auxiliadora Sales Ciges, Aida Sanahuja </a:t>
            </a:r>
            <a:r>
              <a:rPr lang="ca-ES" sz="1800" dirty="0" err="1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Ribés</a:t>
            </a:r>
            <a:r>
              <a:rPr lang="ca-ES" sz="1800" dirty="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, </a:t>
            </a:r>
            <a:r>
              <a:rPr lang="ca-ES" sz="1800" dirty="0" err="1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Odet</a:t>
            </a:r>
            <a:r>
              <a:rPr lang="ca-ES" sz="1800" dirty="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Moliner García y </a:t>
            </a:r>
            <a:r>
              <a:rPr lang="ca-ES" sz="1800" dirty="0" err="1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Mercé</a:t>
            </a:r>
            <a:r>
              <a:rPr lang="ca-ES" sz="1800" dirty="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Barrera Ciurana </a:t>
            </a:r>
            <a:endParaRPr sz="1800" dirty="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-ES" sz="1800" dirty="0" err="1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Septiembre</a:t>
            </a:r>
            <a:r>
              <a:rPr lang="ca-ES" sz="1800" dirty="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7f3eccf24_0_5"/>
          <p:cNvSpPr txBox="1">
            <a:spLocks noGrp="1"/>
          </p:cNvSpPr>
          <p:nvPr>
            <p:ph type="title"/>
          </p:nvPr>
        </p:nvSpPr>
        <p:spPr>
          <a:xfrm>
            <a:off x="1575181" y="217784"/>
            <a:ext cx="8090882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Y </a:t>
            </a:r>
            <a:r>
              <a:rPr lang="ca-ES" sz="36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ahora</a:t>
            </a:r>
            <a:r>
              <a:rPr lang="ca-ES" sz="36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, ¿</a:t>
            </a:r>
            <a:r>
              <a:rPr lang="ca-ES" sz="36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cómo</a:t>
            </a:r>
            <a:r>
              <a:rPr lang="ca-ES" sz="36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lo </a:t>
            </a:r>
            <a:r>
              <a:rPr lang="ca-ES" sz="36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hago</a:t>
            </a:r>
            <a:r>
              <a:rPr lang="ca-ES" sz="36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?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IBM Plex Sans" panose="020B0604020202020204" charset="0"/>
            </a:endParaRPr>
          </a:p>
        </p:txBody>
      </p:sp>
      <p:pic>
        <p:nvPicPr>
          <p:cNvPr id="4" name="Picture 4" descr="C:\Users\Auxi\Pictures\20190315_200022 (1).jpg">
            <a:extLst>
              <a:ext uri="{FF2B5EF4-FFF2-40B4-BE49-F238E27FC236}">
                <a16:creationId xmlns:a16="http://schemas.microsoft.com/office/drawing/2014/main" id="{72BFE399-C350-4662-A2A0-CFC9FC7B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" y="1076384"/>
            <a:ext cx="7078002" cy="39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ideadestroyingmuros.info/files/gimgs/63_ms-20210925-159377-copia.jpg">
            <a:extLst>
              <a:ext uri="{FF2B5EF4-FFF2-40B4-BE49-F238E27FC236}">
                <a16:creationId xmlns:a16="http://schemas.microsoft.com/office/drawing/2014/main" id="{F190E9E2-472A-4203-9A35-FCC8622F1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7"/>
          <a:stretch/>
        </p:blipFill>
        <p:spPr bwMode="auto">
          <a:xfrm>
            <a:off x="-32437" y="0"/>
            <a:ext cx="9176437" cy="51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Google Shape;237;g287f3eccf24_0_10"/>
          <p:cNvSpPr txBox="1">
            <a:spLocks noGrp="1"/>
          </p:cNvSpPr>
          <p:nvPr>
            <p:ph type="body" idx="1"/>
          </p:nvPr>
        </p:nvSpPr>
        <p:spPr>
          <a:xfrm>
            <a:off x="137078" y="1330477"/>
            <a:ext cx="5866027" cy="2003359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IBM Plex Sans" panose="020B0604020202020204" charset="0"/>
              </a:rPr>
              <a:t>Colaboración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b="1" dirty="0">
              <a:solidFill>
                <a:schemeClr val="bg1"/>
              </a:solidFill>
              <a:latin typeface="IBM Plex Sans" panose="020B060402020202020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IBM Plex Sans" panose="020B0604020202020204" charset="0"/>
              </a:rPr>
              <a:t>Reflexión compartida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b="1" dirty="0">
              <a:solidFill>
                <a:schemeClr val="bg1"/>
              </a:solidFill>
              <a:latin typeface="IBM Plex Sans" panose="020B060402020202020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IBM Plex Sans" panose="020B0604020202020204" charset="0"/>
              </a:rPr>
              <a:t>Nuevas maneras de pensar y actuar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g287f3eccf24_0_10"/>
          <p:cNvSpPr txBox="1">
            <a:spLocks noGrp="1"/>
          </p:cNvSpPr>
          <p:nvPr>
            <p:ph type="title"/>
          </p:nvPr>
        </p:nvSpPr>
        <p:spPr>
          <a:xfrm>
            <a:off x="70834" y="0"/>
            <a:ext cx="9002332" cy="55754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 </a:t>
            </a:r>
            <a:r>
              <a:rPr lang="ca-ES" sz="24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Mejorar</a:t>
            </a:r>
            <a:r>
              <a:rPr lang="ca-ES" sz="24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la </a:t>
            </a:r>
            <a:r>
              <a:rPr lang="ca-ES" sz="24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docencia</a:t>
            </a:r>
            <a:r>
              <a:rPr lang="ca-ES" sz="24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</a:t>
            </a:r>
            <a:r>
              <a:rPr lang="ca-ES" sz="24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desde</a:t>
            </a:r>
            <a:r>
              <a:rPr lang="ca-ES" sz="24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la </a:t>
            </a:r>
            <a:r>
              <a:rPr lang="ca-ES" sz="24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investigación-acción</a:t>
            </a:r>
            <a:r>
              <a:rPr lang="ca-ES" sz="24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participativa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IBM Plex San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"/>
          <p:cNvGrpSpPr/>
          <p:nvPr/>
        </p:nvGrpSpPr>
        <p:grpSpPr>
          <a:xfrm>
            <a:off x="260626" y="137375"/>
            <a:ext cx="8576707" cy="5365457"/>
            <a:chOff x="379645" y="60703"/>
            <a:chExt cx="5486294" cy="4630425"/>
          </a:xfrm>
        </p:grpSpPr>
        <p:sp>
          <p:nvSpPr>
            <p:cNvPr id="245" name="Google Shape;245;p2"/>
            <p:cNvSpPr/>
            <p:nvPr/>
          </p:nvSpPr>
          <p:spPr>
            <a:xfrm>
              <a:off x="3410102" y="98372"/>
              <a:ext cx="1567008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 txBox="1"/>
            <p:nvPr/>
          </p:nvSpPr>
          <p:spPr>
            <a:xfrm>
              <a:off x="3795396" y="124815"/>
              <a:ext cx="1567008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1. 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Imaginario</a:t>
              </a: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compartido</a:t>
              </a: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y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detección</a:t>
              </a: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necesidades</a:t>
              </a:r>
              <a:endParaRPr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31476" y="263742"/>
              <a:ext cx="4427386" cy="44273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122" y="44150"/>
                  </a:moveTo>
                  <a:lnTo>
                    <a:pt x="112122" y="44150"/>
                  </a:lnTo>
                  <a:cubicBezTo>
                    <a:pt x="114592" y="52273"/>
                    <a:pt x="115130" y="60860"/>
                    <a:pt x="113692" y="69227"/>
                  </a:cubicBezTo>
                  <a:lnTo>
                    <a:pt x="118940" y="70823"/>
                  </a:lnTo>
                  <a:lnTo>
                    <a:pt x="108160" y="74645"/>
                  </a:lnTo>
                  <a:lnTo>
                    <a:pt x="100451" y="65201"/>
                  </a:lnTo>
                  <a:lnTo>
                    <a:pt x="105694" y="66795"/>
                  </a:lnTo>
                  <a:lnTo>
                    <a:pt x="105694" y="66795"/>
                  </a:lnTo>
                  <a:cubicBezTo>
                    <a:pt x="106701" y="60023"/>
                    <a:pt x="106190" y="53111"/>
                    <a:pt x="104198" y="46560"/>
                  </a:cubicBezTo>
                  <a:close/>
                </a:path>
              </a:pathLst>
            </a:custGeom>
            <a:solidFill>
              <a:srgbClr val="93895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286527" y="2760859"/>
              <a:ext cx="1814156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 txBox="1"/>
            <p:nvPr/>
          </p:nvSpPr>
          <p:spPr>
            <a:xfrm>
              <a:off x="4051783" y="2748832"/>
              <a:ext cx="1814156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Planificación</a:t>
              </a: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de la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acción</a:t>
              </a:r>
              <a:endParaRPr lang="ca-ES" sz="2000" b="0" i="1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participativa</a:t>
              </a:r>
              <a:endParaRPr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51694" y="110399"/>
              <a:ext cx="4221335" cy="42054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230" y="113089"/>
                  </a:moveTo>
                  <a:cubicBezTo>
                    <a:pt x="65200" y="114708"/>
                    <a:pt x="57918" y="114915"/>
                    <a:pt x="50806" y="113698"/>
                  </a:cubicBezTo>
                  <a:lnTo>
                    <a:pt x="49216" y="118946"/>
                  </a:lnTo>
                  <a:lnTo>
                    <a:pt x="45404" y="108178"/>
                  </a:lnTo>
                  <a:lnTo>
                    <a:pt x="54818" y="100457"/>
                  </a:lnTo>
                  <a:lnTo>
                    <a:pt x="53230" y="105699"/>
                  </a:lnTo>
                  <a:lnTo>
                    <a:pt x="53230" y="105699"/>
                  </a:lnTo>
                  <a:cubicBezTo>
                    <a:pt x="58936" y="106542"/>
                    <a:pt x="64750" y="106312"/>
                    <a:pt x="70371" y="105020"/>
                  </a:cubicBezTo>
                  <a:close/>
                </a:path>
              </a:pathLst>
            </a:custGeom>
            <a:solidFill>
              <a:srgbClr val="93895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47615" y="2760859"/>
              <a:ext cx="1567008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747615" y="2760859"/>
              <a:ext cx="1567008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lang="ca-ES" sz="24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Acción</a:t>
              </a:r>
              <a:endParaRPr lang="ca-ES" sz="2400" b="0" i="1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i="1" dirty="0" err="1">
                  <a:solidFill>
                    <a:schemeClr val="accent1">
                      <a:lumMod val="50000"/>
                    </a:schemeClr>
                  </a:solidFill>
                </a:rPr>
                <a:t>colaborativa</a:t>
              </a:r>
              <a:endParaRPr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34933" y="96871"/>
              <a:ext cx="4444343" cy="45028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60" y="72454"/>
                  </a:moveTo>
                  <a:cubicBezTo>
                    <a:pt x="5038" y="64246"/>
                    <a:pt x="5042" y="55704"/>
                    <a:pt x="6971" y="47498"/>
                  </a:cubicBezTo>
                  <a:lnTo>
                    <a:pt x="1839" y="45594"/>
                  </a:lnTo>
                  <a:lnTo>
                    <a:pt x="12790" y="42488"/>
                  </a:lnTo>
                  <a:lnTo>
                    <a:pt x="19929" y="52304"/>
                  </a:lnTo>
                  <a:lnTo>
                    <a:pt x="14804" y="50403"/>
                  </a:lnTo>
                  <a:lnTo>
                    <a:pt x="14804" y="50403"/>
                  </a:lnTo>
                  <a:cubicBezTo>
                    <a:pt x="13402" y="57057"/>
                    <a:pt x="13475" y="63940"/>
                    <a:pt x="15018" y="70562"/>
                  </a:cubicBezTo>
                  <a:close/>
                </a:path>
              </a:pathLst>
            </a:custGeom>
            <a:solidFill>
              <a:srgbClr val="93895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44509" y="95818"/>
              <a:ext cx="1567008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 txBox="1"/>
            <p:nvPr/>
          </p:nvSpPr>
          <p:spPr>
            <a:xfrm>
              <a:off x="379645" y="60903"/>
              <a:ext cx="1841596" cy="156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lang="ca-ES" sz="2000" b="0" i="1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Evaluación</a:t>
              </a:r>
              <a:r>
                <a:rPr lang="ca-ES" sz="2000" b="0" i="1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ca-ES" sz="2000" i="1" dirty="0">
                  <a:solidFill>
                    <a:schemeClr val="accent1">
                      <a:lumMod val="50000"/>
                    </a:schemeClr>
                  </a:solidFill>
                </a:rPr>
                <a:t>conjunta y </a:t>
              </a:r>
              <a:r>
                <a:rPr lang="ca-ES" sz="2000" i="1" dirty="0" err="1">
                  <a:solidFill>
                    <a:schemeClr val="accent1">
                      <a:lumMod val="50000"/>
                    </a:schemeClr>
                  </a:solidFill>
                </a:rPr>
                <a:t>propuesta</a:t>
              </a:r>
              <a:r>
                <a:rPr lang="ca-ES" sz="20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ca-ES" sz="2000" i="1" dirty="0" err="1">
                  <a:solidFill>
                    <a:schemeClr val="accent1">
                      <a:lumMod val="50000"/>
                    </a:schemeClr>
                  </a:solidFill>
                </a:rPr>
                <a:t>mejoras</a:t>
              </a:r>
              <a:endParaRPr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65814" y="60703"/>
              <a:ext cx="4427386" cy="44273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412" y="8108"/>
                  </a:moveTo>
                  <a:lnTo>
                    <a:pt x="43412" y="8108"/>
                  </a:lnTo>
                  <a:cubicBezTo>
                    <a:pt x="50569" y="5820"/>
                    <a:pt x="58121" y="5038"/>
                    <a:pt x="65595" y="5809"/>
                  </a:cubicBezTo>
                  <a:lnTo>
                    <a:pt x="66834" y="465"/>
                  </a:lnTo>
                  <a:lnTo>
                    <a:pt x="71373" y="10964"/>
                  </a:lnTo>
                  <a:lnTo>
                    <a:pt x="62468" y="19290"/>
                  </a:lnTo>
                  <a:lnTo>
                    <a:pt x="63706" y="13953"/>
                  </a:lnTo>
                  <a:lnTo>
                    <a:pt x="63706" y="13953"/>
                  </a:lnTo>
                  <a:cubicBezTo>
                    <a:pt x="57706" y="13470"/>
                    <a:pt x="51668" y="14164"/>
                    <a:pt x="45934" y="15997"/>
                  </a:cubicBezTo>
                  <a:close/>
                </a:path>
              </a:pathLst>
            </a:custGeom>
            <a:solidFill>
              <a:srgbClr val="C4BD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7" name="Google Shape;2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609" y="1366182"/>
            <a:ext cx="3823117" cy="241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9387447-F3E9-4D16-A0EA-FA4BD2CB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95" y="629140"/>
            <a:ext cx="3095047" cy="243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2" name="Google Shape;262;p3"/>
          <p:cNvSpPr txBox="1"/>
          <p:nvPr/>
        </p:nvSpPr>
        <p:spPr>
          <a:xfrm>
            <a:off x="0" y="3994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"/>
          <p:cNvSpPr txBox="1">
            <a:spLocks noGrp="1"/>
          </p:cNvSpPr>
          <p:nvPr>
            <p:ph type="body" idx="1"/>
          </p:nvPr>
        </p:nvSpPr>
        <p:spPr>
          <a:xfrm>
            <a:off x="-84024" y="146807"/>
            <a:ext cx="8688167" cy="34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 sz="28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Estrategias</a:t>
            </a:r>
            <a:r>
              <a:rPr lang="ca-ES" sz="28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</a:t>
            </a:r>
            <a:r>
              <a:rPr lang="ca-ES" sz="28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participativas</a:t>
            </a:r>
            <a:r>
              <a:rPr lang="ca-ES" sz="28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para la </a:t>
            </a:r>
            <a:r>
              <a:rPr lang="ca-ES" sz="28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mejora</a:t>
            </a:r>
            <a:r>
              <a:rPr lang="ca-ES" sz="2800" dirty="0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 </a:t>
            </a:r>
            <a:r>
              <a:rPr lang="ca-ES" sz="2800" dirty="0" err="1">
                <a:solidFill>
                  <a:schemeClr val="accent1">
                    <a:lumMod val="50000"/>
                  </a:schemeClr>
                </a:solidFill>
                <a:latin typeface="IBM Plex Sans" panose="020B0604020202020204" charset="0"/>
              </a:rPr>
              <a:t>docente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IBM Plex Sans" panose="020B0604020202020204" charset="0"/>
            </a:endParaRPr>
          </a:p>
        </p:txBody>
      </p:sp>
      <p:pic>
        <p:nvPicPr>
          <p:cNvPr id="7" name="Google Shape;288;p6" descr="Carles Selma jornada 4 desembre 034.JPG">
            <a:extLst>
              <a:ext uri="{FF2B5EF4-FFF2-40B4-BE49-F238E27FC236}">
                <a16:creationId xmlns:a16="http://schemas.microsoft.com/office/drawing/2014/main" id="{DBE7D19B-15BB-47FE-A92D-FE33C73CD9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70" t="3743" r="7079"/>
          <a:stretch/>
        </p:blipFill>
        <p:spPr>
          <a:xfrm>
            <a:off x="6048952" y="2516697"/>
            <a:ext cx="3095048" cy="262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4">
            <a:extLst>
              <a:ext uri="{FF2B5EF4-FFF2-40B4-BE49-F238E27FC236}">
                <a16:creationId xmlns:a16="http://schemas.microsoft.com/office/drawing/2014/main" id="{5AF9A9ED-ACE5-4D2D-A9A0-1B51FF307E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165" y="3353450"/>
            <a:ext cx="4680397" cy="179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00;p8" descr="https://nutritionintervention.files.wordpress.com/2013/03/dsc_08522.jpg">
            <a:extLst>
              <a:ext uri="{FF2B5EF4-FFF2-40B4-BE49-F238E27FC236}">
                <a16:creationId xmlns:a16="http://schemas.microsoft.com/office/drawing/2014/main" id="{548B1AB6-D7C4-44F1-A918-FB3C34A540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324" y="784829"/>
            <a:ext cx="3438997" cy="24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2;p3">
            <a:extLst>
              <a:ext uri="{FF2B5EF4-FFF2-40B4-BE49-F238E27FC236}">
                <a16:creationId xmlns:a16="http://schemas.microsoft.com/office/drawing/2014/main" id="{0EDD8848-C743-44F1-B066-E99B013C5548}"/>
              </a:ext>
            </a:extLst>
          </p:cNvPr>
          <p:cNvSpPr txBox="1"/>
          <p:nvPr/>
        </p:nvSpPr>
        <p:spPr>
          <a:xfrm>
            <a:off x="2290196" y="765055"/>
            <a:ext cx="1275125" cy="49636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32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sym typeface="Arial"/>
              </a:rPr>
              <a:t>Fotovoz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sym typeface="Arial"/>
            </a:endParaRPr>
          </a:p>
        </p:txBody>
      </p:sp>
      <p:sp>
        <p:nvSpPr>
          <p:cNvPr id="11" name="Google Shape;262;p3">
            <a:extLst>
              <a:ext uri="{FF2B5EF4-FFF2-40B4-BE49-F238E27FC236}">
                <a16:creationId xmlns:a16="http://schemas.microsoft.com/office/drawing/2014/main" id="{B3491A01-6677-4023-800B-4F6AE7535D48}"/>
              </a:ext>
            </a:extLst>
          </p:cNvPr>
          <p:cNvSpPr txBox="1"/>
          <p:nvPr/>
        </p:nvSpPr>
        <p:spPr>
          <a:xfrm>
            <a:off x="1372654" y="4647867"/>
            <a:ext cx="2548805" cy="461999"/>
          </a:xfrm>
          <a:prstGeom prst="rect">
            <a:avLst/>
          </a:prstGeom>
          <a:solidFill>
            <a:srgbClr val="FFFFFF">
              <a:alpha val="54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sym typeface="Arial"/>
              </a:rPr>
              <a:t>Línea del tiempo</a:t>
            </a:r>
            <a:endParaRPr sz="4000" b="1" i="0" u="none" strike="noStrike" cap="none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sym typeface="Arial"/>
            </a:endParaRPr>
          </a:p>
        </p:txBody>
      </p:sp>
      <p:sp>
        <p:nvSpPr>
          <p:cNvPr id="12" name="Google Shape;262;p3">
            <a:extLst>
              <a:ext uri="{FF2B5EF4-FFF2-40B4-BE49-F238E27FC236}">
                <a16:creationId xmlns:a16="http://schemas.microsoft.com/office/drawing/2014/main" id="{1C4EABC8-6A52-4284-A804-814A3776CC42}"/>
              </a:ext>
            </a:extLst>
          </p:cNvPr>
          <p:cNvSpPr txBox="1"/>
          <p:nvPr/>
        </p:nvSpPr>
        <p:spPr>
          <a:xfrm>
            <a:off x="6602136" y="3645970"/>
            <a:ext cx="1884510" cy="452576"/>
          </a:xfrm>
          <a:prstGeom prst="rect">
            <a:avLst/>
          </a:prstGeom>
          <a:solidFill>
            <a:srgbClr val="FFFFFF">
              <a:alpha val="54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sym typeface="Arial"/>
              </a:rPr>
              <a:t>Mapeo social</a:t>
            </a:r>
            <a:endParaRPr sz="4000" b="1" i="0" u="none" strike="noStrike" cap="none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 txBox="1"/>
          <p:nvPr/>
        </p:nvSpPr>
        <p:spPr>
          <a:xfrm>
            <a:off x="580700" y="2190750"/>
            <a:ext cx="78465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a-ES" sz="1500" b="0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Este trabajo se enmarca en el proyecto I+D+i  financiado por la Universitat Jaume I: «Universidad intercultural inclusiva: una propuesta de formación del profesorado desde la perspectiva de diseño universal para el aprendizaje (DUA)» (UJI-B2021-44).</a:t>
            </a:r>
            <a:r>
              <a:rPr lang="ca-ES" sz="1100" b="0" i="0" u="none" strike="noStrike" cap="none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Presentación en pantalla (16:9)</PresentationFormat>
  <Paragraphs>37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IBM Plex Sans</vt:lpstr>
      <vt:lpstr>PT Sans Narrow</vt:lpstr>
      <vt:lpstr>Bradley Hand ITC</vt:lpstr>
      <vt:lpstr>Times New Roman</vt:lpstr>
      <vt:lpstr>IBM Plex Sans Light</vt:lpstr>
      <vt:lpstr>Arial</vt:lpstr>
      <vt:lpstr>Office Theme</vt:lpstr>
      <vt:lpstr>Office Theme</vt:lpstr>
      <vt:lpstr>Office Theme</vt:lpstr>
      <vt:lpstr>Office Theme</vt:lpstr>
      <vt:lpstr>Presentación de PowerPoint</vt:lpstr>
      <vt:lpstr>Y ahora, ¿cómo lo hago?</vt:lpstr>
      <vt:lpstr>  Mejorar la docencia desde la investigación-acción participativa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María Auxiliadora Sales Ciges</cp:lastModifiedBy>
  <cp:revision>11</cp:revision>
  <dcterms:modified xsi:type="dcterms:W3CDTF">2023-10-16T14:41:22Z</dcterms:modified>
</cp:coreProperties>
</file>