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4" r:id="rId3"/>
    <p:sldMasterId id="2147483685" r:id="rId4"/>
    <p:sldMasterId id="2147483686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</p:sldIdLst>
  <p:sldSz cy="5143500" cx="9144000"/>
  <p:notesSz cx="6858000" cy="9144000"/>
  <p:embeddedFontLst>
    <p:embeddedFont>
      <p:font typeface="IBM Plex Sans"/>
      <p:regular r:id="rId14"/>
      <p:bold r:id="rId15"/>
      <p:italic r:id="rId16"/>
      <p:boldItalic r:id="rId17"/>
    </p:embeddedFont>
    <p:embeddedFont>
      <p:font typeface="IBM Plex Sans Light"/>
      <p:regular r:id="rId18"/>
      <p:bold r:id="rId19"/>
      <p:italic r:id="rId20"/>
      <p:boldItalic r:id="rId21"/>
    </p:embeddedFont>
    <p:embeddedFont>
      <p:font typeface="PT Sans Narrow"/>
      <p:regular r:id="rId22"/>
      <p:bold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IBMPlexSansLight-italic.fntdata"/><Relationship Id="rId11" Type="http://schemas.openxmlformats.org/officeDocument/2006/relationships/slide" Target="slides/slide5.xml"/><Relationship Id="rId22" Type="http://schemas.openxmlformats.org/officeDocument/2006/relationships/font" Target="fonts/PTSansNarrow-regular.fntdata"/><Relationship Id="rId10" Type="http://schemas.openxmlformats.org/officeDocument/2006/relationships/slide" Target="slides/slide4.xml"/><Relationship Id="rId21" Type="http://schemas.openxmlformats.org/officeDocument/2006/relationships/font" Target="fonts/IBMPlexSansLight-bold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23" Type="http://schemas.openxmlformats.org/officeDocument/2006/relationships/font" Target="fonts/PTSansNarrow-bold.fntdata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15" Type="http://schemas.openxmlformats.org/officeDocument/2006/relationships/font" Target="fonts/IBMPlexSans-bold.fntdata"/><Relationship Id="rId14" Type="http://schemas.openxmlformats.org/officeDocument/2006/relationships/font" Target="fonts/IBMPlexSans-regular.fntdata"/><Relationship Id="rId17" Type="http://schemas.openxmlformats.org/officeDocument/2006/relationships/font" Target="fonts/IBMPlexSans-boldItalic.fntdata"/><Relationship Id="rId16" Type="http://schemas.openxmlformats.org/officeDocument/2006/relationships/font" Target="fonts/IBMPlexSans-italic.fntdata"/><Relationship Id="rId5" Type="http://schemas.openxmlformats.org/officeDocument/2006/relationships/slideMaster" Target="slideMasters/slideMaster3.xml"/><Relationship Id="rId19" Type="http://schemas.openxmlformats.org/officeDocument/2006/relationships/font" Target="fonts/IBMPlexSansLight-bold.fntdata"/><Relationship Id="rId6" Type="http://schemas.openxmlformats.org/officeDocument/2006/relationships/notesMaster" Target="notesMasters/notesMaster1.xml"/><Relationship Id="rId18" Type="http://schemas.openxmlformats.org/officeDocument/2006/relationships/font" Target="fonts/IBMPlexSansLight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MERCÉ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1A1A1A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¡Hola! Mi nombre es Mercé Barrea Ciurana, soy personal investigador en formación del área de Didáctica y Organización Escolar de la Universitat Jaume I y, junto a Odet Moliner Garcia, también profesora del area os adelantaremos algunas cuestiones clave del segundo tema del titulado </a:t>
            </a:r>
            <a:r>
              <a:rPr b="1" lang="en-US" sz="1200">
                <a:solidFill>
                  <a:srgbClr val="1A1A1A"/>
                </a:solidFill>
                <a:latin typeface="IBM Plex Sans"/>
                <a:ea typeface="IBM Plex Sans"/>
                <a:cs typeface="IBM Plex Sans"/>
                <a:sym typeface="IBM Plex Sans"/>
              </a:rPr>
              <a:t>Diseño universal para el aprendizaje: implicaciones prácticas a través de las TIC. </a:t>
            </a:r>
            <a:endParaRPr b="1" sz="1200">
              <a:solidFill>
                <a:srgbClr val="1A1A1A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86b7229bb1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286b7229bb1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MERCÉ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1A1A1A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En el Tema 2 te invitamos a explorar algunas ideas esenciales como: </a:t>
            </a:r>
            <a:r>
              <a:rPr b="1" lang="en-US" sz="1200">
                <a:solidFill>
                  <a:srgbClr val="1A1A1A"/>
                </a:solidFill>
                <a:latin typeface="IBM Plex Sans"/>
                <a:ea typeface="IBM Plex Sans"/>
                <a:cs typeface="IBM Plex Sans"/>
                <a:sym typeface="IBM Plex Sans"/>
              </a:rPr>
              <a:t>¿Cuáles son los principios del Diseño Universal para el Aprendizaje?</a:t>
            </a:r>
            <a:r>
              <a:rPr lang="en-US" sz="1200">
                <a:solidFill>
                  <a:srgbClr val="1A1A1A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; </a:t>
            </a:r>
            <a:r>
              <a:rPr b="1" lang="en-US" sz="1200">
                <a:solidFill>
                  <a:srgbClr val="1A1A1A"/>
                </a:solidFill>
                <a:latin typeface="IBM Plex Sans"/>
                <a:ea typeface="IBM Plex Sans"/>
                <a:cs typeface="IBM Plex Sans"/>
                <a:sym typeface="IBM Plex Sans"/>
              </a:rPr>
              <a:t>¿Cómo se llevan a la práctica los tres principios?</a:t>
            </a:r>
            <a:r>
              <a:rPr lang="en-US" sz="1200">
                <a:solidFill>
                  <a:srgbClr val="1A1A1A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y ¿</a:t>
            </a:r>
            <a:r>
              <a:rPr b="1" lang="en-US" sz="1200">
                <a:solidFill>
                  <a:srgbClr val="1A1A1A"/>
                </a:solidFill>
                <a:latin typeface="IBM Plex Sans"/>
                <a:ea typeface="IBM Plex Sans"/>
                <a:cs typeface="IBM Plex Sans"/>
                <a:sym typeface="IBM Plex Sans"/>
              </a:rPr>
              <a:t>Qué uso puedo hacer de las TIC para plantear propuestas DUA?</a:t>
            </a:r>
            <a:endParaRPr b="1" sz="1200">
              <a:solidFill>
                <a:srgbClr val="1A1A1A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1A1A1A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MERCÉ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1A1A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1A1A1A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En este tema abordaremos cada uno de los </a:t>
            </a:r>
            <a:r>
              <a:rPr b="1" lang="en-US" sz="1200">
                <a:solidFill>
                  <a:srgbClr val="1A1A1A"/>
                </a:solidFill>
                <a:latin typeface="IBM Plex Sans"/>
                <a:ea typeface="IBM Plex Sans"/>
                <a:cs typeface="IBM Plex Sans"/>
                <a:sym typeface="IBM Plex Sans"/>
              </a:rPr>
              <a:t>principios </a:t>
            </a:r>
            <a:r>
              <a:rPr lang="en-US" sz="1200">
                <a:solidFill>
                  <a:srgbClr val="1A1A1A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así como sus respectivas </a:t>
            </a:r>
            <a:r>
              <a:rPr b="1" lang="en-US" sz="1200">
                <a:solidFill>
                  <a:srgbClr val="1A1A1A"/>
                </a:solidFill>
                <a:latin typeface="IBM Plex Sans"/>
                <a:ea typeface="IBM Plex Sans"/>
                <a:cs typeface="IBM Plex Sans"/>
                <a:sym typeface="IBM Plex Sans"/>
              </a:rPr>
              <a:t>pautas </a:t>
            </a:r>
            <a:r>
              <a:rPr lang="en-US" sz="1200">
                <a:solidFill>
                  <a:srgbClr val="1A1A1A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y </a:t>
            </a:r>
            <a:r>
              <a:rPr b="1" lang="en-US" sz="1200">
                <a:solidFill>
                  <a:srgbClr val="1A1A1A"/>
                </a:solidFill>
                <a:latin typeface="IBM Plex Sans"/>
                <a:ea typeface="IBM Plex Sans"/>
                <a:cs typeface="IBM Plex Sans"/>
                <a:sym typeface="IBM Plex Sans"/>
              </a:rPr>
              <a:t>puntos de verificación</a:t>
            </a:r>
            <a:r>
              <a:rPr lang="en-US" sz="1200">
                <a:solidFill>
                  <a:srgbClr val="1A1A1A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para su implementación en el aula. Por tanto, hablaremos de las diferentes formas de motivar al estudiantado y fomentar su compromiso hacia el aprendizaje, las múltiples maneras de representación del contenido así como la diversidad de opciones para la expresión del alumnado y las  formas de demostrar sus conocimientos. </a:t>
            </a:r>
            <a:endParaRPr sz="1200">
              <a:solidFill>
                <a:srgbClr val="1A1A1A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5a98ca9bfb_0_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5a98ca9bfb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ODET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1A1A1A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Para aterrizar los principios en el aula observarás algunas </a:t>
            </a:r>
            <a:r>
              <a:rPr b="1" lang="en-US" sz="1200">
                <a:solidFill>
                  <a:srgbClr val="1A1A1A"/>
                </a:solidFill>
                <a:latin typeface="IBM Plex Sans"/>
                <a:ea typeface="IBM Plex Sans"/>
                <a:cs typeface="IBM Plex Sans"/>
                <a:sym typeface="IBM Plex Sans"/>
              </a:rPr>
              <a:t>implicaciones prácticas</a:t>
            </a:r>
            <a:r>
              <a:rPr lang="en-US" sz="1200">
                <a:solidFill>
                  <a:srgbClr val="1A1A1A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que incorporan las </a:t>
            </a:r>
            <a:r>
              <a:rPr b="1" lang="en-US" sz="1200">
                <a:solidFill>
                  <a:srgbClr val="1A1A1A"/>
                </a:solidFill>
                <a:latin typeface="IBM Plex Sans"/>
                <a:ea typeface="IBM Plex Sans"/>
                <a:cs typeface="IBM Plex Sans"/>
                <a:sym typeface="IBM Plex Sans"/>
              </a:rPr>
              <a:t>TIC </a:t>
            </a:r>
            <a:r>
              <a:rPr lang="en-US" sz="1200">
                <a:solidFill>
                  <a:srgbClr val="1A1A1A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desde la perspectiva del DUA. También te proporcionamos algunas </a:t>
            </a:r>
            <a:r>
              <a:rPr b="1" lang="en-US" sz="1200">
                <a:solidFill>
                  <a:srgbClr val="1A1A1A"/>
                </a:solidFill>
                <a:latin typeface="IBM Plex Sans"/>
                <a:ea typeface="IBM Plex Sans"/>
                <a:cs typeface="IBM Plex Sans"/>
                <a:sym typeface="IBM Plex Sans"/>
              </a:rPr>
              <a:t>herramientas </a:t>
            </a:r>
            <a:r>
              <a:rPr lang="en-US" sz="1200">
                <a:solidFill>
                  <a:srgbClr val="1A1A1A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y </a:t>
            </a:r>
            <a:r>
              <a:rPr b="1" lang="en-US" sz="1200">
                <a:solidFill>
                  <a:srgbClr val="1A1A1A"/>
                </a:solidFill>
                <a:latin typeface="IBM Plex Sans"/>
                <a:ea typeface="IBM Plex Sans"/>
                <a:cs typeface="IBM Plex Sans"/>
                <a:sym typeface="IBM Plex Sans"/>
              </a:rPr>
              <a:t>aplicaciones </a:t>
            </a:r>
            <a:r>
              <a:rPr lang="en-US" sz="1200">
                <a:solidFill>
                  <a:srgbClr val="1A1A1A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que podrían resultar útiles para llevar a cabo alguna de las pautas o puntos de verificación. </a:t>
            </a:r>
            <a:endParaRPr sz="1200">
              <a:solidFill>
                <a:srgbClr val="1A1A1A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86b7229bb1_0_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286b7229bb1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ODET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1A1A1A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Ahora bien, antes de adentrarte en el DUA, es importante desmontar algunos mitos sobre este paradigma.  Aunque el DUA tiene implicaciones prácticas </a:t>
            </a:r>
            <a:r>
              <a:rPr b="1" lang="en-US" sz="1200">
                <a:solidFill>
                  <a:srgbClr val="1A1A1A"/>
                </a:solidFill>
                <a:latin typeface="IBM Plex Sans"/>
                <a:ea typeface="IBM Plex Sans"/>
                <a:cs typeface="IBM Plex Sans"/>
                <a:sym typeface="IBM Plex Sans"/>
              </a:rPr>
              <a:t>no es una metodología</a:t>
            </a:r>
            <a:r>
              <a:rPr lang="en-US" sz="1200">
                <a:solidFill>
                  <a:srgbClr val="1A1A1A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. Es un paradigma educativo que dirige sus acciones a diseñar entornos de aprendizaje accesible para todo tipo de alumnado. </a:t>
            </a:r>
            <a:r>
              <a:rPr b="1" lang="en-US" sz="1200">
                <a:solidFill>
                  <a:srgbClr val="1A1A1A"/>
                </a:solidFill>
                <a:latin typeface="IBM Plex Sans"/>
                <a:ea typeface="IBM Plex Sans"/>
                <a:cs typeface="IBM Plex Sans"/>
                <a:sym typeface="IBM Plex Sans"/>
              </a:rPr>
              <a:t>Tampoco </a:t>
            </a:r>
            <a:r>
              <a:rPr lang="en-US" sz="1200">
                <a:solidFill>
                  <a:srgbClr val="1A1A1A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debe entenderse como una </a:t>
            </a:r>
            <a:r>
              <a:rPr b="1" lang="en-US" sz="1200">
                <a:solidFill>
                  <a:srgbClr val="1A1A1A"/>
                </a:solidFill>
                <a:latin typeface="IBM Plex Sans"/>
                <a:ea typeface="IBM Plex Sans"/>
                <a:cs typeface="IBM Plex Sans"/>
                <a:sym typeface="IBM Plex Sans"/>
              </a:rPr>
              <a:t>adaptación</a:t>
            </a:r>
            <a:r>
              <a:rPr lang="en-US" sz="1200">
                <a:solidFill>
                  <a:srgbClr val="1A1A1A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, pues pretende abarcar a una gran diversidad de estudiantes más allá de sus características personales. Si bien existen pautas y puntos de verificación para su implementación, estos no se convierten en una </a:t>
            </a:r>
            <a:r>
              <a:rPr b="1" lang="en-US" sz="1200">
                <a:solidFill>
                  <a:srgbClr val="1A1A1A"/>
                </a:solidFill>
                <a:latin typeface="IBM Plex Sans"/>
                <a:ea typeface="IBM Plex Sans"/>
                <a:cs typeface="IBM Plex Sans"/>
                <a:sym typeface="IBM Plex Sans"/>
              </a:rPr>
              <a:t>receta mágica</a:t>
            </a:r>
            <a:r>
              <a:rPr lang="en-US" sz="1200">
                <a:solidFill>
                  <a:srgbClr val="1A1A1A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. Su uso variará en función de tus intereses y el contexto en el que estés trabajando. </a:t>
            </a:r>
            <a:endParaRPr sz="1200">
              <a:solidFill>
                <a:srgbClr val="1A1A1A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5a98ca9bfb_0_5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5a98ca9bfb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ODET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1A1A1A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Finalmente,  te animamos a realizar las </a:t>
            </a:r>
            <a:r>
              <a:rPr b="1" lang="en-US" sz="1200">
                <a:solidFill>
                  <a:srgbClr val="1A1A1A"/>
                </a:solidFill>
                <a:latin typeface="IBM Plex Sans"/>
                <a:ea typeface="IBM Plex Sans"/>
                <a:cs typeface="IBM Plex Sans"/>
                <a:sym typeface="IBM Plex Sans"/>
              </a:rPr>
              <a:t>actividades de autoevaluación </a:t>
            </a:r>
            <a:r>
              <a:rPr lang="en-US" sz="1200">
                <a:solidFill>
                  <a:srgbClr val="1A1A1A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que te proponemos sobre cada uno de los principios. Estas actividades consisten en valorar diversos ítems del 1 al 10 pensando en el grado de puesta en práctica en tu aula. De este modo, obtendrás información muy valiosa sobre tu propia práctica que te ayudará, en el Tema 3, a reflexionar sobre ella y a diseñar una propuesta de mejora basada en la implementación del DUA en tu práctica educativa.</a:t>
            </a:r>
            <a:endParaRPr sz="1200">
              <a:solidFill>
                <a:srgbClr val="1A1A1A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ODET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1A1A1A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Concluimos aquí el video introductorio del segundo tema. Esperamos que sea de tu interés y te animamos a  aprovechar al máximo este curso. </a:t>
            </a:r>
            <a:endParaRPr sz="1200">
              <a:solidFill>
                <a:srgbClr val="1A1A1A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1A1A1A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Muchas gracias por tu atención. </a:t>
            </a:r>
            <a:endParaRPr sz="1200">
              <a:solidFill>
                <a:srgbClr val="1A1A1A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1"/>
          <p:cNvSpPr txBox="1"/>
          <p:nvPr>
            <p:ph idx="1"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1"/>
          <p:cNvSpPr txBox="1"/>
          <p:nvPr>
            <p:ph idx="2"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2"/>
          <p:cNvSpPr txBox="1"/>
          <p:nvPr>
            <p:ph idx="1"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2"/>
          <p:cNvSpPr txBox="1"/>
          <p:nvPr>
            <p:ph idx="2"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2"/>
          <p:cNvSpPr txBox="1"/>
          <p:nvPr>
            <p:ph idx="3"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12"/>
          <p:cNvSpPr txBox="1"/>
          <p:nvPr>
            <p:ph idx="4"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"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idx="2"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3"/>
          <p:cNvSpPr txBox="1"/>
          <p:nvPr>
            <p:ph idx="3"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3"/>
          <p:cNvSpPr txBox="1"/>
          <p:nvPr>
            <p:ph idx="4"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3"/>
          <p:cNvSpPr txBox="1"/>
          <p:nvPr>
            <p:ph idx="5"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3"/>
          <p:cNvSpPr txBox="1"/>
          <p:nvPr>
            <p:ph idx="6"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"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7"/>
          <p:cNvSpPr txBox="1"/>
          <p:nvPr>
            <p:ph idx="1"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"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8"/>
          <p:cNvSpPr txBox="1"/>
          <p:nvPr>
            <p:ph idx="2"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0"/>
          <p:cNvSpPr txBox="1"/>
          <p:nvPr>
            <p:ph idx="1"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1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1"/>
          <p:cNvSpPr txBox="1"/>
          <p:nvPr>
            <p:ph idx="1"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1"/>
          <p:cNvSpPr txBox="1"/>
          <p:nvPr>
            <p:ph idx="2"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1"/>
          <p:cNvSpPr txBox="1"/>
          <p:nvPr>
            <p:ph idx="3"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2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22"/>
          <p:cNvSpPr txBox="1"/>
          <p:nvPr>
            <p:ph idx="1"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22"/>
          <p:cNvSpPr txBox="1"/>
          <p:nvPr>
            <p:ph idx="2"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22"/>
          <p:cNvSpPr txBox="1"/>
          <p:nvPr>
            <p:ph idx="3"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3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23"/>
          <p:cNvSpPr txBox="1"/>
          <p:nvPr>
            <p:ph idx="1"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23"/>
          <p:cNvSpPr txBox="1"/>
          <p:nvPr>
            <p:ph idx="2"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3"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24"/>
          <p:cNvSpPr txBox="1"/>
          <p:nvPr>
            <p:ph idx="1"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24"/>
          <p:cNvSpPr txBox="1"/>
          <p:nvPr>
            <p:ph idx="2"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5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25"/>
          <p:cNvSpPr txBox="1"/>
          <p:nvPr>
            <p:ph idx="1"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25"/>
          <p:cNvSpPr txBox="1"/>
          <p:nvPr>
            <p:ph idx="2"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25"/>
          <p:cNvSpPr txBox="1"/>
          <p:nvPr>
            <p:ph idx="3"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25"/>
          <p:cNvSpPr txBox="1"/>
          <p:nvPr>
            <p:ph idx="4"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6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26"/>
          <p:cNvSpPr txBox="1"/>
          <p:nvPr>
            <p:ph idx="1"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26"/>
          <p:cNvSpPr txBox="1"/>
          <p:nvPr>
            <p:ph idx="2"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26"/>
          <p:cNvSpPr txBox="1"/>
          <p:nvPr>
            <p:ph idx="3"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26"/>
          <p:cNvSpPr txBox="1"/>
          <p:nvPr>
            <p:ph idx="4"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26"/>
          <p:cNvSpPr txBox="1"/>
          <p:nvPr>
            <p:ph idx="5"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26"/>
          <p:cNvSpPr txBox="1"/>
          <p:nvPr>
            <p:ph idx="6"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9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29"/>
          <p:cNvSpPr txBox="1"/>
          <p:nvPr>
            <p:ph idx="1"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0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30"/>
          <p:cNvSpPr txBox="1"/>
          <p:nvPr>
            <p:ph idx="1"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1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31"/>
          <p:cNvSpPr txBox="1"/>
          <p:nvPr>
            <p:ph idx="1"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31"/>
          <p:cNvSpPr txBox="1"/>
          <p:nvPr>
            <p:ph idx="2"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2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4"/>
          <p:cNvSpPr txBox="1"/>
          <p:nvPr>
            <p:ph idx="1"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3"/>
          <p:cNvSpPr txBox="1"/>
          <p:nvPr>
            <p:ph idx="1"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4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34"/>
          <p:cNvSpPr txBox="1"/>
          <p:nvPr>
            <p:ph idx="1"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34"/>
          <p:cNvSpPr txBox="1"/>
          <p:nvPr>
            <p:ph idx="2"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34"/>
          <p:cNvSpPr txBox="1"/>
          <p:nvPr>
            <p:ph idx="3"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5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35"/>
          <p:cNvSpPr txBox="1"/>
          <p:nvPr>
            <p:ph idx="1"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35"/>
          <p:cNvSpPr txBox="1"/>
          <p:nvPr>
            <p:ph idx="2"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35"/>
          <p:cNvSpPr txBox="1"/>
          <p:nvPr>
            <p:ph idx="3"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6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36"/>
          <p:cNvSpPr txBox="1"/>
          <p:nvPr>
            <p:ph idx="1"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36"/>
          <p:cNvSpPr txBox="1"/>
          <p:nvPr>
            <p:ph idx="2"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36"/>
          <p:cNvSpPr txBox="1"/>
          <p:nvPr>
            <p:ph idx="3"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7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37"/>
          <p:cNvSpPr txBox="1"/>
          <p:nvPr>
            <p:ph idx="1"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37"/>
          <p:cNvSpPr txBox="1"/>
          <p:nvPr>
            <p:ph idx="2"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8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38"/>
          <p:cNvSpPr txBox="1"/>
          <p:nvPr>
            <p:ph idx="1"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38"/>
          <p:cNvSpPr txBox="1"/>
          <p:nvPr>
            <p:ph idx="2"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38"/>
          <p:cNvSpPr txBox="1"/>
          <p:nvPr>
            <p:ph idx="3"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38"/>
          <p:cNvSpPr txBox="1"/>
          <p:nvPr>
            <p:ph idx="4"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9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39"/>
          <p:cNvSpPr txBox="1"/>
          <p:nvPr>
            <p:ph idx="1"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39"/>
          <p:cNvSpPr txBox="1"/>
          <p:nvPr>
            <p:ph idx="2"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39"/>
          <p:cNvSpPr txBox="1"/>
          <p:nvPr>
            <p:ph idx="3"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39"/>
          <p:cNvSpPr txBox="1"/>
          <p:nvPr>
            <p:ph idx="4"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39"/>
          <p:cNvSpPr txBox="1"/>
          <p:nvPr>
            <p:ph idx="5"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39"/>
          <p:cNvSpPr txBox="1"/>
          <p:nvPr>
            <p:ph idx="6"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5"/>
          <p:cNvSpPr txBox="1"/>
          <p:nvPr>
            <p:ph idx="1"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5"/>
          <p:cNvSpPr txBox="1"/>
          <p:nvPr>
            <p:ph idx="2"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/>
          <p:nvPr>
            <p:ph idx="1"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8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8"/>
          <p:cNvSpPr txBox="1"/>
          <p:nvPr>
            <p:ph idx="1"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8"/>
          <p:cNvSpPr txBox="1"/>
          <p:nvPr>
            <p:ph idx="2"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8"/>
          <p:cNvSpPr txBox="1"/>
          <p:nvPr>
            <p:ph idx="3"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9"/>
          <p:cNvSpPr txBox="1"/>
          <p:nvPr>
            <p:ph idx="1"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9"/>
          <p:cNvSpPr txBox="1"/>
          <p:nvPr>
            <p:ph idx="2"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9"/>
          <p:cNvSpPr txBox="1"/>
          <p:nvPr>
            <p:ph idx="3"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0"/>
          <p:cNvSpPr txBox="1"/>
          <p:nvPr>
            <p:ph idx="1"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0"/>
          <p:cNvSpPr txBox="1"/>
          <p:nvPr>
            <p:ph idx="2"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10"/>
          <p:cNvSpPr txBox="1"/>
          <p:nvPr>
            <p:ph idx="3"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4.xml"/><Relationship Id="rId1" Type="http://schemas.openxmlformats.org/officeDocument/2006/relationships/image" Target="../media/image1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5" Type="http://schemas.openxmlformats.org/officeDocument/2006/relationships/theme" Target="../theme/theme4.xml"/><Relationship Id="rId1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3864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60" y="1101600"/>
            <a:ext cx="8520120" cy="2052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" name="Google Shape;7;p1"/>
          <p:cNvSpPr txBox="1"/>
          <p:nvPr>
            <p:ph idx="12" type="sldNum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" name="Google Shape;8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311760" y="4604400"/>
            <a:ext cx="1878840" cy="39204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1"/>
          <p:cNvSpPr/>
          <p:nvPr/>
        </p:nvSpPr>
        <p:spPr>
          <a:xfrm>
            <a:off x="7440120" y="4605840"/>
            <a:ext cx="1505160" cy="39312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#ProDigital</a:t>
            </a:r>
            <a:endParaRPr b="0" i="0" sz="1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 txBox="1"/>
          <p:nvPr>
            <p:ph idx="1"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62" name="Google Shape;62;p14"/>
          <p:cNvSpPr txBox="1"/>
          <p:nvPr>
            <p:ph idx="12" type="sldNum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buNone/>
              <a:defRPr b="0" sz="1000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buNone/>
              <a:defRPr b="0" sz="1000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buNone/>
              <a:defRPr b="0" sz="1000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buNone/>
              <a:defRPr b="0" sz="1000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buNone/>
              <a:defRPr b="0" sz="1000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buNone/>
              <a:defRPr b="0" sz="1000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buNone/>
              <a:defRPr b="0" sz="1000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buNone/>
              <a:defRPr b="0" sz="1000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buNone/>
              <a:defRPr b="0" sz="1000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3864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7"/>
          <p:cNvSpPr txBox="1"/>
          <p:nvPr>
            <p:ph idx="12" type="sldNum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buNone/>
              <a:defRPr b="0" sz="1000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buNone/>
              <a:defRPr b="0" sz="1000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buNone/>
              <a:defRPr b="0" sz="1000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buNone/>
              <a:defRPr b="0" sz="1000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buNone/>
              <a:defRPr b="0" sz="1000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buNone/>
              <a:defRPr b="0" sz="1000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buNone/>
              <a:defRPr b="0" sz="1000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buNone/>
              <a:defRPr b="0" sz="1000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buNone/>
              <a:defRPr b="0" sz="1000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3" name="Google Shape;113;p2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311760" y="4605840"/>
            <a:ext cx="1879920" cy="39312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7"/>
          <p:cNvSpPr/>
          <p:nvPr/>
        </p:nvSpPr>
        <p:spPr>
          <a:xfrm>
            <a:off x="7440120" y="4605840"/>
            <a:ext cx="1505160" cy="39312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 strike="noStrike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#ProDigital</a:t>
            </a:r>
            <a:endParaRPr b="0" sz="140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" name="Google Shape;115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009680" y="4605840"/>
            <a:ext cx="1124280" cy="39312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7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17" name="Google Shape;117;p27"/>
          <p:cNvSpPr txBox="1"/>
          <p:nvPr>
            <p:ph idx="1"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6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0"/>
          <p:cNvSpPr txBox="1"/>
          <p:nvPr/>
        </p:nvSpPr>
        <p:spPr>
          <a:xfrm>
            <a:off x="311760" y="1101600"/>
            <a:ext cx="8520120" cy="205236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4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40"/>
          <p:cNvSpPr txBox="1"/>
          <p:nvPr/>
        </p:nvSpPr>
        <p:spPr>
          <a:xfrm>
            <a:off x="311760" y="3154320"/>
            <a:ext cx="8633520" cy="86292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2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40"/>
          <p:cNvSpPr txBox="1"/>
          <p:nvPr/>
        </p:nvSpPr>
        <p:spPr>
          <a:xfrm>
            <a:off x="250313" y="531450"/>
            <a:ext cx="87564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4400"/>
              </a:spcBef>
              <a:spcAft>
                <a:spcPts val="1200"/>
              </a:spcAft>
              <a:buNone/>
            </a:pPr>
            <a:r>
              <a:rPr b="1" lang="en-US" sz="27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Tema 2. Diseño universal para el aprendizaje: implicaciones prácticas a través de las TIC</a:t>
            </a:r>
            <a:endParaRPr sz="300"/>
          </a:p>
        </p:txBody>
      </p:sp>
      <p:sp>
        <p:nvSpPr>
          <p:cNvPr id="173" name="Google Shape;173;p40"/>
          <p:cNvSpPr txBox="1"/>
          <p:nvPr/>
        </p:nvSpPr>
        <p:spPr>
          <a:xfrm>
            <a:off x="387725" y="2125350"/>
            <a:ext cx="50373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Mercé Barrera Ciurana, Aida Sanahuja Ribés, Auxiliadora Sales Ciges y Odet Moliner García</a:t>
            </a:r>
            <a:endParaRPr sz="1800">
              <a:solidFill>
                <a:srgbClr val="FFFFFF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Septiembre 2023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2000" y="0"/>
            <a:ext cx="3912000" cy="52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41"/>
          <p:cNvSpPr txBox="1"/>
          <p:nvPr/>
        </p:nvSpPr>
        <p:spPr>
          <a:xfrm>
            <a:off x="4679975" y="564050"/>
            <a:ext cx="3912000" cy="16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41"/>
          <p:cNvSpPr txBox="1"/>
          <p:nvPr/>
        </p:nvSpPr>
        <p:spPr>
          <a:xfrm>
            <a:off x="283650" y="228950"/>
            <a:ext cx="4741500" cy="18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latin typeface="IBM Plex Sans"/>
                <a:ea typeface="IBM Plex Sans"/>
                <a:cs typeface="IBM Plex Sans"/>
                <a:sym typeface="IBM Plex Sans"/>
              </a:rPr>
              <a:t>Algunas cuestiones…</a:t>
            </a:r>
            <a:endParaRPr b="1" sz="2400"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IBM Plex Sans Light"/>
                <a:ea typeface="IBM Plex Sans Light"/>
                <a:cs typeface="IBM Plex Sans Light"/>
                <a:sym typeface="IBM Plex Sans Light"/>
              </a:rPr>
              <a:t>¿Cuáles son los principios del Diseño Universal para el Aprendizaje?</a:t>
            </a:r>
            <a:endParaRPr sz="24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IBM Plex Sans Light"/>
                <a:ea typeface="IBM Plex Sans Light"/>
                <a:cs typeface="IBM Plex Sans Light"/>
                <a:sym typeface="IBM Plex Sans Light"/>
              </a:rPr>
              <a:t>¿Cómo se llevan a la práctica los tres principios?</a:t>
            </a:r>
            <a:endParaRPr sz="24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IBM Plex Sans Light"/>
                <a:ea typeface="IBM Plex Sans Light"/>
                <a:cs typeface="IBM Plex Sans Light"/>
                <a:sym typeface="IBM Plex Sans Light"/>
              </a:rPr>
              <a:t>¿Qué uso puedo hacer de las TIC para plantear propuestas DUA?</a:t>
            </a:r>
            <a:endParaRPr sz="24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42"/>
          <p:cNvPicPr preferRelativeResize="0"/>
          <p:nvPr/>
        </p:nvPicPr>
        <p:blipFill rotWithShape="1">
          <a:blip r:embed="rId3">
            <a:alphaModFix/>
          </a:blip>
          <a:srcRect b="0" l="2181" r="0" t="0"/>
          <a:stretch/>
        </p:blipFill>
        <p:spPr>
          <a:xfrm>
            <a:off x="1333675" y="0"/>
            <a:ext cx="647665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3074" y="0"/>
            <a:ext cx="40309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43"/>
          <p:cNvSpPr txBox="1"/>
          <p:nvPr/>
        </p:nvSpPr>
        <p:spPr>
          <a:xfrm>
            <a:off x="268075" y="481200"/>
            <a:ext cx="4439100" cy="11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latin typeface="IBM Plex Sans"/>
                <a:ea typeface="IBM Plex Sans"/>
                <a:cs typeface="IBM Plex Sans"/>
                <a:sym typeface="IBM Plex Sans"/>
              </a:rPr>
              <a:t>Implicaciones prácticas a través de las TIC</a:t>
            </a:r>
            <a:endParaRPr b="1" sz="2500"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192" name="Google Shape;192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5025" y="3497625"/>
            <a:ext cx="981325" cy="98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88400" y="2019674"/>
            <a:ext cx="981325" cy="981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43"/>
          <p:cNvPicPr preferRelativeResize="0"/>
          <p:nvPr/>
        </p:nvPicPr>
        <p:blipFill rotWithShape="1">
          <a:blip r:embed="rId6">
            <a:alphaModFix/>
          </a:blip>
          <a:srcRect b="40187" l="8796" r="78834" t="40352"/>
          <a:stretch/>
        </p:blipFill>
        <p:spPr>
          <a:xfrm>
            <a:off x="2330400" y="3497625"/>
            <a:ext cx="981325" cy="98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06350" y="2019675"/>
            <a:ext cx="854381" cy="82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4"/>
          <p:cNvSpPr txBox="1"/>
          <p:nvPr>
            <p:ph idx="1" type="body"/>
          </p:nvPr>
        </p:nvSpPr>
        <p:spPr>
          <a:xfrm>
            <a:off x="389750" y="450425"/>
            <a:ext cx="4959900" cy="767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latin typeface="IBM Plex Sans"/>
                <a:ea typeface="IBM Plex Sans"/>
                <a:cs typeface="IBM Plex Sans"/>
                <a:sym typeface="IBM Plex Sans"/>
              </a:rPr>
              <a:t> </a:t>
            </a:r>
            <a:r>
              <a:rPr b="1" lang="en-US" sz="3400">
                <a:latin typeface="IBM Plex Sans"/>
                <a:ea typeface="IBM Plex Sans"/>
                <a:cs typeface="IBM Plex Sans"/>
                <a:sym typeface="IBM Plex Sans"/>
              </a:rPr>
              <a:t>Algunos mitos…</a:t>
            </a:r>
            <a:endParaRPr b="1" sz="3400"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201" name="Google Shape;201;p44"/>
          <p:cNvSpPr txBox="1"/>
          <p:nvPr/>
        </p:nvSpPr>
        <p:spPr>
          <a:xfrm>
            <a:off x="475450" y="1799900"/>
            <a:ext cx="3633600" cy="22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latin typeface="IBM Plex Sans Light"/>
                <a:ea typeface="IBM Plex Sans Light"/>
                <a:cs typeface="IBM Plex Sans Light"/>
                <a:sym typeface="IBM Plex Sans Light"/>
              </a:rPr>
              <a:t>¿Es una metodología?       </a:t>
            </a:r>
            <a:endParaRPr sz="21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latin typeface="IBM Plex Sans Light"/>
                <a:ea typeface="IBM Plex Sans Light"/>
                <a:cs typeface="IBM Plex Sans Light"/>
                <a:sym typeface="IBM Plex Sans Light"/>
              </a:rPr>
              <a:t>¿Es una adaptación?</a:t>
            </a:r>
            <a:endParaRPr sz="21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latin typeface="IBM Plex Sans Light"/>
                <a:ea typeface="IBM Plex Sans Light"/>
                <a:cs typeface="IBM Plex Sans Light"/>
                <a:sym typeface="IBM Plex Sans Light"/>
              </a:rPr>
              <a:t>¿Es una receta mágica? </a:t>
            </a:r>
            <a:endParaRPr sz="21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202" name="Google Shape;202;p44"/>
          <p:cNvSpPr/>
          <p:nvPr/>
        </p:nvSpPr>
        <p:spPr>
          <a:xfrm>
            <a:off x="3722275" y="1931750"/>
            <a:ext cx="407100" cy="322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44"/>
          <p:cNvSpPr/>
          <p:nvPr/>
        </p:nvSpPr>
        <p:spPr>
          <a:xfrm>
            <a:off x="4311200" y="1931750"/>
            <a:ext cx="407100" cy="322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44"/>
          <p:cNvSpPr/>
          <p:nvPr/>
        </p:nvSpPr>
        <p:spPr>
          <a:xfrm>
            <a:off x="3722275" y="2501000"/>
            <a:ext cx="407100" cy="322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44"/>
          <p:cNvSpPr/>
          <p:nvPr/>
        </p:nvSpPr>
        <p:spPr>
          <a:xfrm>
            <a:off x="4311200" y="2501000"/>
            <a:ext cx="407100" cy="322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44"/>
          <p:cNvSpPr txBox="1"/>
          <p:nvPr/>
        </p:nvSpPr>
        <p:spPr>
          <a:xfrm>
            <a:off x="3722275" y="1553300"/>
            <a:ext cx="407100" cy="3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latin typeface="IBM Plex Sans"/>
                <a:ea typeface="IBM Plex Sans"/>
                <a:cs typeface="IBM Plex Sans"/>
                <a:sym typeface="IBM Plex Sans"/>
              </a:rPr>
              <a:t>SÍ</a:t>
            </a:r>
            <a:endParaRPr sz="1500"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207" name="Google Shape;207;p44"/>
          <p:cNvSpPr txBox="1"/>
          <p:nvPr/>
        </p:nvSpPr>
        <p:spPr>
          <a:xfrm>
            <a:off x="4311200" y="1553300"/>
            <a:ext cx="549900" cy="3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latin typeface="IBM Plex Sans"/>
                <a:ea typeface="IBM Plex Sans"/>
                <a:cs typeface="IBM Plex Sans"/>
                <a:sym typeface="IBM Plex Sans"/>
              </a:rPr>
              <a:t>NO</a:t>
            </a:r>
            <a:endParaRPr sz="1500"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208" name="Google Shape;20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0900" y="1655275"/>
            <a:ext cx="767700" cy="76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6100" y="2234000"/>
            <a:ext cx="767700" cy="76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44"/>
          <p:cNvPicPr preferRelativeResize="0"/>
          <p:nvPr/>
        </p:nvPicPr>
        <p:blipFill rotWithShape="1">
          <a:blip r:embed="rId4">
            <a:alphaModFix/>
          </a:blip>
          <a:srcRect b="0" l="7442" r="43429" t="0"/>
          <a:stretch/>
        </p:blipFill>
        <p:spPr>
          <a:xfrm>
            <a:off x="5223675" y="-13575"/>
            <a:ext cx="3920323" cy="526285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44"/>
          <p:cNvSpPr/>
          <p:nvPr/>
        </p:nvSpPr>
        <p:spPr>
          <a:xfrm>
            <a:off x="3722275" y="3075350"/>
            <a:ext cx="407100" cy="322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44"/>
          <p:cNvSpPr/>
          <p:nvPr/>
        </p:nvSpPr>
        <p:spPr>
          <a:xfrm>
            <a:off x="4311200" y="3075350"/>
            <a:ext cx="407100" cy="322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3" name="Google Shape;21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0900" y="2798875"/>
            <a:ext cx="767700" cy="76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5"/>
          <p:cNvSpPr txBox="1"/>
          <p:nvPr/>
        </p:nvSpPr>
        <p:spPr>
          <a:xfrm>
            <a:off x="0" y="698050"/>
            <a:ext cx="4741500" cy="18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latin typeface="IBM Plex Sans"/>
                <a:ea typeface="IBM Plex Sans"/>
                <a:cs typeface="IBM Plex Sans"/>
                <a:sym typeface="IBM Plex Sans"/>
              </a:rPr>
              <a:t>ACTIVIDAD DE AUTOEVALUACIÓN</a:t>
            </a:r>
            <a:endParaRPr sz="30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219" name="Google Shape;219;p45"/>
          <p:cNvPicPr preferRelativeResize="0"/>
          <p:nvPr/>
        </p:nvPicPr>
        <p:blipFill rotWithShape="1">
          <a:blip r:embed="rId3">
            <a:alphaModFix/>
          </a:blip>
          <a:srcRect b="0" l="0" r="44979" t="0"/>
          <a:stretch/>
        </p:blipFill>
        <p:spPr>
          <a:xfrm>
            <a:off x="4897869" y="0"/>
            <a:ext cx="4246124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45"/>
          <p:cNvSpPr txBox="1"/>
          <p:nvPr/>
        </p:nvSpPr>
        <p:spPr>
          <a:xfrm>
            <a:off x="469125" y="2680650"/>
            <a:ext cx="39093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latin typeface="IBM Plex Sans Light"/>
                <a:ea typeface="IBM Plex Sans Light"/>
                <a:cs typeface="IBM Plex Sans Light"/>
                <a:sym typeface="IBM Plex Sans Light"/>
              </a:rPr>
              <a:t>Valora los ítems del 1-10 según tu práctica en el aula. </a:t>
            </a:r>
            <a:endParaRPr sz="2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6"/>
          <p:cNvSpPr txBox="1"/>
          <p:nvPr/>
        </p:nvSpPr>
        <p:spPr>
          <a:xfrm>
            <a:off x="580700" y="2190750"/>
            <a:ext cx="7846500" cy="1915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</a:t>
            </a:r>
            <a:endParaRPr sz="15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lt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Este trabajo se enmarca en el proyecto I+D+i  financiado por la Universitat Jaume I: «Universidad intercultural inclusiva: una propuesta de formación del profesorado desde la perspectiva de diseño universal para el aprendizaje (DUA)» (UJI-B2021-44).</a:t>
            </a:r>
            <a:r>
              <a:rPr lang="en-US" sz="1100">
                <a:solidFill>
                  <a:schemeClr val="l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</a:t>
            </a:r>
            <a:endParaRPr sz="1100">
              <a:solidFill>
                <a:schemeClr val="l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