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IBM Plex Sans"/>
      <p:regular r:id="rId14"/>
      <p:bold r:id="rId15"/>
      <p:italic r:id="rId16"/>
      <p:boldItalic r:id="rId17"/>
    </p:embeddedFont>
    <p:embeddedFont>
      <p:font typeface="IBM Plex Sans Light"/>
      <p:regular r:id="rId18"/>
      <p:bold r:id="rId19"/>
      <p:italic r:id="rId20"/>
      <p:boldItalic r:id="rId21"/>
    </p:embeddedFont>
    <p:embeddedFont>
      <p:font typeface="PT Sans Narrow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italic.fntdata"/><Relationship Id="rId11" Type="http://schemas.openxmlformats.org/officeDocument/2006/relationships/slide" Target="slides/slide4.xml"/><Relationship Id="rId22" Type="http://schemas.openxmlformats.org/officeDocument/2006/relationships/font" Target="fonts/PTSansNarrow-regular.fntdata"/><Relationship Id="rId10" Type="http://schemas.openxmlformats.org/officeDocument/2006/relationships/slide" Target="slides/slide3.xml"/><Relationship Id="rId21" Type="http://schemas.openxmlformats.org/officeDocument/2006/relationships/font" Target="fonts/IBMPlexSansLight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font" Target="fonts/IBMPlexSans-bold.fntdata"/><Relationship Id="rId14" Type="http://schemas.openxmlformats.org/officeDocument/2006/relationships/font" Target="fonts/IBMPlexSans-regular.fntdata"/><Relationship Id="rId17" Type="http://schemas.openxmlformats.org/officeDocument/2006/relationships/font" Target="fonts/IBMPlexSans-boldItalic.fntdata"/><Relationship Id="rId16" Type="http://schemas.openxmlformats.org/officeDocument/2006/relationships/font" Target="fonts/IBMPlexSans-italic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IBMPlexSansLight-bold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IBMPlexSansLigh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11a034846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AIDA</a:t>
            </a:r>
            <a:endParaRPr sz="14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¡Hola! Mi nombre es Aida Sanahuja Ribés</a:t>
            </a:r>
            <a:r>
              <a:rPr lang="en-US" sz="1400">
                <a:solidFill>
                  <a:srgbClr val="FF0000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</a:t>
            </a:r>
            <a:r>
              <a:rPr lang="en-US" sz="1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y junto a mi compañera Odet Moliner García,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ambas profesora del área de Didáctica y Organización Escolar de la Universitat Jaume I. </a:t>
            </a:r>
            <a:endParaRPr sz="14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Os vamos a presentar unas breves pinceladas de lo que veremos en el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Tema 1. Educación Inclusiva: ampliando la mirada hacia una educación para todas las personas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del curso titulado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Diseño Universal para el Aprendizaje (DUA): repensar la docencia desde una mirada inclusiva.</a:t>
            </a:r>
            <a:endParaRPr sz="1700"/>
          </a:p>
        </p:txBody>
      </p:sp>
      <p:sp>
        <p:nvSpPr>
          <p:cNvPr id="222" name="Google Shape;222;g2811a034846_1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AIDA</a:t>
            </a:r>
            <a:endParaRPr sz="14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 este tema te proponemos abordar algunas cuestiones fundamentales como: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¿qué entendemos por educación inclusiva y cuáles son sus principios?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y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 ¿qué papel juegan en la educación inclusiva las tecnologías para la accesibilidad universal o de todas las personas?</a:t>
            </a:r>
            <a:endParaRPr sz="1300"/>
          </a:p>
        </p:txBody>
      </p:sp>
      <p:sp>
        <p:nvSpPr>
          <p:cNvPr id="230" name="Google Shape;2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5f4e51b6d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85f4e51b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AIDA</a:t>
            </a:r>
            <a:endParaRPr sz="14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En el tema veremos diferentes conceptos como el de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diseño universal (DU), diseño para todas las personas, accesibilidad universal, accesibilidad cognitiva, accesibilidad digital,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entre otros.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Es importante tener presente que el diseño universal (DU) no solamente se centra en las personas con discapacidad. Sino que pretende salvar cualquier barrera o impedimento que experimentan las personas en situación temporal o permanente.</a:t>
            </a: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5f4e51b6d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85f4e51b6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ODET</a:t>
            </a:r>
            <a:endParaRPr sz="14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Por ejemplo, si nos focalizamos en la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accesibilidad digital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, la cual es exigida por ley por las Administraciones públicas españolas, veremos como esta se concibe como la posibilidad de que un servicio o sitio web pueda ser visitado y consultado por el mayor número de personas posibles. Este hecho favorece la igualdad de oportunidades de las personas con discapacidad y al mismo tiempo favorece su uso a todas las personas, por ejemplo, personas mayores, personas que utilizan un ordenador ubicado en un espacio con poca iluminación, entre otras. Para ello veremos algunas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 «Pautas de Accesibilidad al Contenido en la Web»</a:t>
            </a:r>
            <a:r>
              <a:rPr lang="en-US" sz="14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mediante, por ejemplo, un </a:t>
            </a:r>
            <a:r>
              <a:rPr b="1" lang="en-US" sz="14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Test de Accesibilidad Web.</a:t>
            </a: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5f4e51b6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5f4e51b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ODET</a:t>
            </a:r>
            <a:endParaRPr sz="16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Finalmente,  se aterrizará  todo este discurso del</a:t>
            </a:r>
            <a:r>
              <a:rPr b="1" lang="en-US" sz="16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 Diseño Universal (DU)</a:t>
            </a:r>
            <a:r>
              <a:rPr lang="en-US" sz="16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en el</a:t>
            </a:r>
            <a:r>
              <a:rPr b="1" lang="en-US" sz="16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 ámbito educativo</a:t>
            </a:r>
            <a:r>
              <a:rPr lang="en-US" sz="16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, para ver sus implicaciones a partir del </a:t>
            </a:r>
            <a:r>
              <a:rPr b="1" lang="en-US" sz="16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Diseño Universal para el Aprendizaje (DUA)</a:t>
            </a:r>
            <a:r>
              <a:rPr lang="en-US" sz="16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y como se sustenta en la</a:t>
            </a:r>
            <a:r>
              <a:rPr b="1" lang="en-US" sz="1600">
                <a:solidFill>
                  <a:srgbClr val="1A1A1A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investigación educativa, las tecnologías y los medios digitales y los recientes avances de la neurociencia aplicada al aprendizaje.</a:t>
            </a:r>
            <a:endParaRPr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ODET</a:t>
            </a:r>
            <a:endParaRPr sz="17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Hasta aquí el video introductorio del tema 1. Esperamos que sea de tu interés y te animamos a que aproveches al máximo este curso. </a:t>
            </a:r>
            <a:endParaRPr sz="17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Muchas gracias por tu atención. </a:t>
            </a:r>
            <a:endParaRPr sz="1600"/>
          </a:p>
        </p:txBody>
      </p:sp>
      <p:sp>
        <p:nvSpPr>
          <p:cNvPr id="260" name="Google Shape;2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7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3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4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>
            <p:ph idx="1" type="subTitle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7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7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7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8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8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8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9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9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9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0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50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1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1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1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1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2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2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2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2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2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2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60" y="110160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760" y="4604400"/>
            <a:ext cx="1878840" cy="3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7440120" y="4605840"/>
            <a:ext cx="1505160" cy="393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760" y="4605840"/>
            <a:ext cx="1879920" cy="3931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7440120" y="4605840"/>
            <a:ext cx="1505160" cy="393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9680" y="4605840"/>
            <a:ext cx="1124280" cy="3931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86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11760" y="110160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472600" y="466308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1760" y="4604400"/>
            <a:ext cx="1878841" cy="3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/>
          <p:nvPr/>
        </p:nvSpPr>
        <p:spPr>
          <a:xfrm>
            <a:off x="7440120" y="4605840"/>
            <a:ext cx="15051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311760" y="444960"/>
            <a:ext cx="8520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311760" y="1152360"/>
            <a:ext cx="85200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0"/>
          <p:cNvSpPr txBox="1"/>
          <p:nvPr>
            <p:ph idx="12" type="sldNum"/>
          </p:nvPr>
        </p:nvSpPr>
        <p:spPr>
          <a:xfrm>
            <a:off x="8472600" y="4663080"/>
            <a:ext cx="548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3"/>
          <p:cNvSpPr txBox="1"/>
          <p:nvPr/>
        </p:nvSpPr>
        <p:spPr>
          <a:xfrm>
            <a:off x="311760" y="1101600"/>
            <a:ext cx="85200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3"/>
          <p:cNvSpPr txBox="1"/>
          <p:nvPr/>
        </p:nvSpPr>
        <p:spPr>
          <a:xfrm>
            <a:off x="311760" y="3154320"/>
            <a:ext cx="8633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3"/>
          <p:cNvSpPr txBox="1"/>
          <p:nvPr/>
        </p:nvSpPr>
        <p:spPr>
          <a:xfrm>
            <a:off x="250313" y="531450"/>
            <a:ext cx="8756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4400"/>
              </a:spcBef>
              <a:spcAft>
                <a:spcPts val="1200"/>
              </a:spcAft>
              <a:buNone/>
            </a:pPr>
            <a:r>
              <a:rPr b="1" lang="en-US" sz="27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Tema 1. Educación Inclusiva: ampliando la mirada hacia una educación para todas las personas </a:t>
            </a:r>
            <a:endParaRPr b="1" sz="27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7" name="Google Shape;227;p53"/>
          <p:cNvSpPr txBox="1"/>
          <p:nvPr/>
        </p:nvSpPr>
        <p:spPr>
          <a:xfrm>
            <a:off x="387725" y="2125350"/>
            <a:ext cx="5037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Aida Sanahuja Ribés, Odet Moliner García, Mercé Barrera Ciurana y Auxiliadora Sales Ciges </a:t>
            </a:r>
            <a:endParaRPr sz="18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Septiembre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4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4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8143"/>
            <a:ext cx="9144000" cy="535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152402"/>
            <a:ext cx="383726" cy="3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/>
        </p:nvSpPr>
        <p:spPr>
          <a:xfrm>
            <a:off x="385025" y="849025"/>
            <a:ext cx="4570800" cy="30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¿Qué entendemos por educación inclusiva? </a:t>
            </a:r>
            <a:endParaRPr b="1" i="1" sz="2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¿Qué papel juegan </a:t>
            </a:r>
            <a:r>
              <a:rPr b="1" i="1" lang="en-US" sz="2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las </a:t>
            </a:r>
            <a:r>
              <a:rPr b="1" i="1" lang="en-US" sz="2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tecnologías para la accesibilidad universal o de todas las personas?</a:t>
            </a:r>
            <a:endParaRPr b="1" i="1" sz="2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1875" y="-1469422"/>
            <a:ext cx="9995100" cy="66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152402"/>
            <a:ext cx="383726" cy="3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 txBox="1"/>
          <p:nvPr/>
        </p:nvSpPr>
        <p:spPr>
          <a:xfrm>
            <a:off x="697575" y="2701950"/>
            <a:ext cx="6259200" cy="10722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diseño universal , diseño para todas las personas, </a:t>
            </a:r>
            <a:endParaRPr i="1" sz="20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accesibilidad universal, cognitiva, digital, etc.</a:t>
            </a:r>
            <a:endParaRPr i="1" sz="20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400" y="-876150"/>
            <a:ext cx="9238400" cy="615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152402"/>
            <a:ext cx="383726" cy="3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6"/>
          <p:cNvSpPr txBox="1"/>
          <p:nvPr/>
        </p:nvSpPr>
        <p:spPr>
          <a:xfrm>
            <a:off x="-94450" y="4507500"/>
            <a:ext cx="3401700" cy="4836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accesibilidad digital</a:t>
            </a:r>
            <a:endParaRPr i="1" sz="20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1400" y="-71850"/>
            <a:ext cx="9275299" cy="61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152402"/>
            <a:ext cx="383726" cy="38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7"/>
          <p:cNvSpPr txBox="1"/>
          <p:nvPr/>
        </p:nvSpPr>
        <p:spPr>
          <a:xfrm>
            <a:off x="4126650" y="566600"/>
            <a:ext cx="5064600" cy="5079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1A1A1A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Diseño Universal para el Aprendizaje (DUA) </a:t>
            </a:r>
            <a:endParaRPr i="1" sz="2000">
              <a:solidFill>
                <a:srgbClr val="1A1A1A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 txBox="1"/>
          <p:nvPr/>
        </p:nvSpPr>
        <p:spPr>
          <a:xfrm>
            <a:off x="580700" y="2190750"/>
            <a:ext cx="78465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5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Este trabajo se enmarca en el proyecto I+D+i  financiado por la Universitat Jaume I: «Universidad intercultural inclusiva: una propuesta de formación del profesorado desde la perspectiva de diseño universal para el aprendizaje (DUA)» (UJI-B2021-44).</a:t>
            </a:r>
            <a:r>
              <a:rPr lang="en-US" sz="11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100">
              <a:solidFill>
                <a:schemeClr val="l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