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IBM Plex Sans"/>
      <p:regular r:id="rId10"/>
      <p:bold r:id="rId11"/>
      <p:italic r:id="rId12"/>
      <p:boldItalic r:id="rId13"/>
    </p:embeddedFont>
    <p:embeddedFont>
      <p:font typeface="IBM Plex Sans Light"/>
      <p:regular r:id="rId14"/>
      <p:bold r:id="rId15"/>
      <p:italic r:id="rId16"/>
      <p:boldItalic r:id="rId17"/>
    </p:embeddedFont>
    <p:embeddedFont>
      <p:font typeface="IBM Plex Sans Thin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IBM Plex Sans SemiBold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sO7XQLGON5L+cQeaRIWPisdP6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Thin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IBMPlexSansThin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SemiBold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IBMPlexSansSemiBold-italic.fntdata"/><Relationship Id="rId27" Type="http://schemas.openxmlformats.org/officeDocument/2006/relationships/font" Target="fonts/IBMPlexSan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San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font" Target="fonts/IBMPlexSans-bold.fntdata"/><Relationship Id="rId10" Type="http://schemas.openxmlformats.org/officeDocument/2006/relationships/font" Target="fonts/IBMPlexSans-regular.fntdata"/><Relationship Id="rId13" Type="http://schemas.openxmlformats.org/officeDocument/2006/relationships/font" Target="fonts/IBMPlexSans-boldItalic.fntdata"/><Relationship Id="rId12" Type="http://schemas.openxmlformats.org/officeDocument/2006/relationships/font" Target="fonts/IBMPlexSans-italic.fntdata"/><Relationship Id="rId15" Type="http://schemas.openxmlformats.org/officeDocument/2006/relationships/font" Target="fonts/IBMPlexSansLight-bold.fntdata"/><Relationship Id="rId14" Type="http://schemas.openxmlformats.org/officeDocument/2006/relationships/font" Target="fonts/IBMPlexSansLight-regular.fntdata"/><Relationship Id="rId17" Type="http://schemas.openxmlformats.org/officeDocument/2006/relationships/font" Target="fonts/IBMPlexSansLight-boldItalic.fntdata"/><Relationship Id="rId16" Type="http://schemas.openxmlformats.org/officeDocument/2006/relationships/font" Target="fonts/IBMPlexSansLight-italic.fntdata"/><Relationship Id="rId19" Type="http://schemas.openxmlformats.org/officeDocument/2006/relationships/font" Target="fonts/IBMPlexSansThin-bold.fntdata"/><Relationship Id="rId18" Type="http://schemas.openxmlformats.org/officeDocument/2006/relationships/font" Target="fonts/IBMPlexSansTh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 arribem a l'última sessió d'aquesta formació amb el tema 5.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En aquest tema tractarem una de les facetes més importants per a l'èxit dels nostres projectes: la presentació de les seues principals virtuts, dels seus avantatges competitius i de les novetats que presenta respecte al seu context.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De com siguem capaços d'exposar les nostres idees i de com fem per enfocar clarament al públic objectiu al qual va dirigit dependrà en bona part l'interés que el nostre projecte audiovisual puga despertar en potencials col·laboradors i inversors.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Per a això, hem de preparar un document de venda que, en si mateix, conformarà l'última tasca de la formació.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s-ES" sz="1200">
                <a:latin typeface="Helvetica Neue"/>
                <a:ea typeface="Helvetica Neue"/>
                <a:cs typeface="Helvetica Neue"/>
                <a:sym typeface="Helvetica Neue"/>
              </a:rPr>
              <a:t>Espere que espere que hages trobat profit en aquest recurs per a crear i millorar la viabilitat del teu projecte audiovisual.</a:t>
            </a:r>
            <a:endParaRPr/>
          </a:p>
        </p:txBody>
      </p:sp>
      <p:sp>
        <p:nvSpPr>
          <p:cNvPr id="91" name="Google Shape;9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17" name="Google Shape;17;p6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8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5" name="Google Shape;25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3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s-ES"/>
              <a:t>TEMA 5. DOCUMENT DE VENDA</a:t>
            </a:r>
            <a:endParaRPr/>
          </a:p>
        </p:txBody>
      </p:sp>
      <p:sp>
        <p:nvSpPr>
          <p:cNvPr id="68" name="Google Shape;68;p1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/>
              <a:t>Antonio Loriguillo-López</a:t>
            </a:r>
            <a:br>
              <a:rPr lang="es-ES"/>
            </a:br>
            <a:r>
              <a:rPr lang="es-ES"/>
              <a:t>Septembre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26299" l="0" r="0" t="4603"/>
          <a:stretch/>
        </p:blipFill>
        <p:spPr>
          <a:xfrm>
            <a:off x="0" y="678873"/>
            <a:ext cx="12192000" cy="561624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>
            <p:ph idx="1" type="body"/>
          </p:nvPr>
        </p:nvSpPr>
        <p:spPr>
          <a:xfrm>
            <a:off x="897149" y="1736863"/>
            <a:ext cx="4370276" cy="812373"/>
          </a:xfrm>
          <a:prstGeom prst="rect">
            <a:avLst/>
          </a:prstGeom>
          <a:solidFill>
            <a:srgbClr val="FFFFFF">
              <a:alpha val="3058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sz="2800">
                <a:solidFill>
                  <a:schemeClr val="lt1"/>
                </a:solidFill>
              </a:rPr>
              <a:t>FASES DE DESENVOLUPAMENT</a:t>
            </a:r>
            <a:endParaRPr/>
          </a:p>
        </p:txBody>
      </p:sp>
      <p:sp>
        <p:nvSpPr>
          <p:cNvPr id="76" name="Google Shape;76;p2"/>
          <p:cNvSpPr txBox="1"/>
          <p:nvPr>
            <p:ph idx="2" type="body"/>
          </p:nvPr>
        </p:nvSpPr>
        <p:spPr>
          <a:xfrm>
            <a:off x="897148" y="2604657"/>
            <a:ext cx="4370276" cy="25908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>
                <a:solidFill>
                  <a:schemeClr val="lt1"/>
                </a:solidFill>
              </a:rPr>
              <a:t>Anàlisi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>
                <a:solidFill>
                  <a:schemeClr val="lt1"/>
                </a:solidFill>
              </a:rPr>
              <a:t>Idea i tema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>
                <a:solidFill>
                  <a:schemeClr val="lt1"/>
                </a:solidFill>
              </a:rPr>
              <a:t>Mapa de continguts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>
                <a:solidFill>
                  <a:schemeClr val="lt1"/>
                </a:solidFill>
              </a:rPr>
              <a:t>Bíblia narrativa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2800"/>
              <a:buNone/>
            </a:pPr>
            <a:r>
              <a:rPr b="1" lang="es-ES">
                <a:solidFill>
                  <a:srgbClr val="003864"/>
                </a:solidFill>
              </a:rPr>
              <a:t>Document de venda</a:t>
            </a:r>
            <a:endParaRPr/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/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47060" y="269763"/>
            <a:ext cx="581325" cy="239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74" y="360937"/>
            <a:ext cx="10089852" cy="61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>
            <p:ph idx="2" type="body"/>
          </p:nvPr>
        </p:nvSpPr>
        <p:spPr>
          <a:xfrm>
            <a:off x="1846378" y="2530644"/>
            <a:ext cx="3792839" cy="269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s-ES" sz="1600">
                <a:solidFill>
                  <a:srgbClr val="7F7F7F"/>
                </a:solidFill>
              </a:rPr>
              <a:t>1. Fitxa del projecte</a:t>
            </a:r>
            <a:endParaRPr sz="16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s-ES" sz="1600">
                <a:solidFill>
                  <a:srgbClr val="7F7F7F"/>
                </a:solidFill>
              </a:rPr>
              <a:t>2. </a:t>
            </a:r>
            <a:r>
              <a:rPr i="1" lang="es-ES" sz="1600">
                <a:solidFill>
                  <a:srgbClr val="7F7F7F"/>
                </a:solidFill>
              </a:rPr>
              <a:t>Storyline </a:t>
            </a:r>
            <a:r>
              <a:rPr lang="es-ES" sz="1600">
                <a:solidFill>
                  <a:srgbClr val="7F7F7F"/>
                </a:solidFill>
              </a:rPr>
              <a:t>i sinopsi narrativa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s-ES" sz="1600">
                <a:solidFill>
                  <a:srgbClr val="7F7F7F"/>
                </a:solidFill>
              </a:rPr>
              <a:t>3. Tractament narratiu/visual/sonor</a:t>
            </a:r>
            <a:endParaRPr sz="16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1600"/>
              <a:buNone/>
            </a:pPr>
            <a:r>
              <a:rPr b="1" lang="es-ES" sz="1600">
                <a:solidFill>
                  <a:srgbClr val="003864"/>
                </a:solidFill>
              </a:rPr>
              <a:t>4. Públic objectiu</a:t>
            </a:r>
            <a:endParaRPr b="1" sz="1600">
              <a:solidFill>
                <a:srgbClr val="00386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1600"/>
              <a:buNone/>
            </a:pPr>
            <a:r>
              <a:rPr lang="es-ES" sz="1600">
                <a:solidFill>
                  <a:srgbClr val="003864"/>
                </a:solidFill>
              </a:rPr>
              <a:t>(edat, tipus de jugador/a, gustos, influències, etc</a:t>
            </a:r>
            <a:endParaRPr sz="16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rgbClr val="003864"/>
              </a:solidFill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6434520" y="1093730"/>
            <a:ext cx="4168396" cy="4880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864"/>
              </a:buClr>
              <a:buSzPts val="1600"/>
              <a:buFont typeface="Arial"/>
              <a:buNone/>
            </a:pPr>
            <a:r>
              <a:rPr b="1" lang="es-ES" sz="1600">
                <a:solidFill>
                  <a:srgbClr val="003864"/>
                </a:solidFill>
                <a:latin typeface="IBM Plex Sans"/>
                <a:ea typeface="IBM Plex Sans"/>
                <a:cs typeface="IBM Plex Sans"/>
                <a:sym typeface="IBM Plex Sans"/>
              </a:rPr>
              <a:t>5. Anàlisi de la competència</a:t>
            </a:r>
            <a:endParaRPr b="1" sz="1600">
              <a:solidFill>
                <a:srgbClr val="003864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1600"/>
              <a:buFont typeface="Arial"/>
              <a:buNone/>
            </a:pPr>
            <a:r>
              <a:rPr lang="es-ES" sz="1600">
                <a:solidFill>
                  <a:srgbClr val="003864"/>
                </a:solidFill>
                <a:latin typeface="IBM Plex Sans"/>
                <a:ea typeface="IBM Plex Sans"/>
                <a:cs typeface="IBM Plex Sans"/>
                <a:sym typeface="IBM Plex Sans"/>
              </a:rPr>
              <a:t>A quins productes del mercat s'assembla i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1600"/>
              <a:buFont typeface="Arial"/>
              <a:buNone/>
            </a:pPr>
            <a:r>
              <a:rPr lang="es-ES" sz="1600">
                <a:solidFill>
                  <a:srgbClr val="003864"/>
                </a:solidFill>
                <a:latin typeface="IBM Plex Sans"/>
                <a:ea typeface="IBM Plex Sans"/>
                <a:cs typeface="IBM Plex Sans"/>
                <a:sym typeface="IBM Plex Sans"/>
              </a:rPr>
              <a:t>en què es diferencia el teu projecte</a:t>
            </a:r>
            <a:endParaRPr sz="1600">
              <a:solidFill>
                <a:srgbClr val="003864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1600"/>
              <a:buFont typeface="Arial"/>
              <a:buNone/>
            </a:pPr>
            <a:r>
              <a:rPr b="1" lang="es-ES" sz="1600">
                <a:solidFill>
                  <a:srgbClr val="003864"/>
                </a:solidFill>
                <a:latin typeface="IBM Plex Sans"/>
                <a:ea typeface="IBM Plex Sans"/>
                <a:cs typeface="IBM Plex Sans"/>
                <a:sym typeface="IBM Plex Sans"/>
              </a:rPr>
              <a:t>6. Pla de desenvolupament</a:t>
            </a:r>
            <a:endParaRPr b="1" sz="1600">
              <a:solidFill>
                <a:srgbClr val="003864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1600"/>
              <a:buFont typeface="Arial"/>
              <a:buNone/>
            </a:pPr>
            <a:r>
              <a:rPr lang="es-ES" sz="1600">
                <a:solidFill>
                  <a:srgbClr val="003864"/>
                </a:solidFill>
                <a:latin typeface="IBM Plex Sans"/>
                <a:ea typeface="IBM Plex Sans"/>
                <a:cs typeface="IBM Plex Sans"/>
                <a:sym typeface="IBM Plex Sans"/>
              </a:rPr>
              <a:t>Cronograma amb les fases de desenvolupament i equip humà necessari.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1600"/>
              <a:buFont typeface="Arial"/>
              <a:buNone/>
            </a:pPr>
            <a:r>
              <a:rPr b="1" lang="es-ES" sz="1600">
                <a:solidFill>
                  <a:srgbClr val="003864"/>
                </a:solidFill>
                <a:latin typeface="IBM Plex Sans"/>
                <a:ea typeface="IBM Plex Sans"/>
                <a:cs typeface="IBM Plex Sans"/>
                <a:sym typeface="IBM Plex Sans"/>
              </a:rPr>
              <a:t>7. Anàlisi DAFO (viabilitat)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1600"/>
              <a:buFont typeface="Arial"/>
              <a:buNone/>
            </a:pPr>
            <a:r>
              <a:rPr lang="es-ES" sz="1600">
                <a:solidFill>
                  <a:srgbClr val="003864"/>
                </a:solidFill>
                <a:latin typeface="IBM Plex Sans"/>
                <a:ea typeface="IBM Plex Sans"/>
                <a:cs typeface="IBM Plex Sans"/>
                <a:sym typeface="IBM Plex Sans"/>
              </a:rPr>
              <a:t>Debilitats i Fortaleses (internes)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1600"/>
              <a:buFont typeface="Arial"/>
              <a:buNone/>
            </a:pPr>
            <a:r>
              <a:rPr lang="es-ES" sz="1600">
                <a:solidFill>
                  <a:srgbClr val="003864"/>
                </a:solidFill>
                <a:latin typeface="IBM Plex Sans"/>
                <a:ea typeface="IBM Plex Sans"/>
                <a:cs typeface="IBM Plex Sans"/>
                <a:sym typeface="IBM Plex Sans"/>
              </a:rPr>
              <a:t>Amenaces i Oportunitats (de l'entorn, externes)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900">
              <a:solidFill>
                <a:srgbClr val="00386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7" name="Google Shape;87;p3"/>
          <p:cNvSpPr txBox="1"/>
          <p:nvPr>
            <p:ph idx="1" type="body"/>
          </p:nvPr>
        </p:nvSpPr>
        <p:spPr>
          <a:xfrm>
            <a:off x="1350661" y="908969"/>
            <a:ext cx="4288556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3200"/>
              <a:t>TASCA #5 – DOCUMENT DE VENDA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/>
              <a:t>Antonio Loriguillo-López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/>
              <a:t>loriguil@uji.es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2023-07-02T17:18:37Z</dcterms:created>
  <dc:creator>Microsoft Office User</dc:creator>
</cp:coreProperties>
</file>