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IBM Plex Sans"/>
      <p:regular r:id="rId19"/>
      <p:bold r:id="rId20"/>
      <p:italic r:id="rId21"/>
      <p:boldItalic r:id="rId22"/>
    </p:embeddedFont>
    <p:embeddedFont>
      <p:font typeface="IBM Plex Sans Light"/>
      <p:regular r:id="rId23"/>
      <p:bold r:id="rId24"/>
      <p:italic r:id="rId25"/>
      <p:boldItalic r:id="rId26"/>
    </p:embeddedFont>
    <p:embeddedFont>
      <p:font typeface="IBM Plex Sans Thin"/>
      <p:regular r:id="rId27"/>
      <p:bold r:id="rId28"/>
      <p:italic r:id="rId29"/>
      <p:boldItalic r:id="rId30"/>
    </p:embeddedFont>
    <p:embeddedFont>
      <p:font typeface="Helvetica Neue"/>
      <p:regular r:id="rId31"/>
      <p:bold r:id="rId32"/>
      <p:italic r:id="rId33"/>
      <p:boldItalic r:id="rId34"/>
    </p:embeddedFont>
    <p:embeddedFont>
      <p:font typeface="IBM Plex Sans SemiBold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jvkA9rkJGO4yrIMVUEbk/+Ja2j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bold.fntdata"/><Relationship Id="rId22" Type="http://schemas.openxmlformats.org/officeDocument/2006/relationships/font" Target="fonts/IBMPlexSans-boldItalic.fntdata"/><Relationship Id="rId21" Type="http://schemas.openxmlformats.org/officeDocument/2006/relationships/font" Target="fonts/IBMPlexSans-italic.fntdata"/><Relationship Id="rId24" Type="http://schemas.openxmlformats.org/officeDocument/2006/relationships/font" Target="fonts/IBMPlexSansLight-bold.fntdata"/><Relationship Id="rId23" Type="http://schemas.openxmlformats.org/officeDocument/2006/relationships/font" Target="fonts/IBMPlexSans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Light-boldItalic.fntdata"/><Relationship Id="rId25" Type="http://schemas.openxmlformats.org/officeDocument/2006/relationships/font" Target="fonts/IBMPlexSansLight-italic.fntdata"/><Relationship Id="rId28" Type="http://schemas.openxmlformats.org/officeDocument/2006/relationships/font" Target="fonts/IBMPlexSansThin-bold.fntdata"/><Relationship Id="rId27" Type="http://schemas.openxmlformats.org/officeDocument/2006/relationships/font" Target="fonts/IBMPlexSansThi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ansThin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regular.fntdata"/><Relationship Id="rId30" Type="http://schemas.openxmlformats.org/officeDocument/2006/relationships/font" Target="fonts/IBMPlexSansThin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8.xml"/><Relationship Id="rId35" Type="http://schemas.openxmlformats.org/officeDocument/2006/relationships/font" Target="fonts/IBMPlexSans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10.xml"/><Relationship Id="rId37" Type="http://schemas.openxmlformats.org/officeDocument/2006/relationships/font" Target="fonts/IBMPlexSansSemiBold-italic.fntdata"/><Relationship Id="rId14" Type="http://schemas.openxmlformats.org/officeDocument/2006/relationships/slide" Target="slides/slide9.xml"/><Relationship Id="rId36" Type="http://schemas.openxmlformats.org/officeDocument/2006/relationships/font" Target="fonts/IBMPlexSansSemiBold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IBMPlexSansSemiBold-boldItalic.fntdata"/><Relationship Id="rId19" Type="http://schemas.openxmlformats.org/officeDocument/2006/relationships/font" Target="fonts/IBMPlexSa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Hola a tothom. 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El meu nom és Antonio Loriguillo López i soc docent en el departament de Ciències de la Comunicació de la Universitat Jaume I.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En aquest tema 2 donarem algunes pistes sobre com començar a construir el teu projecte audiovisual, des d'enfrontar-nos a la fulla en blanc fins a traçar els ítems narratius essencials per a arrancar-ho.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Un exemple que segur resulta familiar</a:t>
            </a:r>
            <a:endParaRPr/>
          </a:p>
        </p:txBody>
      </p:sp>
      <p:sp>
        <p:nvSpPr>
          <p:cNvPr id="151" name="Google Shape;1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Finalment, la tercera inclou el tractament narratiu/visual/sonor: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Sobre el tractament narratiu: 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 en el cas de la ficció i la no-ficció ha d'incloure les trames principals i secundàries.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 en el cas de podcasts i formats televisius ha d'incloure les seccions, escaleta-marc i proposta de presentadors.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Respecte al tractament visual ha d'esmentar-se l'estil de realització, algun comentari sobre la fotografia, del muntatge i, si escau, sobre les localitzacions on gravar.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Finalment, el tractament sonor implica l'esment de tipus de músiques, veus, el ritme, l'ús o no d'efectes sonors així com l'ús de fonts d'arxiu.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Sobre aquests pilars podràs continuar construint el teu projecte audiovisual.</a:t>
            </a:r>
            <a:r>
              <a:rPr lang="es-ES"/>
              <a:t> </a:t>
            </a:r>
            <a:endParaRPr/>
          </a:p>
        </p:txBody>
      </p:sp>
      <p:sp>
        <p:nvSpPr>
          <p:cNvPr id="181" name="Google Shape;18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A vegades, a l'hora d'enfrontar-nos a aqueixa temuda fulla en blanc, es pot arribar a experimentar aqueixa frustració tan habitual de qualsevol activitat creativa.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No obstant això, com exposa el professor Francisco Javier Gómez Tarín en aquesta cita, el desenvolupament d'idees no depén exclusivament de la inspiració. Es tracta d'una virtut que ha de treballar-se.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Prenguem un recurs canònic de qualsevol guionista: agafar una notícia qualsevol d'un diari.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Ja tenim una base per a treballar: quin tipus de preguntes tenia l'examen?, quin és el nivell d'estudis dels candidats?, ha anat l'examen a enxampar?, quin és el punt de vista dels sindicats de bombers sobre això?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La història que construïm se servirà d'un esdeveniment real per a extrapolar una ficció. Seguint amb el nostre exercici, prendrem com leit motiv aquesta notícia i continuarem reflexionant sobre ella. Ràpidament comprenem que no és possible construir un relat a partir d'aquest esquema inicial si abans no som capaços d'establir allò que ens mou: tenim un esdeveniment, però ens falta una idea de base sustentada en un tema moral.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Si optem per l'enfocament El Mundo Today que demana a crits la notícia, estarem més prop d'una concepció ancorada en el relat còmic de la prova; si per contra ens inclinem per una reflexió sobre les condicions de treball d'aquests aspirants a bomber, la construcció d'ambients i personatges adquirirà una força inusitada i potser preferim un caràcter íntim per al relat, assossegat i poc adequat amb els criteris de l'acció.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Així doncs, la mateixa història (l'esdeveniment) discorre per diversos camins i fa possible diverses formes de narració (relat). 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Però necessitem alguna cosa més: de què parlem en realitat?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Podem, per exemple, relacionar la nostra notícia amb l'estat de l'educació reglada en l'estat espanyol, relacionada amb un indicador com l'informe OCDE.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Aquest tema haurà de canalitzar tot el treball del guió al llarg del seu recorregut. Amb un tema que ens guia, la història ha sigut delimitada i és necessari plasmar-la en un text. Podem començar pel final (els resultats de la prova), o narrar de manera lineal, des dels dies en què els aspirants es preparen, o alternar records... La història és la mateixa en tots els casos, el relat canvia.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El relat és la base sobre la qual s'haurà de realitzar el producte audiovisual.</a:t>
            </a:r>
            <a:r>
              <a:rPr lang="es-ES"/>
              <a:t> </a:t>
            </a:r>
            <a:endParaRPr/>
          </a:p>
        </p:txBody>
      </p:sp>
      <p:sp>
        <p:nvSpPr>
          <p:cNvPr id="102" name="Google Shape;10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El lliurament d'aquesta sessió està configurada com un arxiu, de maquetació lliure, en el qual heu de reflectir de manera sintètica i visual tres qüestions clau dels vostres projectes: la fitxa dels seus elements bàsics, l'storyline i sinopsi narrativa i el tractament narratiu, visual i sonor.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La primera és la fitxa del projecte, en la qual heu d'indicar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Categoria: per exemple, ficció, no ficció, formats televisius o podcast.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Gènere: comèdia, romanç, acció, thriller.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Duració: especificar en minuts (si és una sèrie o podcast indicar també el núm. d'episodis per temporada).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Pantalla: a quina finestra va dirigida el projecte (televisió pública, televisió privada, plataforma de streaming, etc.).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La segona està composta per:</a:t>
            </a:r>
            <a:endParaRPr/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Storyline: un exercici de síntesi d'explicació del projecte en dues línies.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Sinopsi narrativa: que a diferència de la sinopsi en premsa o en materials promocionals ha d'incloure el desenllaç.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latin typeface="Helvetica Neue"/>
                <a:ea typeface="Helvetica Neue"/>
                <a:cs typeface="Helvetica Neue"/>
                <a:sym typeface="Helvetica Neue"/>
              </a:rPr>
              <a:t>Ha de respondre als 6W: què, qui, quan, com, on i per què.</a:t>
            </a:r>
            <a:r>
              <a:rPr lang="es-ES"/>
              <a:t> </a:t>
            </a:r>
            <a:endParaRPr/>
          </a:p>
        </p:txBody>
      </p:sp>
      <p:sp>
        <p:nvSpPr>
          <p:cNvPr id="141" name="Google Shape;14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sp>
        <p:nvSpPr>
          <p:cNvPr id="17" name="Google Shape;17;p15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/>
          </a:p>
        </p:txBody>
      </p:sp>
      <p:pic>
        <p:nvPicPr>
          <p:cNvPr id="25" name="Google Shape;25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s-ES"/>
              <a:t>TEMA 2. IDEA I TEMA</a:t>
            </a:r>
            <a:endParaRPr/>
          </a:p>
        </p:txBody>
      </p:sp>
      <p:sp>
        <p:nvSpPr>
          <p:cNvPr id="68" name="Google Shape;68;p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Antonio Loriguillo-López</a:t>
            </a:r>
            <a:br>
              <a:rPr lang="es-ES"/>
            </a:br>
            <a:r>
              <a:rPr lang="es-ES"/>
              <a:t>Septembre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 b="41738" l="0" r="10377" t="8111"/>
          <a:stretch/>
        </p:blipFill>
        <p:spPr>
          <a:xfrm>
            <a:off x="0" y="1242322"/>
            <a:ext cx="13625000" cy="50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>
            <p:ph idx="1" type="body"/>
          </p:nvPr>
        </p:nvSpPr>
        <p:spPr>
          <a:xfrm>
            <a:off x="1051074" y="493122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/>
              <a:t>TASCA #2</a:t>
            </a:r>
            <a:endParaRPr/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879" y="373438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>
            <p:ph idx="2" type="body"/>
          </p:nvPr>
        </p:nvSpPr>
        <p:spPr>
          <a:xfrm>
            <a:off x="315823" y="3290978"/>
            <a:ext cx="7476455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5800" u="sng">
                <a:solidFill>
                  <a:srgbClr val="003864"/>
                </a:solidFill>
              </a:rPr>
              <a:t>Sinopsi narrativa (exemple)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3200">
                <a:solidFill>
                  <a:srgbClr val="003864"/>
                </a:solidFill>
              </a:rPr>
              <a:t>Un jove de classe baixa es guanya un passatge per a viatjar en el vaixell més gran mai construït a principis del s. XX. A bord, coneix a una xica de classe alta de la qual s'enamora. Durant el viatge, els joves s'estimen en secret fins que el transatlàntic xoca contra un iceberg i s'afona. El jove mor ofegat, la xica se salva i viu per a explicar-lo.</a:t>
            </a:r>
            <a:endParaRPr sz="3200" u="sng">
              <a:solidFill>
                <a:srgbClr val="00386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 b="41738" l="0" r="10377" t="8111"/>
          <a:stretch/>
        </p:blipFill>
        <p:spPr>
          <a:xfrm>
            <a:off x="0" y="1242322"/>
            <a:ext cx="13625000" cy="50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1051074" y="493122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/>
              <a:t>TASCA #2</a:t>
            </a:r>
            <a:endParaRPr/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879" y="373438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1"/>
          <p:cNvSpPr txBox="1"/>
          <p:nvPr>
            <p:ph idx="2" type="body"/>
          </p:nvPr>
        </p:nvSpPr>
        <p:spPr>
          <a:xfrm>
            <a:off x="315823" y="3364497"/>
            <a:ext cx="6681325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4600" u="sng">
                <a:solidFill>
                  <a:srgbClr val="003864"/>
                </a:solidFill>
              </a:rPr>
              <a:t>Tractament narratiu</a:t>
            </a:r>
            <a:endParaRPr sz="4600" u="sng">
              <a:solidFill>
                <a:srgbClr val="003864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Font typeface="Arial"/>
              <a:buChar char="•"/>
            </a:pPr>
            <a:r>
              <a:rPr lang="es-ES" sz="3200">
                <a:solidFill>
                  <a:srgbClr val="003864"/>
                </a:solidFill>
              </a:rPr>
              <a:t>Trames principals/secundàries i personatges (ficció i no-ficció)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Font typeface="Arial"/>
              <a:buChar char="•"/>
            </a:pPr>
            <a:r>
              <a:rPr lang="es-ES" sz="3200">
                <a:solidFill>
                  <a:srgbClr val="003864"/>
                </a:solidFill>
              </a:rPr>
              <a:t>Seccions, escaleta-marc i proposta de presentadors (TV i podcasts).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 u="sng">
              <a:solidFill>
                <a:srgbClr val="00386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 b="41738" l="0" r="10377" t="8111"/>
          <a:stretch/>
        </p:blipFill>
        <p:spPr>
          <a:xfrm>
            <a:off x="0" y="1242322"/>
            <a:ext cx="13625000" cy="50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1051074" y="493122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/>
              <a:t>TASCA #2</a:t>
            </a:r>
            <a:endParaRPr/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879" y="373438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>
            <p:ph idx="2" type="body"/>
          </p:nvPr>
        </p:nvSpPr>
        <p:spPr>
          <a:xfrm>
            <a:off x="315823" y="3325484"/>
            <a:ext cx="6681325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4600" u="sng">
                <a:solidFill>
                  <a:srgbClr val="003864"/>
                </a:solidFill>
              </a:rPr>
              <a:t>Tractament visual/sonor</a:t>
            </a:r>
            <a:endParaRPr sz="4600" u="sng">
              <a:solidFill>
                <a:srgbClr val="003864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Font typeface="Arial"/>
              <a:buChar char="•"/>
            </a:pPr>
            <a:r>
              <a:rPr lang="es-ES" sz="3200">
                <a:solidFill>
                  <a:srgbClr val="003864"/>
                </a:solidFill>
              </a:rPr>
              <a:t>Realització, fotografía, muntatge, localitzacions.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Font typeface="Arial"/>
              <a:buChar char="•"/>
            </a:pPr>
            <a:r>
              <a:rPr lang="es-ES" sz="3200">
                <a:solidFill>
                  <a:srgbClr val="003864"/>
                </a:solidFill>
              </a:rPr>
              <a:t>Músiques, veu, ritme, ús d’efectes, ús de fonts documentals</a:t>
            </a:r>
            <a:endParaRPr sz="3200">
              <a:solidFill>
                <a:srgbClr val="0038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 u="sng">
              <a:solidFill>
                <a:srgbClr val="00386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Antonio Loriguillo-López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s-ES"/>
              <a:t>loriguil@uji.es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"/>
          <p:cNvPicPr preferRelativeResize="0"/>
          <p:nvPr/>
        </p:nvPicPr>
        <p:blipFill rotWithShape="1">
          <a:blip r:embed="rId3">
            <a:alphaModFix/>
          </a:blip>
          <a:srcRect b="26299" l="0" r="0" t="4603"/>
          <a:stretch/>
        </p:blipFill>
        <p:spPr>
          <a:xfrm>
            <a:off x="0" y="678873"/>
            <a:ext cx="12192000" cy="561624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>
            <p:ph idx="1" type="body"/>
          </p:nvPr>
        </p:nvSpPr>
        <p:spPr>
          <a:xfrm>
            <a:off x="897149" y="1736863"/>
            <a:ext cx="4370276" cy="812373"/>
          </a:xfrm>
          <a:prstGeom prst="rect">
            <a:avLst/>
          </a:prstGeom>
          <a:solidFill>
            <a:srgbClr val="FFFFFF">
              <a:alpha val="3058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>
                <a:solidFill>
                  <a:schemeClr val="lt1"/>
                </a:solidFill>
              </a:rPr>
              <a:t>FASES DE DESENVOLUPAMENT</a:t>
            </a:r>
            <a:endParaRPr/>
          </a:p>
        </p:txBody>
      </p:sp>
      <p:sp>
        <p:nvSpPr>
          <p:cNvPr id="75" name="Google Shape;75;p2"/>
          <p:cNvSpPr txBox="1"/>
          <p:nvPr>
            <p:ph idx="2" type="body"/>
          </p:nvPr>
        </p:nvSpPr>
        <p:spPr>
          <a:xfrm>
            <a:off x="897148" y="2604657"/>
            <a:ext cx="4370276" cy="259080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Anàlisi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2800"/>
              <a:buNone/>
            </a:pPr>
            <a:r>
              <a:rPr b="1" lang="es-ES">
                <a:solidFill>
                  <a:srgbClr val="003864"/>
                </a:solidFill>
              </a:rPr>
              <a:t>Idea i tema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Mapa de continguts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Bíblia narrativa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>
                <a:solidFill>
                  <a:schemeClr val="lt1"/>
                </a:solidFill>
              </a:rPr>
              <a:t>Document de venda</a:t>
            </a:r>
            <a:endParaRPr/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/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7060" y="269763"/>
            <a:ext cx="581325" cy="23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idx="1" type="body"/>
          </p:nvPr>
        </p:nvSpPr>
        <p:spPr>
          <a:xfrm>
            <a:off x="1051074" y="645427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s-ES"/>
              <a:t>IDEA</a:t>
            </a:r>
            <a:endParaRPr/>
          </a:p>
        </p:txBody>
      </p:sp>
      <p:sp>
        <p:nvSpPr>
          <p:cNvPr id="85" name="Google Shape;85;p3"/>
          <p:cNvSpPr txBox="1"/>
          <p:nvPr>
            <p:ph idx="2" type="body"/>
          </p:nvPr>
        </p:nvSpPr>
        <p:spPr>
          <a:xfrm>
            <a:off x="897148" y="2031595"/>
            <a:ext cx="6378295" cy="4153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es-E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b="1" i="1" lang="es-ES" sz="2400" u="none" strike="noStrike">
                <a:solidFill>
                  <a:srgbClr val="003864"/>
                </a:solidFill>
                <a:latin typeface="Arial"/>
                <a:ea typeface="Arial"/>
                <a:cs typeface="Arial"/>
                <a:sym typeface="Arial"/>
              </a:rPr>
              <a:t>De dónde </a:t>
            </a:r>
            <a:r>
              <a:rPr b="0" i="0" lang="es-E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obtener una idea de partida? 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0" i="0" lang="es-E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b="1" i="1" lang="es-ES" sz="2400" u="none" strike="noStrike">
                <a:solidFill>
                  <a:srgbClr val="003864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b="0" i="0" lang="es-E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nos mueve para desarrollar una historia y ponerla en imágenes? 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s-ES" sz="1600"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es este un trabajo de inspiración (sin despreciar lo que esta puede aportarnos), sino de reflexión, de observación, de detenimiento y especulación.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905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s-ES" sz="1600">
                <a:latin typeface="Arial"/>
                <a:ea typeface="Arial"/>
                <a:cs typeface="Arial"/>
                <a:sym typeface="Arial"/>
              </a:rPr>
            </a:br>
            <a:r>
              <a:rPr b="0" i="0" lang="es-ES" sz="17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F. J. Gómez Tarín (2009) </a:t>
            </a:r>
            <a:r>
              <a:rPr b="0" i="1" lang="es-ES" sz="17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El guión audiovisual y el trabajo del guionista</a:t>
            </a:r>
            <a:r>
              <a:rPr b="0" i="0" lang="es-ES" sz="1700" u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Shangri-La Textos Aparte, p. 18</a:t>
            </a:r>
            <a:r>
              <a:rPr b="0" i="0" lang="es-ES" sz="17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18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7060" y="269763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2555" y="1208996"/>
            <a:ext cx="4989445" cy="4989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>
            <p:ph idx="1" type="body"/>
          </p:nvPr>
        </p:nvSpPr>
        <p:spPr>
          <a:xfrm>
            <a:off x="1051074" y="645427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s-ES"/>
              <a:t>IDEA</a:t>
            </a:r>
            <a:endParaRPr/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7060" y="269763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148" y="1825737"/>
            <a:ext cx="110744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5">
            <a:alphaModFix/>
          </a:blip>
          <a:srcRect b="22637" l="0" r="28835" t="0"/>
          <a:stretch/>
        </p:blipFill>
        <p:spPr>
          <a:xfrm>
            <a:off x="-724299" y="-291743"/>
            <a:ext cx="3550745" cy="385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idx="1" type="body"/>
          </p:nvPr>
        </p:nvSpPr>
        <p:spPr>
          <a:xfrm>
            <a:off x="1051074" y="645427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s-ES"/>
              <a:t>TEMA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7060" y="269763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1627207"/>
            <a:ext cx="112395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 b="41738" l="0" r="10377" t="8111"/>
          <a:stretch/>
        </p:blipFill>
        <p:spPr>
          <a:xfrm>
            <a:off x="0" y="1242322"/>
            <a:ext cx="13625000" cy="50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1051074" y="493122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/>
              <a:t>TASCA #2</a:t>
            </a:r>
            <a:endParaRPr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879" y="373438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>
            <p:ph idx="2" type="body"/>
          </p:nvPr>
        </p:nvSpPr>
        <p:spPr>
          <a:xfrm>
            <a:off x="315823" y="3071196"/>
            <a:ext cx="6681325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ts val="3200"/>
              <a:buNone/>
            </a:pPr>
            <a:r>
              <a:rPr lang="es-ES" sz="3200">
                <a:solidFill>
                  <a:srgbClr val="003864"/>
                </a:solidFill>
              </a:rPr>
              <a:t>Fitxa del projecte</a:t>
            </a:r>
            <a:endParaRPr sz="3200">
              <a:solidFill>
                <a:srgbClr val="0038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3200"/>
              <a:buNone/>
            </a:pPr>
            <a:r>
              <a:rPr i="1" lang="es-ES" sz="3200">
                <a:solidFill>
                  <a:srgbClr val="003864"/>
                </a:solidFill>
              </a:rPr>
              <a:t>Storyline </a:t>
            </a:r>
            <a:r>
              <a:rPr lang="es-ES" sz="3200">
                <a:solidFill>
                  <a:srgbClr val="003864"/>
                </a:solidFill>
              </a:rPr>
              <a:t>i sinopsi narrativa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3200"/>
              <a:buNone/>
            </a:pPr>
            <a:r>
              <a:rPr lang="es-ES" sz="3200">
                <a:solidFill>
                  <a:srgbClr val="003864"/>
                </a:solidFill>
              </a:rPr>
              <a:t>Tractament narratiu/visual/sonor</a:t>
            </a:r>
            <a:endParaRPr sz="3200">
              <a:solidFill>
                <a:srgbClr val="00386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41738" l="0" r="10377" t="8111"/>
          <a:stretch/>
        </p:blipFill>
        <p:spPr>
          <a:xfrm>
            <a:off x="0" y="1242322"/>
            <a:ext cx="13625000" cy="50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051074" y="493122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/>
              <a:t>TASCA #2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879" y="373438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>
            <p:ph idx="2" type="body"/>
          </p:nvPr>
        </p:nvSpPr>
        <p:spPr>
          <a:xfrm>
            <a:off x="315823" y="3071196"/>
            <a:ext cx="6681325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3200" u="sng">
                <a:solidFill>
                  <a:srgbClr val="003864"/>
                </a:solidFill>
              </a:rPr>
              <a:t>Fitxa del projecte</a:t>
            </a:r>
            <a:endParaRPr sz="3200" u="sng">
              <a:solidFill>
                <a:srgbClr val="0038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3200">
                <a:solidFill>
                  <a:srgbClr val="003864"/>
                </a:solidFill>
              </a:rPr>
              <a:t>Categoria (ficció, no ficció, format TV, podcast), gènere, durada, pantalla.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41738" l="0" r="10377" t="8111"/>
          <a:stretch/>
        </p:blipFill>
        <p:spPr>
          <a:xfrm>
            <a:off x="0" y="1242322"/>
            <a:ext cx="13625000" cy="50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>
            <p:ph idx="1" type="body"/>
          </p:nvPr>
        </p:nvSpPr>
        <p:spPr>
          <a:xfrm>
            <a:off x="1051074" y="493122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/>
              <a:t>TASCA #2</a:t>
            </a: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879" y="373438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>
            <p:ph idx="2" type="body"/>
          </p:nvPr>
        </p:nvSpPr>
        <p:spPr>
          <a:xfrm>
            <a:off x="315823" y="3071196"/>
            <a:ext cx="6681325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ts val="3200"/>
              <a:buNone/>
            </a:pPr>
            <a:r>
              <a:rPr i="1" lang="es-ES" sz="3200" u="sng">
                <a:solidFill>
                  <a:srgbClr val="003864"/>
                </a:solidFill>
              </a:rPr>
              <a:t>Storyline</a:t>
            </a:r>
            <a:endParaRPr sz="3200" u="sng">
              <a:solidFill>
                <a:srgbClr val="0038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ts val="3200"/>
              <a:buNone/>
            </a:pPr>
            <a:r>
              <a:rPr lang="es-ES" sz="3200">
                <a:solidFill>
                  <a:srgbClr val="003864"/>
                </a:solidFill>
              </a:rPr>
              <a:t>Explicació del projecte en dues línies</a:t>
            </a:r>
            <a:endParaRPr sz="3200">
              <a:solidFill>
                <a:srgbClr val="003864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 u="sng">
              <a:solidFill>
                <a:srgbClr val="00386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41738" l="0" r="10377" t="8111"/>
          <a:stretch/>
        </p:blipFill>
        <p:spPr>
          <a:xfrm>
            <a:off x="0" y="1242322"/>
            <a:ext cx="13625000" cy="50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/>
          <p:nvPr>
            <p:ph idx="1" type="body"/>
          </p:nvPr>
        </p:nvSpPr>
        <p:spPr>
          <a:xfrm>
            <a:off x="1051074" y="493122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/>
              <a:t>TASCA #2</a:t>
            </a:r>
            <a:endParaRPr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3" y="6421181"/>
            <a:ext cx="581325" cy="23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54879" y="373438"/>
            <a:ext cx="581325" cy="2393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/>
          <p:nvPr>
            <p:ph idx="2" type="body"/>
          </p:nvPr>
        </p:nvSpPr>
        <p:spPr>
          <a:xfrm>
            <a:off x="315823" y="3269978"/>
            <a:ext cx="7138525" cy="269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4600" u="sng">
                <a:solidFill>
                  <a:srgbClr val="003864"/>
                </a:solidFill>
              </a:rPr>
              <a:t>Sinopsi narrativa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3200">
                <a:solidFill>
                  <a:srgbClr val="003864"/>
                </a:solidFill>
              </a:rPr>
              <a:t>Breu relat (un paràgraf) que contemple plantejament, nus i desenllaç.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3864"/>
              </a:buClr>
              <a:buSzPct val="100000"/>
              <a:buNone/>
            </a:pPr>
            <a:r>
              <a:rPr lang="es-ES" sz="3200">
                <a:solidFill>
                  <a:srgbClr val="003864"/>
                </a:solidFill>
              </a:rPr>
              <a:t>Ha de respondre a les 6W: què, qui, quan, com, on i per què.</a:t>
            </a:r>
            <a:endParaRPr sz="3200" u="sng">
              <a:solidFill>
                <a:srgbClr val="00386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2023-07-02T17:18:37Z</dcterms:created>
  <dc:creator>Microsoft Office User</dc:creator>
</cp:coreProperties>
</file>