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</p:sldIdLst>
  <p:sldSz cy="5143500" cx="9144000"/>
  <p:notesSz cx="6858000" cy="9144000"/>
  <p:embeddedFontLst>
    <p:embeddedFont>
      <p:font typeface="IBM Plex Sans"/>
      <p:regular r:id="rId45"/>
      <p:bold r:id="rId46"/>
      <p:italic r:id="rId47"/>
      <p:boldItalic r:id="rId48"/>
    </p:embeddedFont>
    <p:embeddedFont>
      <p:font typeface="IBM Plex Sans Light"/>
      <p:regular r:id="rId49"/>
      <p:bold r:id="rId50"/>
      <p:italic r:id="rId51"/>
      <p:boldItalic r:id="rId52"/>
    </p:embeddedFont>
    <p:embeddedFont>
      <p:font typeface="Montserrat Medium"/>
      <p:regular r:id="rId53"/>
      <p:bold r:id="rId54"/>
      <p:italic r:id="rId55"/>
      <p:boldItalic r:id="rId56"/>
    </p:embeddedFont>
    <p:embeddedFont>
      <p:font typeface="IBM Plex Sans Medium"/>
      <p:regular r:id="rId57"/>
      <p:bold r:id="rId58"/>
      <p:italic r:id="rId59"/>
      <p:boldItalic r:id="rId60"/>
    </p:embeddedFont>
    <p:embeddedFont>
      <p:font typeface="IBM Plex Sans ExtraLight"/>
      <p:regular r:id="rId61"/>
      <p:bold r:id="rId62"/>
      <p:italic r:id="rId63"/>
      <p:boldItalic r:id="rId64"/>
    </p:embeddedFont>
    <p:embeddedFont>
      <p:font typeface="IBM Plex Sans SemiBold"/>
      <p:regular r:id="rId65"/>
      <p:bold r:id="rId66"/>
      <p:italic r:id="rId67"/>
      <p:boldItalic r:id="rId6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586">
          <p15:clr>
            <a:srgbClr val="747775"/>
          </p15:clr>
        </p15:guide>
        <p15:guide id="2" pos="567">
          <p15:clr>
            <a:srgbClr val="747775"/>
          </p15:clr>
        </p15:guide>
        <p15:guide id="3" orient="horz" pos="946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9E54EE6-D1C7-4855-9914-68C8944CB4EB}">
  <a:tblStyle styleId="{F9E54EE6-D1C7-4855-9914-68C8944CB4E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86" orient="horz"/>
        <p:guide pos="567"/>
        <p:guide pos="946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font" Target="fonts/IBMPlexSans-bold.fntdata"/><Relationship Id="rId45" Type="http://schemas.openxmlformats.org/officeDocument/2006/relationships/font" Target="fonts/IBMPlexSans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IBMPlexSans-boldItalic.fntdata"/><Relationship Id="rId47" Type="http://schemas.openxmlformats.org/officeDocument/2006/relationships/font" Target="fonts/IBMPlexSans-italic.fntdata"/><Relationship Id="rId49" Type="http://schemas.openxmlformats.org/officeDocument/2006/relationships/font" Target="fonts/IBMPlexSansLight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font" Target="fonts/IBMPlexSansExtraLight-bold.fntdata"/><Relationship Id="rId61" Type="http://schemas.openxmlformats.org/officeDocument/2006/relationships/font" Target="fonts/IBMPlexSansExtraLight-regular.fntdata"/><Relationship Id="rId20" Type="http://schemas.openxmlformats.org/officeDocument/2006/relationships/slide" Target="slides/slide14.xml"/><Relationship Id="rId64" Type="http://schemas.openxmlformats.org/officeDocument/2006/relationships/font" Target="fonts/IBMPlexSansExtraLight-boldItalic.fntdata"/><Relationship Id="rId63" Type="http://schemas.openxmlformats.org/officeDocument/2006/relationships/font" Target="fonts/IBMPlexSansExtraLight-italic.fntdata"/><Relationship Id="rId22" Type="http://schemas.openxmlformats.org/officeDocument/2006/relationships/slide" Target="slides/slide16.xml"/><Relationship Id="rId66" Type="http://schemas.openxmlformats.org/officeDocument/2006/relationships/font" Target="fonts/IBMPlexSansSemiBold-bold.fntdata"/><Relationship Id="rId21" Type="http://schemas.openxmlformats.org/officeDocument/2006/relationships/slide" Target="slides/slide15.xml"/><Relationship Id="rId65" Type="http://schemas.openxmlformats.org/officeDocument/2006/relationships/font" Target="fonts/IBMPlexSansSemiBold-regular.fntdata"/><Relationship Id="rId24" Type="http://schemas.openxmlformats.org/officeDocument/2006/relationships/slide" Target="slides/slide18.xml"/><Relationship Id="rId68" Type="http://schemas.openxmlformats.org/officeDocument/2006/relationships/font" Target="fonts/IBMPlexSansSemiBold-boldItalic.fntdata"/><Relationship Id="rId23" Type="http://schemas.openxmlformats.org/officeDocument/2006/relationships/slide" Target="slides/slide17.xml"/><Relationship Id="rId67" Type="http://schemas.openxmlformats.org/officeDocument/2006/relationships/font" Target="fonts/IBMPlexSansSemiBold-italic.fntdata"/><Relationship Id="rId60" Type="http://schemas.openxmlformats.org/officeDocument/2006/relationships/font" Target="fonts/IBMPlexSansMedium-boldItalic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IBMPlexSansLight-italic.fntdata"/><Relationship Id="rId50" Type="http://schemas.openxmlformats.org/officeDocument/2006/relationships/font" Target="fonts/IBMPlexSansLight-bold.fntdata"/><Relationship Id="rId53" Type="http://schemas.openxmlformats.org/officeDocument/2006/relationships/font" Target="fonts/MontserratMedium-regular.fntdata"/><Relationship Id="rId52" Type="http://schemas.openxmlformats.org/officeDocument/2006/relationships/font" Target="fonts/IBMPlexSansLight-boldItalic.fntdata"/><Relationship Id="rId11" Type="http://schemas.openxmlformats.org/officeDocument/2006/relationships/slide" Target="slides/slide5.xml"/><Relationship Id="rId55" Type="http://schemas.openxmlformats.org/officeDocument/2006/relationships/font" Target="fonts/MontserratMedium-italic.fntdata"/><Relationship Id="rId10" Type="http://schemas.openxmlformats.org/officeDocument/2006/relationships/slide" Target="slides/slide4.xml"/><Relationship Id="rId54" Type="http://schemas.openxmlformats.org/officeDocument/2006/relationships/font" Target="fonts/MontserratMedium-bold.fntdata"/><Relationship Id="rId13" Type="http://schemas.openxmlformats.org/officeDocument/2006/relationships/slide" Target="slides/slide7.xml"/><Relationship Id="rId57" Type="http://schemas.openxmlformats.org/officeDocument/2006/relationships/font" Target="fonts/IBMPlexSansMedium-regular.fntdata"/><Relationship Id="rId12" Type="http://schemas.openxmlformats.org/officeDocument/2006/relationships/slide" Target="slides/slide6.xml"/><Relationship Id="rId56" Type="http://schemas.openxmlformats.org/officeDocument/2006/relationships/font" Target="fonts/MontserratMedium-boldItalic.fntdata"/><Relationship Id="rId15" Type="http://schemas.openxmlformats.org/officeDocument/2006/relationships/slide" Target="slides/slide9.xml"/><Relationship Id="rId59" Type="http://schemas.openxmlformats.org/officeDocument/2006/relationships/font" Target="fonts/IBMPlexSansMedium-italic.fntdata"/><Relationship Id="rId14" Type="http://schemas.openxmlformats.org/officeDocument/2006/relationships/slide" Target="slides/slide8.xml"/><Relationship Id="rId58" Type="http://schemas.openxmlformats.org/officeDocument/2006/relationships/font" Target="fonts/IBMPlexSansMedium-bold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5868c9586b_2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g25868c9586b_2_8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570ab84e29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570ab84e29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570ab84e2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570ab84e2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570ab84e29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570ab84e29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570ab84e29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570ab84e29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570ab84e29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570ab84e29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570ab84e29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570ab84e29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58444a82d5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58444a82d5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570ab84e29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570ab84e29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58444a82d5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58444a82d5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58444a82d5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258444a82d5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58444a82d5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58444a82d5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570ab84e29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2570ab84e29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570ab84e29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2570ab84e29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570ab84e29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2570ab84e29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570ab84e29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2570ab84e29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570ab84e29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2570ab84e29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570ab84e29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2570ab84e29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570ab84e29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2570ab84e29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5868c9586b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25868c9586b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5868c9586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25868c9586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56aaa5de8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56aaa5de8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5868c9586b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25868c9586b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25868c9586b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25868c9586b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25868c9586b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25868c9586b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25868c9586b_2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25868c9586b_2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25868c9586b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25868c9586b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25868c9586b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25868c9586b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25868c9586b_2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25868c9586b_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25868c9586b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25868c9586b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1bdc43738b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g1bdc43738b3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aedac4a1fa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aedac4a1fa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58444a82d5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58444a82d5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570ab84e2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570ab84e2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570ab84e29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570ab84e29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570ab84e29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570ab84e29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58444a82d5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58444a82d5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hyperlink" Target="https://creativecommons.org/licenses/by-nc-sa/4.0/deed.ca" TargetMode="External"/><Relationship Id="rId4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">
  <p:cSld name="Portada">
    <p:bg>
      <p:bgPr>
        <a:solidFill>
          <a:srgbClr val="00386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" type="body"/>
          </p:nvPr>
        </p:nvSpPr>
        <p:spPr>
          <a:xfrm>
            <a:off x="793031" y="646454"/>
            <a:ext cx="7559100" cy="14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b="1" sz="5400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2" type="body"/>
          </p:nvPr>
        </p:nvSpPr>
        <p:spPr>
          <a:xfrm>
            <a:off x="793030" y="2250559"/>
            <a:ext cx="7559100" cy="7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pic>
        <p:nvPicPr>
          <p:cNvPr id="53" name="Google Shape;53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72728" y="4497047"/>
            <a:ext cx="1140030" cy="23863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3"/>
          <p:cNvSpPr txBox="1"/>
          <p:nvPr/>
        </p:nvSpPr>
        <p:spPr>
          <a:xfrm>
            <a:off x="5586646" y="4481766"/>
            <a:ext cx="27657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200" u="none" cap="none" strike="noStrike">
                <a:solidFill>
                  <a:schemeClr val="lt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#ProDigital</a:t>
            </a:r>
            <a:endParaRPr sz="1100"/>
          </a:p>
        </p:txBody>
      </p:sp>
      <p:sp>
        <p:nvSpPr>
          <p:cNvPr id="55" name="Google Shape;55;p13"/>
          <p:cNvSpPr txBox="1"/>
          <p:nvPr/>
        </p:nvSpPr>
        <p:spPr>
          <a:xfrm>
            <a:off x="3489290" y="2471894"/>
            <a:ext cx="1386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ol i text">
  <p:cSld name="Títol i 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idx="1" type="body"/>
          </p:nvPr>
        </p:nvSpPr>
        <p:spPr>
          <a:xfrm>
            <a:off x="778669" y="422163"/>
            <a:ext cx="7567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IBM Plex Sans"/>
              <a:buNone/>
              <a:defRPr b="1" sz="3300" cap="none"/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2" type="body"/>
          </p:nvPr>
        </p:nvSpPr>
        <p:spPr>
          <a:xfrm>
            <a:off x="785138" y="985124"/>
            <a:ext cx="7567500" cy="35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342900" lvl="1" marL="9144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-342900" lvl="2" marL="13716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-342900" lvl="3" marL="18288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-342900" lvl="4" marL="22860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25">
          <p15:clr>
            <a:srgbClr val="FBAE40"/>
          </p15:clr>
        </p15:guide>
        <p15:guide id="2" pos="24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raportada">
  <p:cSld name="Contraportada">
    <p:bg>
      <p:bgPr>
        <a:solidFill>
          <a:srgbClr val="003864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idx="1" type="body"/>
          </p:nvPr>
        </p:nvSpPr>
        <p:spPr>
          <a:xfrm>
            <a:off x="872729" y="2090088"/>
            <a:ext cx="7479600" cy="9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pic>
        <p:nvPicPr>
          <p:cNvPr id="61" name="Google Shape;6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72728" y="4497047"/>
            <a:ext cx="1140030" cy="23863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5"/>
          <p:cNvSpPr txBox="1"/>
          <p:nvPr/>
        </p:nvSpPr>
        <p:spPr>
          <a:xfrm>
            <a:off x="7212205" y="4481766"/>
            <a:ext cx="11400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lt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#ProDigital</a:t>
            </a:r>
            <a:endParaRPr sz="1100"/>
          </a:p>
        </p:txBody>
      </p:sp>
      <p:pic>
        <p:nvPicPr>
          <p:cNvPr id="63" name="Google Shape;63;p1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01985" y="4421844"/>
            <a:ext cx="1136612" cy="39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26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7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6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7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7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6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7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7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8.xml"/><Relationship Id="rId3" Type="http://schemas.openxmlformats.org/officeDocument/2006/relationships/hyperlink" Target="mailto:mpallar@uji.es" TargetMode="External"/><Relationship Id="rId4" Type="http://schemas.openxmlformats.org/officeDocument/2006/relationships/hyperlink" Target="mailto:zomeno@uji.es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793031" y="646454"/>
            <a:ext cx="7559100" cy="14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es" sz="4000"/>
              <a:t>Redes sociales: </a:t>
            </a:r>
            <a:endParaRPr sz="4000"/>
          </a:p>
          <a:p>
            <a:pPr indent="0" lvl="0" marL="0" rtl="0" algn="l">
              <a:lnSpc>
                <a:spcPct val="75000"/>
              </a:lnSpc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5400"/>
              <a:buNone/>
            </a:pPr>
            <a:r>
              <a:rPr lang="es" sz="4000"/>
              <a:t>oportunidades y crisis</a:t>
            </a:r>
            <a:endParaRPr sz="4000"/>
          </a:p>
        </p:txBody>
      </p:sp>
      <p:sp>
        <p:nvSpPr>
          <p:cNvPr id="69" name="Google Shape;69;p16"/>
          <p:cNvSpPr txBox="1"/>
          <p:nvPr>
            <p:ph idx="2" type="body"/>
          </p:nvPr>
        </p:nvSpPr>
        <p:spPr>
          <a:xfrm>
            <a:off x="793030" y="1941809"/>
            <a:ext cx="7559100" cy="7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lt1"/>
              </a:buClr>
              <a:buSzPts val="2400"/>
              <a:buNone/>
            </a:pPr>
            <a:r>
              <a:rPr lang="es" sz="2100"/>
              <a:t>Daniel Zomeño</a:t>
            </a:r>
            <a:r>
              <a:rPr lang="es"/>
              <a:t> y </a:t>
            </a:r>
            <a:r>
              <a:rPr lang="es" sz="2100"/>
              <a:t>Maria Pallarés</a:t>
            </a:r>
            <a:br>
              <a:rPr lang="es"/>
            </a:b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3864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/>
          <p:nvPr/>
        </p:nvSpPr>
        <p:spPr>
          <a:xfrm>
            <a:off x="278725" y="75375"/>
            <a:ext cx="816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FFFFFF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Bloque I</a:t>
            </a:r>
            <a:r>
              <a:rPr lang="es" sz="1100">
                <a:solidFill>
                  <a:srgbClr val="FFFFFF"/>
                </a:solidFill>
                <a:latin typeface="IBM Plex Sans ExtraLight"/>
                <a:ea typeface="IBM Plex Sans ExtraLight"/>
                <a:cs typeface="IBM Plex Sans ExtraLight"/>
                <a:sym typeface="IBM Plex Sans ExtraLight"/>
              </a:rPr>
              <a:t> </a:t>
            </a:r>
            <a:endParaRPr sz="1300">
              <a:solidFill>
                <a:srgbClr val="FFFFFF"/>
              </a:solidFill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</p:txBody>
      </p:sp>
      <p:sp>
        <p:nvSpPr>
          <p:cNvPr id="147" name="Google Shape;147;p25"/>
          <p:cNvSpPr txBox="1"/>
          <p:nvPr/>
        </p:nvSpPr>
        <p:spPr>
          <a:xfrm>
            <a:off x="139350" y="1614350"/>
            <a:ext cx="8865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>
                <a:solidFill>
                  <a:srgbClr val="FFFFFF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3. Hábitos de uso</a:t>
            </a:r>
            <a:endParaRPr sz="4800">
              <a:solidFill>
                <a:srgbClr val="FFFFFF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>
                <a:solidFill>
                  <a:srgbClr val="FFFFFF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en Facebook</a:t>
            </a:r>
            <a:endParaRPr sz="4800">
              <a:solidFill>
                <a:srgbClr val="FFFFFF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sp>
        <p:nvSpPr>
          <p:cNvPr id="148" name="Google Shape;148;p25"/>
          <p:cNvSpPr txBox="1"/>
          <p:nvPr/>
        </p:nvSpPr>
        <p:spPr>
          <a:xfrm>
            <a:off x="3725700" y="1214150"/>
            <a:ext cx="169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Facebook</a:t>
            </a:r>
            <a:endParaRPr>
              <a:solidFill>
                <a:srgbClr val="FFFF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149" name="Google Shape;14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9200" y="4231500"/>
            <a:ext cx="581350" cy="581077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5"/>
          <p:cNvSpPr txBox="1"/>
          <p:nvPr/>
        </p:nvSpPr>
        <p:spPr>
          <a:xfrm>
            <a:off x="6936750" y="75375"/>
            <a:ext cx="1947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FFFFFF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Redes sociales</a:t>
            </a:r>
            <a:endParaRPr sz="1100">
              <a:solidFill>
                <a:srgbClr val="FFFFFF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 txBox="1"/>
          <p:nvPr/>
        </p:nvSpPr>
        <p:spPr>
          <a:xfrm>
            <a:off x="278725" y="75375"/>
            <a:ext cx="816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003864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Bloque I</a:t>
            </a:r>
            <a:r>
              <a:rPr lang="es" sz="1100">
                <a:solidFill>
                  <a:schemeClr val="dk1"/>
                </a:solidFill>
                <a:latin typeface="IBM Plex Sans ExtraLight"/>
                <a:ea typeface="IBM Plex Sans ExtraLight"/>
                <a:cs typeface="IBM Plex Sans ExtraLight"/>
                <a:sym typeface="IBM Plex Sans ExtraLight"/>
              </a:rPr>
              <a:t> </a:t>
            </a:r>
            <a:endParaRPr sz="1300"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</p:txBody>
      </p:sp>
      <p:sp>
        <p:nvSpPr>
          <p:cNvPr id="156" name="Google Shape;156;p26"/>
          <p:cNvSpPr txBox="1"/>
          <p:nvPr/>
        </p:nvSpPr>
        <p:spPr>
          <a:xfrm>
            <a:off x="685800" y="477575"/>
            <a:ext cx="7772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003864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Hábitos de uso en Facebook</a:t>
            </a:r>
            <a:endParaRPr sz="3000">
              <a:solidFill>
                <a:srgbClr val="003864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pic>
        <p:nvPicPr>
          <p:cNvPr id="157" name="Google Shape;15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3600" y="4217575"/>
            <a:ext cx="595200" cy="5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6"/>
          <p:cNvSpPr txBox="1"/>
          <p:nvPr/>
        </p:nvSpPr>
        <p:spPr>
          <a:xfrm>
            <a:off x="1129200" y="1501050"/>
            <a:ext cx="68856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latin typeface="IBM Plex Sans Medium"/>
                <a:ea typeface="IBM Plex Sans Medium"/>
                <a:cs typeface="IBM Plex Sans Medium"/>
                <a:sym typeface="IBM Plex Sans Medium"/>
              </a:rPr>
              <a:t>Facebook es utilizado por usuarios de todas las edades y se ha convertido en una plataforma donde conectar con amigos y familiares. </a:t>
            </a:r>
            <a:endParaRPr sz="1200"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latin typeface="IBM Plex Sans Medium"/>
                <a:ea typeface="IBM Plex Sans Medium"/>
                <a:cs typeface="IBM Plex Sans Medium"/>
                <a:sym typeface="IBM Plex Sans Medium"/>
              </a:rPr>
              <a:t>Los usuarios suelen pasar tiempo navegando por su feed de noticias, dando "Me gusta" y comentando publicaciones de amigos. </a:t>
            </a:r>
            <a:endParaRPr sz="1200"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latin typeface="IBM Plex Sans Medium"/>
                <a:ea typeface="IBM Plex Sans Medium"/>
                <a:cs typeface="IBM Plex Sans Medium"/>
                <a:sym typeface="IBM Plex Sans Medium"/>
              </a:rPr>
              <a:t>También es común compartir fotos, videos y recuerdos personales. Los grupos de Facebook son populares para reunir a personas con intereses similares y participar en discusiones temáticas.</a:t>
            </a:r>
            <a:endParaRPr sz="1200"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pic>
        <p:nvPicPr>
          <p:cNvPr id="159" name="Google Shape;159;p26"/>
          <p:cNvPicPr preferRelativeResize="0"/>
          <p:nvPr/>
        </p:nvPicPr>
        <p:blipFill rotWithShape="1">
          <a:blip r:embed="rId4">
            <a:alphaModFix/>
          </a:blip>
          <a:srcRect b="38390" l="0" r="0" t="29526"/>
          <a:stretch/>
        </p:blipFill>
        <p:spPr>
          <a:xfrm>
            <a:off x="1552575" y="3302102"/>
            <a:ext cx="6038850" cy="111545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6"/>
          <p:cNvSpPr txBox="1"/>
          <p:nvPr/>
        </p:nvSpPr>
        <p:spPr>
          <a:xfrm>
            <a:off x="6936750" y="75375"/>
            <a:ext cx="1947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003864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Redes sociales</a:t>
            </a:r>
            <a:endParaRPr sz="1100">
              <a:solidFill>
                <a:srgbClr val="003864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3864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/>
          <p:nvPr/>
        </p:nvSpPr>
        <p:spPr>
          <a:xfrm>
            <a:off x="278725" y="75375"/>
            <a:ext cx="816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FFFFFF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Bloque I</a:t>
            </a:r>
            <a:r>
              <a:rPr lang="es" sz="1100">
                <a:solidFill>
                  <a:srgbClr val="FFFFFF"/>
                </a:solidFill>
                <a:latin typeface="IBM Plex Sans ExtraLight"/>
                <a:ea typeface="IBM Plex Sans ExtraLight"/>
                <a:cs typeface="IBM Plex Sans ExtraLight"/>
                <a:sym typeface="IBM Plex Sans ExtraLight"/>
              </a:rPr>
              <a:t> </a:t>
            </a:r>
            <a:endParaRPr sz="1300">
              <a:solidFill>
                <a:srgbClr val="FFFFFF"/>
              </a:solidFill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</p:txBody>
      </p:sp>
      <p:sp>
        <p:nvSpPr>
          <p:cNvPr id="166" name="Google Shape;166;p27"/>
          <p:cNvSpPr txBox="1"/>
          <p:nvPr/>
        </p:nvSpPr>
        <p:spPr>
          <a:xfrm>
            <a:off x="139350" y="1594350"/>
            <a:ext cx="8865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>
                <a:solidFill>
                  <a:srgbClr val="FFFFFF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4. ¿Cómo hacer una</a:t>
            </a:r>
            <a:endParaRPr sz="4800">
              <a:solidFill>
                <a:srgbClr val="FFFFFF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>
                <a:solidFill>
                  <a:srgbClr val="FFFFFF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publicación en Facebook?</a:t>
            </a:r>
            <a:endParaRPr sz="4800">
              <a:solidFill>
                <a:srgbClr val="FFFFFF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sp>
        <p:nvSpPr>
          <p:cNvPr id="167" name="Google Shape;167;p27"/>
          <p:cNvSpPr txBox="1"/>
          <p:nvPr/>
        </p:nvSpPr>
        <p:spPr>
          <a:xfrm>
            <a:off x="3725700" y="1194150"/>
            <a:ext cx="169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</a:rPr>
              <a:t>Facebook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68" name="Google Shape;16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9200" y="4231500"/>
            <a:ext cx="581350" cy="581077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7"/>
          <p:cNvSpPr txBox="1"/>
          <p:nvPr/>
        </p:nvSpPr>
        <p:spPr>
          <a:xfrm>
            <a:off x="6936750" y="75375"/>
            <a:ext cx="1947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FFFFFF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Redes sociales</a:t>
            </a:r>
            <a:endParaRPr sz="1100">
              <a:solidFill>
                <a:srgbClr val="FFFFFF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/>
          <p:cNvSpPr txBox="1"/>
          <p:nvPr/>
        </p:nvSpPr>
        <p:spPr>
          <a:xfrm>
            <a:off x="278725" y="75375"/>
            <a:ext cx="816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003864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Bloque I</a:t>
            </a:r>
            <a:r>
              <a:rPr lang="es" sz="1100">
                <a:solidFill>
                  <a:schemeClr val="dk1"/>
                </a:solidFill>
                <a:latin typeface="IBM Plex Sans ExtraLight"/>
                <a:ea typeface="IBM Plex Sans ExtraLight"/>
                <a:cs typeface="IBM Plex Sans ExtraLight"/>
                <a:sym typeface="IBM Plex Sans ExtraLight"/>
              </a:rPr>
              <a:t> </a:t>
            </a:r>
            <a:endParaRPr sz="1300"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</p:txBody>
      </p:sp>
      <p:sp>
        <p:nvSpPr>
          <p:cNvPr id="175" name="Google Shape;175;p28"/>
          <p:cNvSpPr txBox="1"/>
          <p:nvPr/>
        </p:nvSpPr>
        <p:spPr>
          <a:xfrm>
            <a:off x="685800" y="463825"/>
            <a:ext cx="7772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003864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¿Cómo hacer una publicación?</a:t>
            </a:r>
            <a:endParaRPr sz="3000">
              <a:solidFill>
                <a:srgbClr val="003864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pic>
        <p:nvPicPr>
          <p:cNvPr id="176" name="Google Shape;17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3600" y="4217575"/>
            <a:ext cx="595200" cy="5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8"/>
          <p:cNvSpPr txBox="1"/>
          <p:nvPr/>
        </p:nvSpPr>
        <p:spPr>
          <a:xfrm>
            <a:off x="900000" y="1144775"/>
            <a:ext cx="7363500" cy="37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IBM Plex Sans Medium"/>
                <a:ea typeface="IBM Plex Sans Medium"/>
                <a:cs typeface="IBM Plex Sans Medium"/>
                <a:sym typeface="IBM Plex Sans Medium"/>
              </a:rPr>
              <a:t>1. Inicia sesión en tu cuenta de Facebook y dirígete a tu perfil o página.</a:t>
            </a:r>
            <a:endParaRPr sz="1200"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IBM Plex Sans Medium"/>
                <a:ea typeface="IBM Plex Sans Medium"/>
                <a:cs typeface="IBM Plex Sans Medium"/>
                <a:sym typeface="IBM Plex Sans Medium"/>
              </a:rPr>
              <a:t>2. En el cuadro de texto "</a:t>
            </a:r>
            <a:r>
              <a:rPr b="1" lang="es" sz="1200">
                <a:latin typeface="IBM Plex Sans"/>
                <a:ea typeface="IBM Plex Sans"/>
                <a:cs typeface="IBM Plex Sans"/>
                <a:sym typeface="IBM Plex Sans"/>
              </a:rPr>
              <a:t>¿Qué estás pensando?</a:t>
            </a:r>
            <a:r>
              <a:rPr lang="es" sz="1200">
                <a:latin typeface="IBM Plex Sans Medium"/>
                <a:ea typeface="IBM Plex Sans Medium"/>
                <a:cs typeface="IBM Plex Sans Medium"/>
                <a:sym typeface="IBM Plex Sans Medium"/>
              </a:rPr>
              <a:t>", escribe tu mensaje o actualización de estado.</a:t>
            </a:r>
            <a:endParaRPr sz="1200"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IBM Plex Sans Medium"/>
                <a:ea typeface="IBM Plex Sans Medium"/>
                <a:cs typeface="IBM Plex Sans Medium"/>
                <a:sym typeface="IBM Plex Sans Medium"/>
              </a:rPr>
              <a:t>3. Para compartir una foto o video, haz clic en el icono de "</a:t>
            </a:r>
            <a:r>
              <a:rPr b="1" lang="es" sz="1200">
                <a:latin typeface="IBM Plex Sans"/>
                <a:ea typeface="IBM Plex Sans"/>
                <a:cs typeface="IBM Plex Sans"/>
                <a:sym typeface="IBM Plex Sans"/>
              </a:rPr>
              <a:t>Foto/Video</a:t>
            </a:r>
            <a:r>
              <a:rPr lang="es" sz="1200">
                <a:latin typeface="IBM Plex Sans Medium"/>
                <a:ea typeface="IBM Plex Sans Medium"/>
                <a:cs typeface="IBM Plex Sans Medium"/>
                <a:sym typeface="IBM Plex Sans Medium"/>
              </a:rPr>
              <a:t>" ubicado debajo del cuadro de texto. Selecciona la foto o el video que deseas compartir. Añade una descripción si lo deseas y haz clic en "</a:t>
            </a:r>
            <a:r>
              <a:rPr b="1" lang="es" sz="1200">
                <a:latin typeface="IBM Plex Sans"/>
                <a:ea typeface="IBM Plex Sans"/>
                <a:cs typeface="IBM Plex Sans"/>
                <a:sym typeface="IBM Plex Sans"/>
              </a:rPr>
              <a:t>Publicar</a:t>
            </a:r>
            <a:r>
              <a:rPr lang="es" sz="1200">
                <a:latin typeface="IBM Plex Sans Medium"/>
                <a:ea typeface="IBM Plex Sans Medium"/>
                <a:cs typeface="IBM Plex Sans Medium"/>
                <a:sym typeface="IBM Plex Sans Medium"/>
              </a:rPr>
              <a:t>".</a:t>
            </a:r>
            <a:endParaRPr sz="1200"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IBM Plex Sans Medium"/>
                <a:ea typeface="IBM Plex Sans Medium"/>
                <a:cs typeface="IBM Plex Sans Medium"/>
                <a:sym typeface="IBM Plex Sans Medium"/>
              </a:rPr>
              <a:t>4. Para compartir un enlace a una página web o artículo, simplemente pega el enlace en el cuadro de texto. Facebook generará automáticamente una vista previa del enlace. Añade una descripción si deseas y haz clic en "</a:t>
            </a:r>
            <a:r>
              <a:rPr b="1" lang="es" sz="1200">
                <a:latin typeface="IBM Plex Sans"/>
                <a:ea typeface="IBM Plex Sans"/>
                <a:cs typeface="IBM Plex Sans"/>
                <a:sym typeface="IBM Plex Sans"/>
              </a:rPr>
              <a:t>Publicar</a:t>
            </a:r>
            <a:r>
              <a:rPr lang="es" sz="1200">
                <a:latin typeface="IBM Plex Sans Medium"/>
                <a:ea typeface="IBM Plex Sans Medium"/>
                <a:cs typeface="IBM Plex Sans Medium"/>
                <a:sym typeface="IBM Plex Sans Medium"/>
              </a:rPr>
              <a:t>".</a:t>
            </a:r>
            <a:endParaRPr sz="1200"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IBM Plex Sans Medium"/>
                <a:ea typeface="IBM Plex Sans Medium"/>
                <a:cs typeface="IBM Plex Sans Medium"/>
                <a:sym typeface="IBM Plex Sans Medium"/>
              </a:rPr>
              <a:t>5. Si quieres realizar una encuesta, haz clic en el icono "</a:t>
            </a:r>
            <a:r>
              <a:rPr b="1" lang="es" sz="1200">
                <a:latin typeface="IBM Plex Sans"/>
                <a:ea typeface="IBM Plex Sans"/>
                <a:cs typeface="IBM Plex Sans"/>
                <a:sym typeface="IBM Plex Sans"/>
              </a:rPr>
              <a:t>Crear encuesta</a:t>
            </a:r>
            <a:r>
              <a:rPr lang="es" sz="1200">
                <a:latin typeface="IBM Plex Sans Medium"/>
                <a:ea typeface="IBM Plex Sans Medium"/>
                <a:cs typeface="IBM Plex Sans Medium"/>
                <a:sym typeface="IBM Plex Sans Medium"/>
              </a:rPr>
              <a:t>" ubicado en el cuadro de texto. Escribe la pregunta de la encuesta y las opciones de respuesta. Puedes agregar imágenes si es necesario. Configura la duración de la encuesta y haz clic en "</a:t>
            </a:r>
            <a:r>
              <a:rPr b="1" lang="es" sz="1200">
                <a:latin typeface="IBM Plex Sans"/>
                <a:ea typeface="IBM Plex Sans"/>
                <a:cs typeface="IBM Plex Sans"/>
                <a:sym typeface="IBM Plex Sans"/>
              </a:rPr>
              <a:t>Publicar</a:t>
            </a:r>
            <a:r>
              <a:rPr lang="es" sz="1200">
                <a:latin typeface="IBM Plex Sans Medium"/>
                <a:ea typeface="IBM Plex Sans Medium"/>
                <a:cs typeface="IBM Plex Sans Medium"/>
                <a:sym typeface="IBM Plex Sans Medium"/>
              </a:rPr>
              <a:t>".</a:t>
            </a:r>
            <a:endParaRPr sz="1200"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178" name="Google Shape;178;p28"/>
          <p:cNvSpPr txBox="1"/>
          <p:nvPr/>
        </p:nvSpPr>
        <p:spPr>
          <a:xfrm>
            <a:off x="6936750" y="75375"/>
            <a:ext cx="1947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003864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Redes sociales</a:t>
            </a:r>
            <a:endParaRPr sz="1100">
              <a:solidFill>
                <a:srgbClr val="003864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3864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9"/>
          <p:cNvSpPr txBox="1"/>
          <p:nvPr/>
        </p:nvSpPr>
        <p:spPr>
          <a:xfrm>
            <a:off x="278725" y="75375"/>
            <a:ext cx="816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FFFFFF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Bloque I</a:t>
            </a:r>
            <a:r>
              <a:rPr lang="es" sz="1100">
                <a:solidFill>
                  <a:srgbClr val="FFFFFF"/>
                </a:solidFill>
                <a:latin typeface="IBM Plex Sans ExtraLight"/>
                <a:ea typeface="IBM Plex Sans ExtraLight"/>
                <a:cs typeface="IBM Plex Sans ExtraLight"/>
                <a:sym typeface="IBM Plex Sans ExtraLight"/>
              </a:rPr>
              <a:t> </a:t>
            </a:r>
            <a:endParaRPr sz="1300">
              <a:solidFill>
                <a:srgbClr val="FFFFFF"/>
              </a:solidFill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</p:txBody>
      </p:sp>
      <p:sp>
        <p:nvSpPr>
          <p:cNvPr id="184" name="Google Shape;184;p29"/>
          <p:cNvSpPr txBox="1"/>
          <p:nvPr/>
        </p:nvSpPr>
        <p:spPr>
          <a:xfrm>
            <a:off x="139350" y="1594350"/>
            <a:ext cx="8865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>
                <a:solidFill>
                  <a:srgbClr val="FFFFFF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5. </a:t>
            </a:r>
            <a:r>
              <a:rPr lang="es" sz="4800">
                <a:solidFill>
                  <a:srgbClr val="FFFFFF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¿Cómo subir </a:t>
            </a:r>
            <a:endParaRPr sz="4800">
              <a:solidFill>
                <a:srgbClr val="FFFFFF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>
                <a:solidFill>
                  <a:srgbClr val="FFFFFF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una historia en Facebook?</a:t>
            </a:r>
            <a:endParaRPr sz="4800">
              <a:solidFill>
                <a:srgbClr val="FFFFFF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sp>
        <p:nvSpPr>
          <p:cNvPr id="185" name="Google Shape;185;p29"/>
          <p:cNvSpPr txBox="1"/>
          <p:nvPr/>
        </p:nvSpPr>
        <p:spPr>
          <a:xfrm>
            <a:off x="3725700" y="1194150"/>
            <a:ext cx="169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Facebook</a:t>
            </a:r>
            <a:endParaRPr>
              <a:solidFill>
                <a:srgbClr val="FFFF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186" name="Google Shape;18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9200" y="4231500"/>
            <a:ext cx="581350" cy="581077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9"/>
          <p:cNvSpPr txBox="1"/>
          <p:nvPr/>
        </p:nvSpPr>
        <p:spPr>
          <a:xfrm>
            <a:off x="6936750" y="75375"/>
            <a:ext cx="1947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FFFFFF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Redes sociales</a:t>
            </a:r>
            <a:endParaRPr sz="1100">
              <a:solidFill>
                <a:srgbClr val="FFFFFF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0"/>
          <p:cNvSpPr txBox="1"/>
          <p:nvPr/>
        </p:nvSpPr>
        <p:spPr>
          <a:xfrm>
            <a:off x="278725" y="75375"/>
            <a:ext cx="816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003864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Bloque I</a:t>
            </a:r>
            <a:r>
              <a:rPr lang="es" sz="1100">
                <a:solidFill>
                  <a:schemeClr val="dk1"/>
                </a:solidFill>
                <a:latin typeface="IBM Plex Sans ExtraLight"/>
                <a:ea typeface="IBM Plex Sans ExtraLight"/>
                <a:cs typeface="IBM Plex Sans ExtraLight"/>
                <a:sym typeface="IBM Plex Sans ExtraLight"/>
              </a:rPr>
              <a:t> </a:t>
            </a:r>
            <a:endParaRPr sz="1300"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</p:txBody>
      </p:sp>
      <p:sp>
        <p:nvSpPr>
          <p:cNvPr id="193" name="Google Shape;193;p30"/>
          <p:cNvSpPr txBox="1"/>
          <p:nvPr/>
        </p:nvSpPr>
        <p:spPr>
          <a:xfrm>
            <a:off x="685800" y="486238"/>
            <a:ext cx="7772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003864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¿Cómo subir una historia?</a:t>
            </a:r>
            <a:endParaRPr sz="3000">
              <a:solidFill>
                <a:srgbClr val="003864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pic>
        <p:nvPicPr>
          <p:cNvPr id="194" name="Google Shape;19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3600" y="4217575"/>
            <a:ext cx="595200" cy="5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0"/>
          <p:cNvSpPr txBox="1"/>
          <p:nvPr/>
        </p:nvSpPr>
        <p:spPr>
          <a:xfrm>
            <a:off x="900000" y="1501050"/>
            <a:ext cx="7363500" cy="27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latin typeface="IBM Plex Sans Medium"/>
                <a:ea typeface="IBM Plex Sans Medium"/>
                <a:cs typeface="IBM Plex Sans Medium"/>
                <a:sym typeface="IBM Plex Sans Medium"/>
              </a:rPr>
              <a:t>1. Abre la aplicación de Facebook en tu dispositivo móvil.</a:t>
            </a:r>
            <a:endParaRPr sz="1200"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latin typeface="IBM Plex Sans Medium"/>
                <a:ea typeface="IBM Plex Sans Medium"/>
                <a:cs typeface="IBM Plex Sans Medium"/>
                <a:sym typeface="IBM Plex Sans Medium"/>
              </a:rPr>
              <a:t>2. En la pantalla principal, toca el ícono de tu foto de perfil en la esquina superior izquierda o desliza hacia la derecha para abrir la cámara.</a:t>
            </a:r>
            <a:endParaRPr sz="1200"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latin typeface="IBM Plex Sans Medium"/>
                <a:ea typeface="IBM Plex Sans Medium"/>
                <a:cs typeface="IBM Plex Sans Medium"/>
                <a:sym typeface="IBM Plex Sans Medium"/>
              </a:rPr>
              <a:t>3. En la parte inferior de la pantalla, verás diferentes opciones de formatos de historias, como foto, video en directo, boomerang, texto, entre otros. Selecciona el formato que prefieras.</a:t>
            </a:r>
            <a:endParaRPr sz="1200"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latin typeface="IBM Plex Sans Medium"/>
                <a:ea typeface="IBM Plex Sans Medium"/>
                <a:cs typeface="IBM Plex Sans Medium"/>
                <a:sym typeface="IBM Plex Sans Medium"/>
              </a:rPr>
              <a:t>4. Si eliges una foto o video existente de tu galería, selecciona la imagen o video que deseas utilizar.</a:t>
            </a:r>
            <a:endParaRPr sz="1200"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196" name="Google Shape;196;p30"/>
          <p:cNvSpPr txBox="1"/>
          <p:nvPr/>
        </p:nvSpPr>
        <p:spPr>
          <a:xfrm>
            <a:off x="6936750" y="75375"/>
            <a:ext cx="1947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003864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Redes sociales</a:t>
            </a:r>
            <a:endParaRPr sz="1100">
              <a:solidFill>
                <a:srgbClr val="003864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1"/>
          <p:cNvSpPr txBox="1"/>
          <p:nvPr/>
        </p:nvSpPr>
        <p:spPr>
          <a:xfrm>
            <a:off x="278725" y="75375"/>
            <a:ext cx="816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003864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Bloque I</a:t>
            </a:r>
            <a:r>
              <a:rPr lang="es" sz="1100">
                <a:solidFill>
                  <a:schemeClr val="dk1"/>
                </a:solidFill>
                <a:latin typeface="IBM Plex Sans ExtraLight"/>
                <a:ea typeface="IBM Plex Sans ExtraLight"/>
                <a:cs typeface="IBM Plex Sans ExtraLight"/>
                <a:sym typeface="IBM Plex Sans ExtraLight"/>
              </a:rPr>
              <a:t> </a:t>
            </a:r>
            <a:endParaRPr sz="1300"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</p:txBody>
      </p:sp>
      <p:sp>
        <p:nvSpPr>
          <p:cNvPr id="202" name="Google Shape;202;p31"/>
          <p:cNvSpPr txBox="1"/>
          <p:nvPr/>
        </p:nvSpPr>
        <p:spPr>
          <a:xfrm>
            <a:off x="685800" y="472463"/>
            <a:ext cx="7772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003864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¿Cómo subir una historia?</a:t>
            </a:r>
            <a:endParaRPr sz="3000">
              <a:solidFill>
                <a:srgbClr val="003864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pic>
        <p:nvPicPr>
          <p:cNvPr id="203" name="Google Shape;20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3600" y="4217575"/>
            <a:ext cx="595200" cy="5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1"/>
          <p:cNvSpPr txBox="1"/>
          <p:nvPr/>
        </p:nvSpPr>
        <p:spPr>
          <a:xfrm>
            <a:off x="900000" y="1411000"/>
            <a:ext cx="7405800" cy="3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latin typeface="IBM Plex Sans Medium"/>
                <a:ea typeface="IBM Plex Sans Medium"/>
                <a:cs typeface="IBM Plex Sans Medium"/>
                <a:sym typeface="IBM Plex Sans Medium"/>
              </a:rPr>
              <a:t>5. Si eliges la opción de foto o video en directo, toca el botón circular para tomar una foto o mantén presionado para grabar un video en directo.</a:t>
            </a:r>
            <a:endParaRPr sz="1200"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latin typeface="IBM Plex Sans Medium"/>
                <a:ea typeface="IBM Plex Sans Medium"/>
                <a:cs typeface="IBM Plex Sans Medium"/>
                <a:sym typeface="IBM Plex Sans Medium"/>
              </a:rPr>
              <a:t>6. Personaliza tu historia agregando filtros, texto, pegatinas, dibujos y otras opciones de edición disponibles.</a:t>
            </a:r>
            <a:endParaRPr sz="1200"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latin typeface="IBM Plex Sans Medium"/>
                <a:ea typeface="IBM Plex Sans Medium"/>
                <a:cs typeface="IBM Plex Sans Medium"/>
                <a:sym typeface="IBM Plex Sans Medium"/>
              </a:rPr>
              <a:t>7. Una vez que hayas terminado de editar tu historia, toca el botón "Compartir en tu historia" para publicarla.</a:t>
            </a:r>
            <a:endParaRPr sz="1200"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latin typeface="IBM Plex Sans Medium"/>
                <a:ea typeface="IBM Plex Sans Medium"/>
                <a:cs typeface="IBM Plex Sans Medium"/>
                <a:sym typeface="IBM Plex Sans Medium"/>
              </a:rPr>
              <a:t>Tus historias estarán disponibles para que tus amigos las vean durante 24 horas. Después de ese período, desaparecerán automáticamente</a:t>
            </a:r>
            <a:endParaRPr sz="1200"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205" name="Google Shape;205;p31"/>
          <p:cNvSpPr txBox="1"/>
          <p:nvPr/>
        </p:nvSpPr>
        <p:spPr>
          <a:xfrm>
            <a:off x="6936750" y="75375"/>
            <a:ext cx="1947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003864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Redes sociales</a:t>
            </a:r>
            <a:endParaRPr sz="1100">
              <a:solidFill>
                <a:srgbClr val="003864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3864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2"/>
          <p:cNvSpPr txBox="1"/>
          <p:nvPr/>
        </p:nvSpPr>
        <p:spPr>
          <a:xfrm>
            <a:off x="278725" y="75375"/>
            <a:ext cx="816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FFFFFF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Bloque I</a:t>
            </a:r>
            <a:r>
              <a:rPr lang="es" sz="1100">
                <a:solidFill>
                  <a:srgbClr val="FFFFFF"/>
                </a:solidFill>
                <a:latin typeface="IBM Plex Sans ExtraLight"/>
                <a:ea typeface="IBM Plex Sans ExtraLight"/>
                <a:cs typeface="IBM Plex Sans ExtraLight"/>
                <a:sym typeface="IBM Plex Sans ExtraLight"/>
              </a:rPr>
              <a:t> </a:t>
            </a:r>
            <a:endParaRPr sz="1300">
              <a:solidFill>
                <a:srgbClr val="FFFFFF"/>
              </a:solidFill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</p:txBody>
      </p:sp>
      <p:sp>
        <p:nvSpPr>
          <p:cNvPr id="211" name="Google Shape;211;p32"/>
          <p:cNvSpPr txBox="1"/>
          <p:nvPr/>
        </p:nvSpPr>
        <p:spPr>
          <a:xfrm>
            <a:off x="139350" y="1727888"/>
            <a:ext cx="8865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>
                <a:solidFill>
                  <a:srgbClr val="FFFFFF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6. </a:t>
            </a:r>
            <a:r>
              <a:rPr lang="es" sz="4800">
                <a:solidFill>
                  <a:srgbClr val="FFFFFF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¿Cómo hacer un directo </a:t>
            </a:r>
            <a:endParaRPr sz="4800">
              <a:solidFill>
                <a:srgbClr val="FFFFFF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>
                <a:solidFill>
                  <a:srgbClr val="FFFFFF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en Facebook?</a:t>
            </a:r>
            <a:endParaRPr sz="4800">
              <a:solidFill>
                <a:srgbClr val="FFFFFF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sp>
        <p:nvSpPr>
          <p:cNvPr id="212" name="Google Shape;212;p32"/>
          <p:cNvSpPr txBox="1"/>
          <p:nvPr/>
        </p:nvSpPr>
        <p:spPr>
          <a:xfrm>
            <a:off x="3725700" y="1258800"/>
            <a:ext cx="169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Facebook</a:t>
            </a:r>
            <a:endParaRPr>
              <a:solidFill>
                <a:srgbClr val="FFFF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213" name="Google Shape;21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9200" y="4231500"/>
            <a:ext cx="581350" cy="581077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2"/>
          <p:cNvSpPr txBox="1"/>
          <p:nvPr/>
        </p:nvSpPr>
        <p:spPr>
          <a:xfrm>
            <a:off x="6936750" y="75375"/>
            <a:ext cx="1947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FFFFFF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Redes sociales</a:t>
            </a:r>
            <a:endParaRPr sz="1100">
              <a:solidFill>
                <a:srgbClr val="FFFFFF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3"/>
          <p:cNvSpPr txBox="1"/>
          <p:nvPr/>
        </p:nvSpPr>
        <p:spPr>
          <a:xfrm>
            <a:off x="278725" y="75375"/>
            <a:ext cx="816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003864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Bloque I</a:t>
            </a:r>
            <a:r>
              <a:rPr lang="es" sz="1100">
                <a:solidFill>
                  <a:schemeClr val="dk1"/>
                </a:solidFill>
                <a:latin typeface="IBM Plex Sans ExtraLight"/>
                <a:ea typeface="IBM Plex Sans ExtraLight"/>
                <a:cs typeface="IBM Plex Sans ExtraLight"/>
                <a:sym typeface="IBM Plex Sans ExtraLight"/>
              </a:rPr>
              <a:t> </a:t>
            </a:r>
            <a:endParaRPr sz="1300"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</p:txBody>
      </p:sp>
      <p:sp>
        <p:nvSpPr>
          <p:cNvPr id="220" name="Google Shape;220;p33"/>
          <p:cNvSpPr txBox="1"/>
          <p:nvPr/>
        </p:nvSpPr>
        <p:spPr>
          <a:xfrm>
            <a:off x="685800" y="470700"/>
            <a:ext cx="7772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003864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¿Cómo hacer un directo?</a:t>
            </a:r>
            <a:endParaRPr sz="3000">
              <a:solidFill>
                <a:srgbClr val="003864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pic>
        <p:nvPicPr>
          <p:cNvPr id="221" name="Google Shape;22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3600" y="4217575"/>
            <a:ext cx="595200" cy="5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3"/>
          <p:cNvSpPr txBox="1"/>
          <p:nvPr/>
        </p:nvSpPr>
        <p:spPr>
          <a:xfrm>
            <a:off x="900000" y="1367250"/>
            <a:ext cx="7155600" cy="33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latin typeface="IBM Plex Sans Medium"/>
                <a:ea typeface="IBM Plex Sans Medium"/>
                <a:cs typeface="IBM Plex Sans Medium"/>
                <a:sym typeface="IBM Plex Sans Medium"/>
              </a:rPr>
              <a:t>Un directo en Facebook es una transmisión en vivo en la que puedes compartir un video en tiempo real con tus seguidores. </a:t>
            </a:r>
            <a:endParaRPr sz="1200"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latin typeface="IBM Plex Sans Medium"/>
                <a:ea typeface="IBM Plex Sans Medium"/>
                <a:cs typeface="IBM Plex Sans Medium"/>
                <a:sym typeface="IBM Plex Sans Medium"/>
              </a:rPr>
              <a:t>1. Abre la aplicación de Facebook en tu dispositivo móvil.</a:t>
            </a:r>
            <a:endParaRPr sz="1200"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latin typeface="IBM Plex Sans Medium"/>
                <a:ea typeface="IBM Plex Sans Medium"/>
                <a:cs typeface="IBM Plex Sans Medium"/>
                <a:sym typeface="IBM Plex Sans Medium"/>
              </a:rPr>
              <a:t>2. En la pantalla principal, toca el ícono de tu foto de perfil en la esquina superior izquierda o desliza hacia la derecha para abrir la cámara.</a:t>
            </a:r>
            <a:endParaRPr sz="1200"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latin typeface="IBM Plex Sans Medium"/>
                <a:ea typeface="IBM Plex Sans Medium"/>
                <a:cs typeface="IBM Plex Sans Medium"/>
                <a:sym typeface="IBM Plex Sans Medium"/>
              </a:rPr>
              <a:t>3. En la parte inferior de la pantalla, selecciona la opción "Directo" o "En vivo" (el ícono puede variar dependiendo de la versión de la aplicación).</a:t>
            </a:r>
            <a:endParaRPr sz="1200"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latin typeface="IBM Plex Sans Medium"/>
                <a:ea typeface="IBM Plex Sans Medium"/>
                <a:cs typeface="IBM Plex Sans Medium"/>
                <a:sym typeface="IBM Plex Sans Medium"/>
              </a:rPr>
              <a:t>4. Escribe una descripción para tu directo. Puedes agregar detalles sobre el contenido que vas a</a:t>
            </a:r>
            <a:r>
              <a:rPr lang="es" sz="1200">
                <a:latin typeface="IBM Plex Sans Medium"/>
                <a:ea typeface="IBM Plex Sans Medium"/>
                <a:cs typeface="IBM Plex Sans Medium"/>
                <a:sym typeface="IBM Plex Sans Medium"/>
              </a:rPr>
              <a:t>  </a:t>
            </a:r>
            <a:r>
              <a:rPr lang="es" sz="1200">
                <a:latin typeface="IBM Plex Sans Medium"/>
                <a:ea typeface="IBM Plex Sans Medium"/>
                <a:cs typeface="IBM Plex Sans Medium"/>
                <a:sym typeface="IBM Plex Sans Medium"/>
              </a:rPr>
              <a:t>transmitir en vivo.</a:t>
            </a:r>
            <a:endParaRPr sz="1200"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223" name="Google Shape;223;p33"/>
          <p:cNvSpPr txBox="1"/>
          <p:nvPr/>
        </p:nvSpPr>
        <p:spPr>
          <a:xfrm>
            <a:off x="6936750" y="75375"/>
            <a:ext cx="1947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003864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Redes sociales</a:t>
            </a:r>
            <a:endParaRPr sz="1100">
              <a:solidFill>
                <a:srgbClr val="003864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4"/>
          <p:cNvSpPr txBox="1"/>
          <p:nvPr/>
        </p:nvSpPr>
        <p:spPr>
          <a:xfrm>
            <a:off x="278725" y="75375"/>
            <a:ext cx="816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003864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Bloque I</a:t>
            </a:r>
            <a:r>
              <a:rPr lang="es" sz="1100">
                <a:solidFill>
                  <a:schemeClr val="dk1"/>
                </a:solidFill>
                <a:latin typeface="IBM Plex Sans ExtraLight"/>
                <a:ea typeface="IBM Plex Sans ExtraLight"/>
                <a:cs typeface="IBM Plex Sans ExtraLight"/>
                <a:sym typeface="IBM Plex Sans ExtraLight"/>
              </a:rPr>
              <a:t> </a:t>
            </a:r>
            <a:endParaRPr sz="1300"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</p:txBody>
      </p:sp>
      <p:pic>
        <p:nvPicPr>
          <p:cNvPr id="229" name="Google Shape;22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3600" y="4217575"/>
            <a:ext cx="595200" cy="5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4"/>
          <p:cNvSpPr txBox="1"/>
          <p:nvPr/>
        </p:nvSpPr>
        <p:spPr>
          <a:xfrm>
            <a:off x="919050" y="1397325"/>
            <a:ext cx="7305900" cy="3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latin typeface="IBM Plex Sans Medium"/>
                <a:ea typeface="IBM Plex Sans Medium"/>
                <a:cs typeface="IBM Plex Sans Medium"/>
                <a:sym typeface="IBM Plex Sans Medium"/>
              </a:rPr>
              <a:t>5. Configura la privacidad de tu directo. Puedes elegir transmitir solo para tus amigos, para un grupo específico, para el público en general o seleccionar otras opciones de privacidad.</a:t>
            </a:r>
            <a:endParaRPr sz="1200"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latin typeface="IBM Plex Sans Medium"/>
                <a:ea typeface="IBM Plex Sans Medium"/>
                <a:cs typeface="IBM Plex Sans Medium"/>
                <a:sym typeface="IBM Plex Sans Medium"/>
              </a:rPr>
              <a:t>6. Antes de comenzar la transmisión en vivo, puedes seleccionar diferentes configuraciones, como activar o desactivar el sonido, la cámara frontal o trasera, entre otras opciones.</a:t>
            </a:r>
            <a:endParaRPr sz="1200"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latin typeface="IBM Plex Sans Medium"/>
                <a:ea typeface="IBM Plex Sans Medium"/>
                <a:cs typeface="IBM Plex Sans Medium"/>
                <a:sym typeface="IBM Plex Sans Medium"/>
              </a:rPr>
              <a:t>7. Una vez que hayas configurado todo, toca el botón "Empezar" o "Iniciar" para comenzar la transmisión en vivo.</a:t>
            </a:r>
            <a:endParaRPr sz="1200"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latin typeface="IBM Plex Sans Medium"/>
                <a:ea typeface="IBM Plex Sans Medium"/>
                <a:cs typeface="IBM Plex Sans Medium"/>
                <a:sym typeface="IBM Plex Sans Medium"/>
              </a:rPr>
              <a:t>8. Durante la transmisión en vivo, podrás ver los comentarios y reacciones de tus espectadores en tiempo real. Puedes interactuar con ellos respondiendo preguntas o reaccionando a sus comentarios.</a:t>
            </a:r>
            <a:endParaRPr sz="1200"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231" name="Google Shape;231;p34"/>
          <p:cNvSpPr txBox="1"/>
          <p:nvPr/>
        </p:nvSpPr>
        <p:spPr>
          <a:xfrm>
            <a:off x="6936750" y="75375"/>
            <a:ext cx="1947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003864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Redes sociales</a:t>
            </a:r>
            <a:endParaRPr sz="1100">
              <a:solidFill>
                <a:srgbClr val="003864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232" name="Google Shape;232;p34"/>
          <p:cNvSpPr txBox="1"/>
          <p:nvPr/>
        </p:nvSpPr>
        <p:spPr>
          <a:xfrm>
            <a:off x="685800" y="470700"/>
            <a:ext cx="7772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003864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¿Cómo hacer un directo?</a:t>
            </a:r>
            <a:endParaRPr sz="3000">
              <a:solidFill>
                <a:srgbClr val="003864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3864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/>
        </p:nvSpPr>
        <p:spPr>
          <a:xfrm>
            <a:off x="750025" y="304200"/>
            <a:ext cx="83199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>
                <a:solidFill>
                  <a:srgbClr val="FFFFFF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Bloque I. Facebook</a:t>
            </a:r>
            <a:endParaRPr sz="4000">
              <a:solidFill>
                <a:srgbClr val="FFFFFF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FFFFFF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75" name="Google Shape;75;p17"/>
          <p:cNvSpPr txBox="1"/>
          <p:nvPr/>
        </p:nvSpPr>
        <p:spPr>
          <a:xfrm>
            <a:off x="985100" y="1601100"/>
            <a:ext cx="3778200" cy="24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IBM Plex Sans"/>
              <a:buAutoNum type="arabicPeriod"/>
            </a:pPr>
            <a:r>
              <a:rPr lang="es" sz="130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Introducción</a:t>
            </a:r>
            <a:endParaRPr sz="1300">
              <a:solidFill>
                <a:srgbClr val="FFFF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IBM Plex Sans"/>
              <a:buAutoNum type="arabicPeriod"/>
            </a:pPr>
            <a:r>
              <a:rPr lang="es" sz="130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Beneficios de utilizar Facebook</a:t>
            </a:r>
            <a:endParaRPr sz="1300">
              <a:solidFill>
                <a:srgbClr val="FFFF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IBM Plex Sans"/>
              <a:buAutoNum type="arabicPeriod"/>
            </a:pPr>
            <a:r>
              <a:rPr lang="es" sz="130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Hábitos de uso en Facebook</a:t>
            </a:r>
            <a:endParaRPr sz="1300">
              <a:solidFill>
                <a:srgbClr val="FFFF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IBM Plex Sans"/>
              <a:buAutoNum type="arabicPeriod"/>
            </a:pPr>
            <a:r>
              <a:rPr lang="es" sz="130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¿Cómo hacer una publicación?</a:t>
            </a:r>
            <a:endParaRPr sz="1300">
              <a:solidFill>
                <a:srgbClr val="FFFF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IBM Plex Sans"/>
              <a:buAutoNum type="arabicPeriod"/>
            </a:pPr>
            <a:r>
              <a:rPr lang="es" sz="130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¿Cómo subir una historia?</a:t>
            </a:r>
            <a:endParaRPr sz="1300">
              <a:solidFill>
                <a:srgbClr val="FFFF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IBM Plex Sans"/>
              <a:buAutoNum type="arabicPeriod"/>
            </a:pPr>
            <a:r>
              <a:rPr lang="es" sz="130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¿Cómo hacer un directo?</a:t>
            </a:r>
            <a:endParaRPr sz="1300">
              <a:solidFill>
                <a:srgbClr val="FFFF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IBM Plex Sans"/>
              <a:buAutoNum type="arabicPeriod"/>
            </a:pPr>
            <a:r>
              <a:rPr lang="es" sz="130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Duración de los formatos</a:t>
            </a:r>
            <a:endParaRPr sz="1300">
              <a:solidFill>
                <a:srgbClr val="FFFF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IBM Plex Sans"/>
              <a:buAutoNum type="arabicPeriod"/>
            </a:pPr>
            <a:r>
              <a:rPr lang="es" sz="130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Información técnica</a:t>
            </a:r>
            <a:endParaRPr sz="1300">
              <a:solidFill>
                <a:srgbClr val="FFFF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IBM Plex Sans"/>
              <a:buAutoNum type="arabicPeriod"/>
            </a:pPr>
            <a:r>
              <a:rPr lang="es" sz="130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 Algoritmo</a:t>
            </a:r>
            <a:endParaRPr sz="1300">
              <a:solidFill>
                <a:srgbClr val="FFFF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FFF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76" name="Google Shape;76;p17"/>
          <p:cNvSpPr txBox="1"/>
          <p:nvPr/>
        </p:nvSpPr>
        <p:spPr>
          <a:xfrm>
            <a:off x="4987825" y="1601100"/>
            <a:ext cx="3408000" cy="10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10.   Estrategias de posicionamiento (SEO)</a:t>
            </a:r>
            <a:endParaRPr sz="1300">
              <a:solidFill>
                <a:srgbClr val="FFFF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11.    Herramientas</a:t>
            </a:r>
            <a:endParaRPr sz="1300">
              <a:solidFill>
                <a:srgbClr val="FFFF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12.    Información legal</a:t>
            </a:r>
            <a:endParaRPr sz="1300">
              <a:solidFill>
                <a:srgbClr val="FFFF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13.    Monetización</a:t>
            </a:r>
            <a:endParaRPr sz="1300">
              <a:solidFill>
                <a:srgbClr val="FFFF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5"/>
          <p:cNvSpPr txBox="1"/>
          <p:nvPr/>
        </p:nvSpPr>
        <p:spPr>
          <a:xfrm>
            <a:off x="278725" y="75375"/>
            <a:ext cx="816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003864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Bloque I</a:t>
            </a:r>
            <a:r>
              <a:rPr lang="es" sz="1100">
                <a:solidFill>
                  <a:schemeClr val="dk1"/>
                </a:solidFill>
                <a:latin typeface="IBM Plex Sans ExtraLight"/>
                <a:ea typeface="IBM Plex Sans ExtraLight"/>
                <a:cs typeface="IBM Plex Sans ExtraLight"/>
                <a:sym typeface="IBM Plex Sans ExtraLight"/>
              </a:rPr>
              <a:t> </a:t>
            </a:r>
            <a:endParaRPr sz="1300"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</p:txBody>
      </p:sp>
      <p:pic>
        <p:nvPicPr>
          <p:cNvPr id="238" name="Google Shape;23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3600" y="4217575"/>
            <a:ext cx="595200" cy="5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5"/>
          <p:cNvSpPr txBox="1"/>
          <p:nvPr/>
        </p:nvSpPr>
        <p:spPr>
          <a:xfrm>
            <a:off x="900000" y="1441000"/>
            <a:ext cx="7183500" cy="14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latin typeface="IBM Plex Sans Medium"/>
                <a:ea typeface="IBM Plex Sans Medium"/>
                <a:cs typeface="IBM Plex Sans Medium"/>
                <a:sym typeface="IBM Plex Sans Medium"/>
              </a:rPr>
              <a:t>9. Cuando hayas terminado de transmitir, toca el botón "Finalizar" o "Detener" para cerrar la transmisión en vivo.</a:t>
            </a:r>
            <a:endParaRPr sz="1200"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latin typeface="IBM Plex Sans Medium"/>
                <a:ea typeface="IBM Plex Sans Medium"/>
                <a:cs typeface="IBM Plex Sans Medium"/>
                <a:sym typeface="IBM Plex Sans Medium"/>
              </a:rPr>
              <a:t>10. Después de finalizar, tendrás la opción de guardar el video en tu perfil para que los usuarios puedan verlo más tarde.</a:t>
            </a:r>
            <a:endParaRPr sz="1200"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240" name="Google Shape;240;p35"/>
          <p:cNvSpPr txBox="1"/>
          <p:nvPr/>
        </p:nvSpPr>
        <p:spPr>
          <a:xfrm>
            <a:off x="6936750" y="75375"/>
            <a:ext cx="1947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003864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Redes sociales</a:t>
            </a:r>
            <a:endParaRPr sz="1100">
              <a:solidFill>
                <a:srgbClr val="003864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241" name="Google Shape;241;p35"/>
          <p:cNvSpPr txBox="1"/>
          <p:nvPr/>
        </p:nvSpPr>
        <p:spPr>
          <a:xfrm>
            <a:off x="685800" y="470700"/>
            <a:ext cx="7772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003864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¿Cómo hacer un directo?</a:t>
            </a:r>
            <a:endParaRPr sz="3000">
              <a:solidFill>
                <a:srgbClr val="003864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3864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6"/>
          <p:cNvSpPr txBox="1"/>
          <p:nvPr/>
        </p:nvSpPr>
        <p:spPr>
          <a:xfrm>
            <a:off x="278725" y="75375"/>
            <a:ext cx="816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FFFFFF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Bloque I</a:t>
            </a:r>
            <a:r>
              <a:rPr lang="es" sz="1100">
                <a:solidFill>
                  <a:srgbClr val="FFFFFF"/>
                </a:solidFill>
                <a:latin typeface="IBM Plex Sans ExtraLight"/>
                <a:ea typeface="IBM Plex Sans ExtraLight"/>
                <a:cs typeface="IBM Plex Sans ExtraLight"/>
                <a:sym typeface="IBM Plex Sans ExtraLight"/>
              </a:rPr>
              <a:t> </a:t>
            </a:r>
            <a:endParaRPr sz="1300">
              <a:solidFill>
                <a:srgbClr val="FFFFFF"/>
              </a:solidFill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</p:txBody>
      </p:sp>
      <p:sp>
        <p:nvSpPr>
          <p:cNvPr id="247" name="Google Shape;247;p36"/>
          <p:cNvSpPr txBox="1"/>
          <p:nvPr/>
        </p:nvSpPr>
        <p:spPr>
          <a:xfrm>
            <a:off x="139350" y="1504300"/>
            <a:ext cx="8865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>
                <a:solidFill>
                  <a:srgbClr val="FFFFFF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7. Duración de</a:t>
            </a:r>
            <a:endParaRPr sz="4800">
              <a:solidFill>
                <a:srgbClr val="FFFFFF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>
                <a:solidFill>
                  <a:srgbClr val="FFFFFF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los formatos</a:t>
            </a:r>
            <a:endParaRPr sz="4800">
              <a:solidFill>
                <a:srgbClr val="FFFFFF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sp>
        <p:nvSpPr>
          <p:cNvPr id="248" name="Google Shape;248;p36"/>
          <p:cNvSpPr txBox="1"/>
          <p:nvPr/>
        </p:nvSpPr>
        <p:spPr>
          <a:xfrm>
            <a:off x="3725700" y="1104100"/>
            <a:ext cx="169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Facebook</a:t>
            </a:r>
            <a:endParaRPr>
              <a:solidFill>
                <a:srgbClr val="FFFF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249" name="Google Shape;24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9200" y="4231500"/>
            <a:ext cx="581350" cy="581077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6"/>
          <p:cNvSpPr txBox="1"/>
          <p:nvPr/>
        </p:nvSpPr>
        <p:spPr>
          <a:xfrm>
            <a:off x="6936750" y="75375"/>
            <a:ext cx="1947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FFFFFF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Redes sociales</a:t>
            </a:r>
            <a:endParaRPr sz="1100">
              <a:solidFill>
                <a:srgbClr val="FFFFFF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7"/>
          <p:cNvSpPr txBox="1"/>
          <p:nvPr/>
        </p:nvSpPr>
        <p:spPr>
          <a:xfrm>
            <a:off x="278725" y="75375"/>
            <a:ext cx="816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003864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Bloque I</a:t>
            </a:r>
            <a:r>
              <a:rPr lang="es" sz="1100">
                <a:solidFill>
                  <a:schemeClr val="dk1"/>
                </a:solidFill>
                <a:latin typeface="IBM Plex Sans ExtraLight"/>
                <a:ea typeface="IBM Plex Sans ExtraLight"/>
                <a:cs typeface="IBM Plex Sans ExtraLight"/>
                <a:sym typeface="IBM Plex Sans ExtraLight"/>
              </a:rPr>
              <a:t> </a:t>
            </a:r>
            <a:endParaRPr sz="1300"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</p:txBody>
      </p:sp>
      <p:sp>
        <p:nvSpPr>
          <p:cNvPr id="256" name="Google Shape;256;p37"/>
          <p:cNvSpPr txBox="1"/>
          <p:nvPr/>
        </p:nvSpPr>
        <p:spPr>
          <a:xfrm>
            <a:off x="685800" y="583175"/>
            <a:ext cx="7772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003864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Duración de los formatos</a:t>
            </a:r>
            <a:endParaRPr sz="3000">
              <a:solidFill>
                <a:srgbClr val="003864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pic>
        <p:nvPicPr>
          <p:cNvPr id="257" name="Google Shape;25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3600" y="4217575"/>
            <a:ext cx="595200" cy="5952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58" name="Google Shape;258;p37"/>
          <p:cNvGraphicFramePr/>
          <p:nvPr/>
        </p:nvGraphicFramePr>
        <p:xfrm>
          <a:off x="1109950" y="1465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{F9E54EE6-D1C7-4855-9914-68C8944CB4EB}</a:tableStyleId>
              </a:tblPr>
              <a:tblGrid>
                <a:gridCol w="1731025"/>
                <a:gridCol w="1731025"/>
                <a:gridCol w="1731025"/>
                <a:gridCol w="1731025"/>
              </a:tblGrid>
              <a:tr h="873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2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Formato</a:t>
                      </a:r>
                      <a:endParaRPr b="1" sz="12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2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Duración mínima</a:t>
                      </a:r>
                      <a:endParaRPr b="1" sz="12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2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Duración máxima</a:t>
                      </a:r>
                      <a:endParaRPr b="1" sz="12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2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Duración óptima</a:t>
                      </a:r>
                      <a:endParaRPr b="1" sz="12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/>
                </a:tc>
              </a:tr>
              <a:tr h="873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2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Videos feed</a:t>
                      </a:r>
                      <a:endParaRPr b="1" sz="12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>
                          <a:latin typeface="IBM Plex Sans Medium"/>
                          <a:ea typeface="IBM Plex Sans Medium"/>
                          <a:cs typeface="IBM Plex Sans Medium"/>
                          <a:sym typeface="IBM Plex Sans Medium"/>
                        </a:rPr>
                        <a:t>1 segundo</a:t>
                      </a:r>
                      <a:endParaRPr sz="1200">
                        <a:latin typeface="IBM Plex Sans Medium"/>
                        <a:ea typeface="IBM Plex Sans Medium"/>
                        <a:cs typeface="IBM Plex Sans Medium"/>
                        <a:sym typeface="IBM Plex Sans Medium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>
                          <a:latin typeface="IBM Plex Sans Medium"/>
                          <a:ea typeface="IBM Plex Sans Medium"/>
                          <a:cs typeface="IBM Plex Sans Medium"/>
                          <a:sym typeface="IBM Plex Sans Medium"/>
                        </a:rPr>
                        <a:t>240 minutos</a:t>
                      </a:r>
                      <a:endParaRPr sz="1200">
                        <a:latin typeface="IBM Plex Sans Medium"/>
                        <a:ea typeface="IBM Plex Sans Medium"/>
                        <a:cs typeface="IBM Plex Sans Medium"/>
                        <a:sym typeface="IBM Plex Sans Medium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>
                          <a:latin typeface="IBM Plex Sans Medium"/>
                          <a:ea typeface="IBM Plex Sans Medium"/>
                          <a:cs typeface="IBM Plex Sans Medium"/>
                          <a:sym typeface="IBM Plex Sans Medium"/>
                        </a:rPr>
                        <a:t>1- 2 minutos</a:t>
                      </a:r>
                      <a:endParaRPr sz="1200">
                        <a:latin typeface="IBM Plex Sans Medium"/>
                        <a:ea typeface="IBM Plex Sans Medium"/>
                        <a:cs typeface="IBM Plex Sans Medium"/>
                        <a:sym typeface="IBM Plex Sans Medium"/>
                      </a:endParaRPr>
                    </a:p>
                  </a:txBody>
                  <a:tcPr marT="91425" marB="91425" marR="91425" marL="91425" anchor="ctr"/>
                </a:tc>
              </a:tr>
              <a:tr h="873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2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Historias</a:t>
                      </a:r>
                      <a:endParaRPr b="1" sz="12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>
                          <a:latin typeface="IBM Plex Sans Medium"/>
                          <a:ea typeface="IBM Plex Sans Medium"/>
                          <a:cs typeface="IBM Plex Sans Medium"/>
                          <a:sym typeface="IBM Plex Sans Medium"/>
                        </a:rPr>
                        <a:t>1 segundo</a:t>
                      </a:r>
                      <a:endParaRPr sz="1200">
                        <a:latin typeface="IBM Plex Sans Medium"/>
                        <a:ea typeface="IBM Plex Sans Medium"/>
                        <a:cs typeface="IBM Plex Sans Medium"/>
                        <a:sym typeface="IBM Plex Sans Medium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>
                          <a:latin typeface="IBM Plex Sans Medium"/>
                          <a:ea typeface="IBM Plex Sans Medium"/>
                          <a:cs typeface="IBM Plex Sans Medium"/>
                          <a:sym typeface="IBM Plex Sans Medium"/>
                        </a:rPr>
                        <a:t>20 segundos</a:t>
                      </a:r>
                      <a:endParaRPr sz="1200">
                        <a:latin typeface="IBM Plex Sans Medium"/>
                        <a:ea typeface="IBM Plex Sans Medium"/>
                        <a:cs typeface="IBM Plex Sans Medium"/>
                        <a:sym typeface="IBM Plex Sans Medium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>
                          <a:latin typeface="IBM Plex Sans Medium"/>
                          <a:ea typeface="IBM Plex Sans Medium"/>
                          <a:cs typeface="IBM Plex Sans Medium"/>
                          <a:sym typeface="IBM Plex Sans Medium"/>
                        </a:rPr>
                        <a:t>5 - 10 segundos</a:t>
                      </a:r>
                      <a:endParaRPr sz="1200">
                        <a:latin typeface="IBM Plex Sans Medium"/>
                        <a:ea typeface="IBM Plex Sans Medium"/>
                        <a:cs typeface="IBM Plex Sans Medium"/>
                        <a:sym typeface="IBM Plex Sans Medium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259" name="Google Shape;259;p37"/>
          <p:cNvSpPr txBox="1"/>
          <p:nvPr/>
        </p:nvSpPr>
        <p:spPr>
          <a:xfrm>
            <a:off x="6936750" y="75375"/>
            <a:ext cx="1947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003864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Redes sociales</a:t>
            </a:r>
            <a:endParaRPr sz="1100">
              <a:solidFill>
                <a:srgbClr val="003864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3864"/>
        </a:solid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8"/>
          <p:cNvSpPr txBox="1"/>
          <p:nvPr/>
        </p:nvSpPr>
        <p:spPr>
          <a:xfrm>
            <a:off x="278725" y="75375"/>
            <a:ext cx="816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FFFFFF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Bloque I</a:t>
            </a:r>
            <a:r>
              <a:rPr lang="es" sz="1100">
                <a:solidFill>
                  <a:srgbClr val="FFFFFF"/>
                </a:solidFill>
                <a:latin typeface="IBM Plex Sans ExtraLight"/>
                <a:ea typeface="IBM Plex Sans ExtraLight"/>
                <a:cs typeface="IBM Plex Sans ExtraLight"/>
                <a:sym typeface="IBM Plex Sans ExtraLight"/>
              </a:rPr>
              <a:t> </a:t>
            </a:r>
            <a:endParaRPr sz="1300">
              <a:solidFill>
                <a:srgbClr val="FFFFFF"/>
              </a:solidFill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</p:txBody>
      </p:sp>
      <p:sp>
        <p:nvSpPr>
          <p:cNvPr id="265" name="Google Shape;265;p38"/>
          <p:cNvSpPr txBox="1"/>
          <p:nvPr/>
        </p:nvSpPr>
        <p:spPr>
          <a:xfrm>
            <a:off x="139350" y="1893000"/>
            <a:ext cx="8865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>
                <a:solidFill>
                  <a:srgbClr val="FFFFFF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8. Información técnica</a:t>
            </a:r>
            <a:endParaRPr sz="4800">
              <a:solidFill>
                <a:srgbClr val="FFFFFF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sp>
        <p:nvSpPr>
          <p:cNvPr id="266" name="Google Shape;266;p38"/>
          <p:cNvSpPr txBox="1"/>
          <p:nvPr/>
        </p:nvSpPr>
        <p:spPr>
          <a:xfrm>
            <a:off x="3725700" y="1492800"/>
            <a:ext cx="169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Facebook</a:t>
            </a:r>
            <a:endParaRPr>
              <a:solidFill>
                <a:srgbClr val="FFFF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267" name="Google Shape;26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9200" y="4231500"/>
            <a:ext cx="581350" cy="581077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38"/>
          <p:cNvSpPr txBox="1"/>
          <p:nvPr/>
        </p:nvSpPr>
        <p:spPr>
          <a:xfrm>
            <a:off x="6936750" y="75375"/>
            <a:ext cx="1947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FFFFFF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Redes sociales</a:t>
            </a:r>
            <a:endParaRPr sz="1100">
              <a:solidFill>
                <a:srgbClr val="FFFFFF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9"/>
          <p:cNvSpPr txBox="1"/>
          <p:nvPr/>
        </p:nvSpPr>
        <p:spPr>
          <a:xfrm>
            <a:off x="278725" y="75375"/>
            <a:ext cx="816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003864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Bloque I</a:t>
            </a:r>
            <a:r>
              <a:rPr lang="es" sz="1100">
                <a:solidFill>
                  <a:schemeClr val="dk1"/>
                </a:solidFill>
                <a:latin typeface="IBM Plex Sans ExtraLight"/>
                <a:ea typeface="IBM Plex Sans ExtraLight"/>
                <a:cs typeface="IBM Plex Sans ExtraLight"/>
                <a:sym typeface="IBM Plex Sans ExtraLight"/>
              </a:rPr>
              <a:t> </a:t>
            </a:r>
            <a:endParaRPr sz="1300"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</p:txBody>
      </p:sp>
      <p:sp>
        <p:nvSpPr>
          <p:cNvPr id="274" name="Google Shape;274;p39"/>
          <p:cNvSpPr txBox="1"/>
          <p:nvPr/>
        </p:nvSpPr>
        <p:spPr>
          <a:xfrm>
            <a:off x="685800" y="464263"/>
            <a:ext cx="7772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003864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Información técnica</a:t>
            </a:r>
            <a:endParaRPr sz="3000">
              <a:solidFill>
                <a:srgbClr val="003864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pic>
        <p:nvPicPr>
          <p:cNvPr id="275" name="Google Shape;27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3600" y="4217575"/>
            <a:ext cx="595200" cy="5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9"/>
          <p:cNvSpPr txBox="1"/>
          <p:nvPr/>
        </p:nvSpPr>
        <p:spPr>
          <a:xfrm>
            <a:off x="4081250" y="3266450"/>
            <a:ext cx="43770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latin typeface="IBM Plex Sans"/>
                <a:ea typeface="IBM Plex Sans"/>
                <a:cs typeface="IBM Plex Sans"/>
                <a:sym typeface="IBM Plex Sans"/>
              </a:rPr>
              <a:t>Videos en vivo:</a:t>
            </a:r>
            <a:endParaRPr b="1" sz="1100"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latin typeface="IBM Plex Sans"/>
                <a:ea typeface="IBM Plex Sans"/>
                <a:cs typeface="IBM Plex Sans"/>
                <a:sym typeface="IBM Plex Sans"/>
              </a:rPr>
              <a:t>Duración</a:t>
            </a:r>
            <a:r>
              <a:rPr lang="es" sz="1100">
                <a:latin typeface="IBM Plex Sans Medium"/>
                <a:ea typeface="IBM Plex Sans Medium"/>
                <a:cs typeface="IBM Plex Sans Medium"/>
                <a:sym typeface="IBM Plex Sans Medium"/>
              </a:rPr>
              <a:t>: Puedes transmitir en vivo por un período extendido, hasta 8 horas.</a:t>
            </a:r>
            <a:endParaRPr sz="1100"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latin typeface="IBM Plex Sans"/>
                <a:ea typeface="IBM Plex Sans"/>
                <a:cs typeface="IBM Plex Sans"/>
                <a:sym typeface="IBM Plex Sans"/>
              </a:rPr>
              <a:t>Calidad de video</a:t>
            </a:r>
            <a:r>
              <a:rPr lang="es" sz="1100">
                <a:latin typeface="IBM Plex Sans Medium"/>
                <a:ea typeface="IBM Plex Sans Medium"/>
                <a:cs typeface="IBM Plex Sans Medium"/>
                <a:sym typeface="IBM Plex Sans Medium"/>
              </a:rPr>
              <a:t>: Hasta 720p (alta definición).</a:t>
            </a:r>
            <a:endParaRPr sz="1100"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graphicFrame>
        <p:nvGraphicFramePr>
          <p:cNvPr id="277" name="Google Shape;277;p39"/>
          <p:cNvGraphicFramePr/>
          <p:nvPr/>
        </p:nvGraphicFramePr>
        <p:xfrm>
          <a:off x="685800" y="1628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{F9E54EE6-D1C7-4855-9914-68C8944CB4EB}</a:tableStyleId>
              </a:tblPr>
              <a:tblGrid>
                <a:gridCol w="1511675"/>
                <a:gridCol w="1511675"/>
              </a:tblGrid>
              <a:tr h="434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" sz="10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Dimensiones de imagen</a:t>
                      </a:r>
                      <a:endParaRPr b="1" sz="10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solidFill>
                            <a:schemeClr val="dk1"/>
                          </a:solidFill>
                          <a:latin typeface="IBM Plex Sans Medium"/>
                          <a:ea typeface="IBM Plex Sans Medium"/>
                          <a:cs typeface="IBM Plex Sans Medium"/>
                          <a:sym typeface="IBM Plex Sans Medium"/>
                        </a:rPr>
                        <a:t>Recomendado 1200x630 píxeles.</a:t>
                      </a:r>
                      <a:endParaRPr sz="10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/>
                </a:tc>
              </a:tr>
              <a:tr h="298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" sz="10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Formatos de archivo admitidos</a:t>
                      </a:r>
                      <a:endParaRPr b="1" sz="10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000">
                          <a:solidFill>
                            <a:schemeClr val="dk1"/>
                          </a:solidFill>
                          <a:latin typeface="IBM Plex Sans Medium"/>
                          <a:ea typeface="IBM Plex Sans Medium"/>
                          <a:cs typeface="IBM Plex Sans Medium"/>
                          <a:sym typeface="IBM Plex Sans Medium"/>
                        </a:rPr>
                        <a:t>JPEG y PNG</a:t>
                      </a:r>
                      <a:endParaRPr sz="10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/>
                </a:tc>
              </a:tr>
              <a:tr h="298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" sz="10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Tamaño máximo de archivo</a:t>
                      </a:r>
                      <a:endParaRPr b="1" sz="10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000">
                          <a:solidFill>
                            <a:schemeClr val="dk1"/>
                          </a:solidFill>
                          <a:latin typeface="IBM Plex Sans Medium"/>
                          <a:ea typeface="IBM Plex Sans Medium"/>
                          <a:cs typeface="IBM Plex Sans Medium"/>
                          <a:sym typeface="IBM Plex Sans Medium"/>
                        </a:rPr>
                        <a:t>10 MB para imágenes y 1.75 GB para videos.</a:t>
                      </a:r>
                      <a:endParaRPr sz="10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/>
                </a:tc>
              </a:tr>
              <a:tr h="298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" sz="10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Duración de los videos</a:t>
                      </a:r>
                      <a:endParaRPr b="1" sz="10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000">
                          <a:solidFill>
                            <a:schemeClr val="dk1"/>
                          </a:solidFill>
                          <a:latin typeface="IBM Plex Sans Medium"/>
                          <a:ea typeface="IBM Plex Sans Medium"/>
                          <a:cs typeface="IBM Plex Sans Medium"/>
                          <a:sym typeface="IBM Plex Sans Medium"/>
                        </a:rPr>
                        <a:t>Hasta 240 minutos</a:t>
                      </a:r>
                      <a:endParaRPr sz="10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/>
                </a:tc>
              </a:tr>
              <a:tr h="298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" sz="10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Relación de aspecto de los videos</a:t>
                      </a:r>
                      <a:endParaRPr b="1" sz="10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solidFill>
                            <a:schemeClr val="dk1"/>
                          </a:solidFill>
                          <a:latin typeface="IBM Plex Sans Medium"/>
                          <a:ea typeface="IBM Plex Sans Medium"/>
                          <a:cs typeface="IBM Plex Sans Medium"/>
                          <a:sym typeface="IBM Plex Sans Medium"/>
                        </a:rPr>
                        <a:t>Varía, pero se recomienda 16:9</a:t>
                      </a:r>
                      <a:endParaRPr sz="10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graphicFrame>
        <p:nvGraphicFramePr>
          <p:cNvPr id="278" name="Google Shape;278;p39"/>
          <p:cNvGraphicFramePr/>
          <p:nvPr/>
        </p:nvGraphicFramePr>
        <p:xfrm>
          <a:off x="4081250" y="1628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{F9E54EE6-D1C7-4855-9914-68C8944CB4EB}</a:tableStyleId>
              </a:tblPr>
              <a:tblGrid>
                <a:gridCol w="2188475"/>
                <a:gridCol w="2188475"/>
              </a:tblGrid>
              <a:tr h="430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" sz="10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Dimensiones de imagen</a:t>
                      </a:r>
                      <a:endParaRPr b="1" sz="10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solidFill>
                            <a:schemeClr val="dk1"/>
                          </a:solidFill>
                          <a:latin typeface="IBM Plex Sans Medium"/>
                          <a:ea typeface="IBM Plex Sans Medium"/>
                          <a:cs typeface="IBM Plex Sans Medium"/>
                          <a:sym typeface="IBM Plex Sans Medium"/>
                        </a:rPr>
                        <a:t>Recomendado 1080x1920 píxeles</a:t>
                      </a:r>
                      <a:endParaRPr sz="10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/>
                </a:tc>
              </a:tr>
              <a:tr h="430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" sz="10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Formatos de archivo admitidos</a:t>
                      </a:r>
                      <a:endParaRPr b="1" sz="10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000">
                          <a:solidFill>
                            <a:schemeClr val="dk1"/>
                          </a:solidFill>
                          <a:latin typeface="IBM Plex Sans Medium"/>
                          <a:ea typeface="IBM Plex Sans Medium"/>
                          <a:cs typeface="IBM Plex Sans Medium"/>
                          <a:sym typeface="IBM Plex Sans Medium"/>
                        </a:rPr>
                        <a:t>JPEG, PNG, MP4 y MOV </a:t>
                      </a:r>
                      <a:endParaRPr sz="10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/>
                </a:tc>
              </a:tr>
              <a:tr h="307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" sz="10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Tamaño máximo de archivo</a:t>
                      </a:r>
                      <a:endParaRPr b="1" sz="10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solidFill>
                            <a:schemeClr val="dk1"/>
                          </a:solidFill>
                          <a:latin typeface="IBM Plex Sans Medium"/>
                          <a:ea typeface="IBM Plex Sans Medium"/>
                          <a:cs typeface="IBM Plex Sans Medium"/>
                          <a:sym typeface="IBM Plex Sans Medium"/>
                        </a:rPr>
                        <a:t>4 GB para videos</a:t>
                      </a:r>
                      <a:endParaRPr sz="10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/>
                </a:tc>
              </a:tr>
              <a:tr h="307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" sz="10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Duración de los videos</a:t>
                      </a:r>
                      <a:endParaRPr b="1" sz="10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000">
                          <a:solidFill>
                            <a:schemeClr val="dk1"/>
                          </a:solidFill>
                          <a:latin typeface="IBM Plex Sans Medium"/>
                          <a:ea typeface="IBM Plex Sans Medium"/>
                          <a:cs typeface="IBM Plex Sans Medium"/>
                          <a:sym typeface="IBM Plex Sans Medium"/>
                        </a:rPr>
                        <a:t>Hasta 20 segundos</a:t>
                      </a:r>
                      <a:endParaRPr sz="10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79" name="Google Shape;279;p39"/>
          <p:cNvSpPr txBox="1"/>
          <p:nvPr/>
        </p:nvSpPr>
        <p:spPr>
          <a:xfrm>
            <a:off x="685800" y="1228300"/>
            <a:ext cx="287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Publicaciones en el feed:</a:t>
            </a:r>
            <a:endParaRPr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80" name="Google Shape;280;p39"/>
          <p:cNvSpPr txBox="1"/>
          <p:nvPr/>
        </p:nvSpPr>
        <p:spPr>
          <a:xfrm>
            <a:off x="4081250" y="1228300"/>
            <a:ext cx="915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Historias (Stories):</a:t>
            </a:r>
            <a:endParaRPr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81" name="Google Shape;281;p39"/>
          <p:cNvSpPr txBox="1"/>
          <p:nvPr/>
        </p:nvSpPr>
        <p:spPr>
          <a:xfrm>
            <a:off x="6936750" y="75375"/>
            <a:ext cx="1947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003864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Redes sociales</a:t>
            </a:r>
            <a:endParaRPr sz="1100">
              <a:solidFill>
                <a:srgbClr val="003864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3864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0"/>
          <p:cNvSpPr txBox="1"/>
          <p:nvPr/>
        </p:nvSpPr>
        <p:spPr>
          <a:xfrm>
            <a:off x="278725" y="75375"/>
            <a:ext cx="816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FFFFFF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Bloque I</a:t>
            </a:r>
            <a:r>
              <a:rPr lang="es" sz="1100">
                <a:solidFill>
                  <a:srgbClr val="FFFFFF"/>
                </a:solidFill>
                <a:latin typeface="IBM Plex Sans ExtraLight"/>
                <a:ea typeface="IBM Plex Sans ExtraLight"/>
                <a:cs typeface="IBM Plex Sans ExtraLight"/>
                <a:sym typeface="IBM Plex Sans ExtraLight"/>
              </a:rPr>
              <a:t> </a:t>
            </a:r>
            <a:endParaRPr sz="1300">
              <a:solidFill>
                <a:srgbClr val="FFFFFF"/>
              </a:solidFill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</p:txBody>
      </p:sp>
      <p:sp>
        <p:nvSpPr>
          <p:cNvPr id="287" name="Google Shape;287;p40"/>
          <p:cNvSpPr txBox="1"/>
          <p:nvPr/>
        </p:nvSpPr>
        <p:spPr>
          <a:xfrm>
            <a:off x="139350" y="1893000"/>
            <a:ext cx="8865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>
                <a:solidFill>
                  <a:srgbClr val="FFFFFF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9. Algoritmo</a:t>
            </a:r>
            <a:endParaRPr sz="4800">
              <a:solidFill>
                <a:srgbClr val="FFFFFF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sp>
        <p:nvSpPr>
          <p:cNvPr id="288" name="Google Shape;288;p40"/>
          <p:cNvSpPr txBox="1"/>
          <p:nvPr/>
        </p:nvSpPr>
        <p:spPr>
          <a:xfrm>
            <a:off x="3725700" y="1492800"/>
            <a:ext cx="169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Facebook</a:t>
            </a:r>
            <a:endParaRPr>
              <a:solidFill>
                <a:srgbClr val="FFFF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289" name="Google Shape;28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9200" y="4231500"/>
            <a:ext cx="581350" cy="581077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40"/>
          <p:cNvSpPr txBox="1"/>
          <p:nvPr/>
        </p:nvSpPr>
        <p:spPr>
          <a:xfrm>
            <a:off x="6936750" y="75375"/>
            <a:ext cx="1947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FFFFFF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Redes sociales</a:t>
            </a:r>
            <a:endParaRPr sz="1100">
              <a:solidFill>
                <a:srgbClr val="FFFFFF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1"/>
          <p:cNvSpPr txBox="1"/>
          <p:nvPr/>
        </p:nvSpPr>
        <p:spPr>
          <a:xfrm>
            <a:off x="278725" y="75375"/>
            <a:ext cx="816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003864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Bloque I</a:t>
            </a:r>
            <a:r>
              <a:rPr lang="es" sz="1100">
                <a:solidFill>
                  <a:schemeClr val="dk1"/>
                </a:solidFill>
                <a:latin typeface="IBM Plex Sans ExtraLight"/>
                <a:ea typeface="IBM Plex Sans ExtraLight"/>
                <a:cs typeface="IBM Plex Sans ExtraLight"/>
                <a:sym typeface="IBM Plex Sans ExtraLight"/>
              </a:rPr>
              <a:t> </a:t>
            </a:r>
            <a:endParaRPr sz="1300"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</p:txBody>
      </p:sp>
      <p:sp>
        <p:nvSpPr>
          <p:cNvPr id="296" name="Google Shape;296;p41"/>
          <p:cNvSpPr txBox="1"/>
          <p:nvPr/>
        </p:nvSpPr>
        <p:spPr>
          <a:xfrm>
            <a:off x="685800" y="430775"/>
            <a:ext cx="7772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003864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Algoritmo</a:t>
            </a:r>
            <a:endParaRPr sz="3000">
              <a:solidFill>
                <a:srgbClr val="003864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pic>
        <p:nvPicPr>
          <p:cNvPr id="297" name="Google Shape;29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3600" y="4217575"/>
            <a:ext cx="595200" cy="5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41"/>
          <p:cNvSpPr txBox="1"/>
          <p:nvPr/>
        </p:nvSpPr>
        <p:spPr>
          <a:xfrm>
            <a:off x="900000" y="1158225"/>
            <a:ext cx="7363500" cy="31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highlight>
                  <a:srgbClr val="FFFFFF"/>
                </a:highlight>
                <a:latin typeface="IBM Plex Sans Medium"/>
                <a:ea typeface="IBM Plex Sans Medium"/>
                <a:cs typeface="IBM Plex Sans Medium"/>
                <a:sym typeface="IBM Plex Sans Medium"/>
              </a:rPr>
              <a:t>El algoritmo de Facebook es un sistema complejo que determina qué contenido se muestra en el feed de noticias de cada usuario. 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dk1"/>
                </a:solidFill>
                <a:highlight>
                  <a:srgbClr val="FFFFFF"/>
                </a:highlight>
                <a:latin typeface="IBM Plex Sans Medium"/>
                <a:ea typeface="IBM Plex Sans Medium"/>
                <a:cs typeface="IBM Plex Sans Medium"/>
                <a:sym typeface="IBM Plex Sans Medium"/>
              </a:rPr>
              <a:t>Se basa en múltiples factores para personalizar la experiencia de cada usuario. También considera el tipo de contenido, la duración de la visualización y la relación entre el usuario y el autor de la publicación.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highlight>
                  <a:srgbClr val="FFFFFF"/>
                </a:highlight>
                <a:latin typeface="IBM Plex Sans Medium"/>
                <a:ea typeface="IBM Plex Sans Medium"/>
                <a:cs typeface="IBM Plex Sans Medium"/>
                <a:sym typeface="IBM Plex Sans Medium"/>
              </a:rPr>
              <a:t>El objetivo principal del algoritmo de Facebook es mostrar contenido relevante y atractivo para cada usuario, lo que puede incluir publicaciones de amigos, familiares, páginas seguidas y contenido patrocinado. 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highlight>
                  <a:srgbClr val="FFFFFF"/>
                </a:highlight>
                <a:latin typeface="IBM Plex Sans Medium"/>
                <a:ea typeface="IBM Plex Sans Medium"/>
                <a:cs typeface="IBM Plex Sans Medium"/>
                <a:sym typeface="IBM Plex Sans Medium"/>
              </a:rPr>
              <a:t>Es importante tener en cuenta que el algoritmo de Facebook se actualiza regularmente, y la plataforma ha mostrado un mayor enfoque en priorizar contenido auténtico, relevante y de calidad, así como fomentar la interacción y las conexiones significativas entre los usuarios.</a:t>
            </a:r>
            <a:endParaRPr sz="1200"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299" name="Google Shape;299;p41"/>
          <p:cNvSpPr txBox="1"/>
          <p:nvPr/>
        </p:nvSpPr>
        <p:spPr>
          <a:xfrm>
            <a:off x="6936750" y="75375"/>
            <a:ext cx="1947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003864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Redes sociales</a:t>
            </a:r>
            <a:endParaRPr sz="1100">
              <a:solidFill>
                <a:srgbClr val="003864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3864"/>
        </a:solid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2"/>
          <p:cNvSpPr txBox="1"/>
          <p:nvPr/>
        </p:nvSpPr>
        <p:spPr>
          <a:xfrm>
            <a:off x="278725" y="75375"/>
            <a:ext cx="816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FFFFFF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Bloque I</a:t>
            </a:r>
            <a:r>
              <a:rPr lang="es" sz="1100">
                <a:solidFill>
                  <a:srgbClr val="FFFFFF"/>
                </a:solidFill>
                <a:latin typeface="IBM Plex Sans ExtraLight"/>
                <a:ea typeface="IBM Plex Sans ExtraLight"/>
                <a:cs typeface="IBM Plex Sans ExtraLight"/>
                <a:sym typeface="IBM Plex Sans ExtraLight"/>
              </a:rPr>
              <a:t> </a:t>
            </a:r>
            <a:endParaRPr sz="1300">
              <a:solidFill>
                <a:srgbClr val="FFFFFF"/>
              </a:solidFill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</p:txBody>
      </p:sp>
      <p:sp>
        <p:nvSpPr>
          <p:cNvPr id="305" name="Google Shape;305;p42"/>
          <p:cNvSpPr txBox="1"/>
          <p:nvPr/>
        </p:nvSpPr>
        <p:spPr>
          <a:xfrm>
            <a:off x="139350" y="1588200"/>
            <a:ext cx="8865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>
                <a:solidFill>
                  <a:srgbClr val="FFFFFF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10. Estrategias de posicionamiento </a:t>
            </a:r>
            <a:endParaRPr sz="4800">
              <a:solidFill>
                <a:srgbClr val="FFFFFF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sp>
        <p:nvSpPr>
          <p:cNvPr id="306" name="Google Shape;306;p42"/>
          <p:cNvSpPr txBox="1"/>
          <p:nvPr/>
        </p:nvSpPr>
        <p:spPr>
          <a:xfrm>
            <a:off x="3725700" y="1188000"/>
            <a:ext cx="169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Facebook</a:t>
            </a:r>
            <a:endParaRPr>
              <a:solidFill>
                <a:srgbClr val="FFFF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307" name="Google Shape;30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9200" y="4231500"/>
            <a:ext cx="581350" cy="581077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42"/>
          <p:cNvSpPr txBox="1"/>
          <p:nvPr/>
        </p:nvSpPr>
        <p:spPr>
          <a:xfrm>
            <a:off x="6936750" y="75375"/>
            <a:ext cx="1947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FFFFFF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Redes sociales</a:t>
            </a:r>
            <a:endParaRPr sz="1100">
              <a:solidFill>
                <a:srgbClr val="FFFFFF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3"/>
          <p:cNvSpPr txBox="1"/>
          <p:nvPr/>
        </p:nvSpPr>
        <p:spPr>
          <a:xfrm>
            <a:off x="278725" y="75375"/>
            <a:ext cx="816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003864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Bloque I</a:t>
            </a:r>
            <a:r>
              <a:rPr lang="es" sz="1100">
                <a:solidFill>
                  <a:schemeClr val="dk1"/>
                </a:solidFill>
                <a:latin typeface="IBM Plex Sans ExtraLight"/>
                <a:ea typeface="IBM Plex Sans ExtraLight"/>
                <a:cs typeface="IBM Plex Sans ExtraLight"/>
                <a:sym typeface="IBM Plex Sans ExtraLight"/>
              </a:rPr>
              <a:t> </a:t>
            </a:r>
            <a:endParaRPr sz="1300"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</p:txBody>
      </p:sp>
      <p:sp>
        <p:nvSpPr>
          <p:cNvPr id="314" name="Google Shape;314;p43"/>
          <p:cNvSpPr txBox="1"/>
          <p:nvPr/>
        </p:nvSpPr>
        <p:spPr>
          <a:xfrm>
            <a:off x="685800" y="354575"/>
            <a:ext cx="7772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003864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Estrategias de posicionamiento</a:t>
            </a:r>
            <a:endParaRPr sz="3000">
              <a:solidFill>
                <a:srgbClr val="003864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pic>
        <p:nvPicPr>
          <p:cNvPr id="315" name="Google Shape;31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3600" y="4217575"/>
            <a:ext cx="595200" cy="5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43"/>
          <p:cNvSpPr txBox="1"/>
          <p:nvPr/>
        </p:nvSpPr>
        <p:spPr>
          <a:xfrm>
            <a:off x="980250" y="1077050"/>
            <a:ext cx="7183500" cy="37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dk1"/>
                </a:solidFill>
                <a:highlight>
                  <a:srgbClr val="FFFFFF"/>
                </a:highlight>
                <a:latin typeface="IBM Plex Sans Medium"/>
                <a:ea typeface="IBM Plex Sans Medium"/>
                <a:cs typeface="IBM Plex Sans Medium"/>
                <a:sym typeface="IBM Plex Sans Medium"/>
              </a:rPr>
              <a:t>1. Publica </a:t>
            </a:r>
            <a:r>
              <a:rPr b="1" lang="es" sz="1200">
                <a:solidFill>
                  <a:schemeClr val="dk1"/>
                </a:solidFill>
                <a:highlight>
                  <a:srgbClr val="FFFFFF"/>
                </a:highlight>
                <a:latin typeface="IBM Plex Sans"/>
                <a:ea typeface="IBM Plex Sans"/>
                <a:cs typeface="IBM Plex Sans"/>
                <a:sym typeface="IBM Plex Sans"/>
              </a:rPr>
              <a:t>contenido interesante</a:t>
            </a:r>
            <a:r>
              <a:rPr lang="es" sz="1200">
                <a:solidFill>
                  <a:schemeClr val="dk1"/>
                </a:solidFill>
                <a:highlight>
                  <a:srgbClr val="FFFFFF"/>
                </a:highlight>
                <a:latin typeface="IBM Plex Sans Medium"/>
                <a:ea typeface="IBM Plex Sans Medium"/>
                <a:cs typeface="IBM Plex Sans Medium"/>
                <a:sym typeface="IBM Plex Sans Medium"/>
              </a:rPr>
              <a:t> y útil para el público objetivo, incluyendo imágenes, videos, artículos y actualizaciones de estado que generen interacción y participación.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dk1"/>
                </a:solidFill>
                <a:highlight>
                  <a:srgbClr val="FFFFFF"/>
                </a:highlight>
                <a:latin typeface="IBM Plex Sans Medium"/>
                <a:ea typeface="IBM Plex Sans Medium"/>
                <a:cs typeface="IBM Plex Sans Medium"/>
                <a:sym typeface="IBM Plex Sans Medium"/>
              </a:rPr>
              <a:t>2. </a:t>
            </a:r>
            <a:r>
              <a:rPr b="1" lang="es" sz="1200">
                <a:solidFill>
                  <a:schemeClr val="dk1"/>
                </a:solidFill>
                <a:highlight>
                  <a:srgbClr val="FFFFFF"/>
                </a:highlight>
                <a:latin typeface="IBM Plex Sans"/>
                <a:ea typeface="IBM Plex Sans"/>
                <a:cs typeface="IBM Plex Sans"/>
                <a:sym typeface="IBM Plex Sans"/>
              </a:rPr>
              <a:t>Responde a los comentarios</a:t>
            </a:r>
            <a:r>
              <a:rPr lang="es" sz="1200">
                <a:solidFill>
                  <a:schemeClr val="dk1"/>
                </a:solidFill>
                <a:highlight>
                  <a:srgbClr val="FFFFFF"/>
                </a:highlight>
                <a:latin typeface="IBM Plex Sans Medium"/>
                <a:ea typeface="IBM Plex Sans Medium"/>
                <a:cs typeface="IBM Plex Sans Medium"/>
                <a:sym typeface="IBM Plex Sans Medium"/>
              </a:rPr>
              <a:t>, mensajes y preguntas de los seguidores, fomentar conversaciones y crear una comunidad comprometida.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dk1"/>
                </a:solidFill>
                <a:highlight>
                  <a:srgbClr val="FFFFFF"/>
                </a:highlight>
                <a:latin typeface="IBM Plex Sans Medium"/>
                <a:ea typeface="IBM Plex Sans Medium"/>
                <a:cs typeface="IBM Plex Sans Medium"/>
                <a:sym typeface="IBM Plex Sans Medium"/>
              </a:rPr>
              <a:t>3. Utilizar</a:t>
            </a:r>
            <a:r>
              <a:rPr b="1" lang="es" sz="1200">
                <a:solidFill>
                  <a:schemeClr val="dk1"/>
                </a:solidFill>
                <a:highlight>
                  <a:srgbClr val="FFFFFF"/>
                </a:highlight>
                <a:latin typeface="IBM Plex Sans"/>
                <a:ea typeface="IBM Plex Sans"/>
                <a:cs typeface="IBM Plex Sans"/>
                <a:sym typeface="IBM Plex Sans"/>
              </a:rPr>
              <a:t> hashtags </a:t>
            </a:r>
            <a:r>
              <a:rPr lang="es" sz="1200">
                <a:solidFill>
                  <a:schemeClr val="dk1"/>
                </a:solidFill>
                <a:highlight>
                  <a:srgbClr val="FFFFFF"/>
                </a:highlight>
                <a:latin typeface="IBM Plex Sans Medium"/>
                <a:ea typeface="IBM Plex Sans Medium"/>
                <a:cs typeface="IBM Plex Sans Medium"/>
                <a:sym typeface="IBM Plex Sans Medium"/>
              </a:rPr>
              <a:t>relevantes y palabras clave en las publicaciones para aumentar la visibilidad y facilitar que los usuarios encuentren el contenido.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dk1"/>
                </a:solidFill>
                <a:highlight>
                  <a:srgbClr val="FFFFFF"/>
                </a:highlight>
                <a:latin typeface="IBM Plex Sans Medium"/>
                <a:ea typeface="IBM Plex Sans Medium"/>
                <a:cs typeface="IBM Plex Sans Medium"/>
                <a:sym typeface="IBM Plex Sans Medium"/>
              </a:rPr>
              <a:t>4. Dirige las publicaciones a </a:t>
            </a:r>
            <a:r>
              <a:rPr b="1" lang="es" sz="1200">
                <a:solidFill>
                  <a:schemeClr val="dk1"/>
                </a:solidFill>
                <a:highlight>
                  <a:srgbClr val="FFFFFF"/>
                </a:highlight>
                <a:latin typeface="IBM Plex Sans"/>
                <a:ea typeface="IBM Plex Sans"/>
                <a:cs typeface="IBM Plex Sans"/>
                <a:sym typeface="IBM Plex Sans"/>
              </a:rPr>
              <a:t>públicos específicos</a:t>
            </a:r>
            <a:r>
              <a:rPr lang="es" sz="1200">
                <a:solidFill>
                  <a:schemeClr val="dk1"/>
                </a:solidFill>
                <a:highlight>
                  <a:srgbClr val="FFFFFF"/>
                </a:highlight>
                <a:latin typeface="IBM Plex Sans Medium"/>
                <a:ea typeface="IBM Plex Sans Medium"/>
                <a:cs typeface="IBM Plex Sans Medium"/>
                <a:sym typeface="IBM Plex Sans Medium"/>
              </a:rPr>
              <a:t> utilizando la segmentación por ubicación, edad, intereses y otros datos demográficos para asegurarse de que el contenido llegue a las personas adecuadas.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dk1"/>
                </a:solidFill>
                <a:highlight>
                  <a:srgbClr val="FFFFFF"/>
                </a:highlight>
                <a:latin typeface="IBM Plex Sans Medium"/>
                <a:ea typeface="IBM Plex Sans Medium"/>
                <a:cs typeface="IBM Plex Sans Medium"/>
                <a:sym typeface="IBM Plex Sans Medium"/>
              </a:rPr>
              <a:t>5. Monitoriza el rendimiento de las publicaciones,</a:t>
            </a:r>
            <a:r>
              <a:rPr b="1" lang="es" sz="1200">
                <a:solidFill>
                  <a:schemeClr val="dk1"/>
                </a:solidFill>
                <a:highlight>
                  <a:srgbClr val="FFFFFF"/>
                </a:highlight>
                <a:latin typeface="IBM Plex Sans"/>
                <a:ea typeface="IBM Plex Sans"/>
                <a:cs typeface="IBM Plex Sans"/>
                <a:sym typeface="IBM Plex Sans"/>
              </a:rPr>
              <a:t> analiza las métricas</a:t>
            </a:r>
            <a:r>
              <a:rPr lang="es" sz="1200">
                <a:solidFill>
                  <a:schemeClr val="dk1"/>
                </a:solidFill>
                <a:highlight>
                  <a:srgbClr val="FFFFFF"/>
                </a:highlight>
                <a:latin typeface="IBM Plex Sans Medium"/>
                <a:ea typeface="IBM Plex Sans Medium"/>
                <a:cs typeface="IBM Plex Sans Medium"/>
                <a:sym typeface="IBM Plex Sans Medium"/>
              </a:rPr>
              <a:t> de alcance, interacción y conversiones, y ajusta la estrategia en función de los resultados obtenidos.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317" name="Google Shape;317;p43"/>
          <p:cNvSpPr txBox="1"/>
          <p:nvPr/>
        </p:nvSpPr>
        <p:spPr>
          <a:xfrm>
            <a:off x="6936750" y="75375"/>
            <a:ext cx="1947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003864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Redes sociales</a:t>
            </a:r>
            <a:endParaRPr sz="1100">
              <a:solidFill>
                <a:srgbClr val="003864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3864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4"/>
          <p:cNvSpPr txBox="1"/>
          <p:nvPr/>
        </p:nvSpPr>
        <p:spPr>
          <a:xfrm>
            <a:off x="278725" y="75375"/>
            <a:ext cx="816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FFFFFF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Bloque I</a:t>
            </a:r>
            <a:r>
              <a:rPr lang="es" sz="1100">
                <a:solidFill>
                  <a:srgbClr val="FFFFFF"/>
                </a:solidFill>
                <a:latin typeface="IBM Plex Sans ExtraLight"/>
                <a:ea typeface="IBM Plex Sans ExtraLight"/>
                <a:cs typeface="IBM Plex Sans ExtraLight"/>
                <a:sym typeface="IBM Plex Sans ExtraLight"/>
              </a:rPr>
              <a:t> </a:t>
            </a:r>
            <a:endParaRPr sz="1300">
              <a:solidFill>
                <a:srgbClr val="FFFFFF"/>
              </a:solidFill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</p:txBody>
      </p:sp>
      <p:sp>
        <p:nvSpPr>
          <p:cNvPr id="323" name="Google Shape;323;p44"/>
          <p:cNvSpPr txBox="1"/>
          <p:nvPr/>
        </p:nvSpPr>
        <p:spPr>
          <a:xfrm>
            <a:off x="139350" y="1740600"/>
            <a:ext cx="8865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>
                <a:solidFill>
                  <a:srgbClr val="FFFFFF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11. Herramientas</a:t>
            </a:r>
            <a:endParaRPr sz="4800">
              <a:solidFill>
                <a:srgbClr val="FFFFFF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sp>
        <p:nvSpPr>
          <p:cNvPr id="324" name="Google Shape;324;p44"/>
          <p:cNvSpPr txBox="1"/>
          <p:nvPr/>
        </p:nvSpPr>
        <p:spPr>
          <a:xfrm>
            <a:off x="3725700" y="1340400"/>
            <a:ext cx="169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Facebook</a:t>
            </a:r>
            <a:endParaRPr>
              <a:solidFill>
                <a:srgbClr val="FFFF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325" name="Google Shape;32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9200" y="4231500"/>
            <a:ext cx="581350" cy="581077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44"/>
          <p:cNvSpPr txBox="1"/>
          <p:nvPr/>
        </p:nvSpPr>
        <p:spPr>
          <a:xfrm>
            <a:off x="6936750" y="75375"/>
            <a:ext cx="1947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FFFFFF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Redes sociales</a:t>
            </a:r>
            <a:endParaRPr sz="1100">
              <a:solidFill>
                <a:srgbClr val="FFFFFF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3864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/>
        </p:nvSpPr>
        <p:spPr>
          <a:xfrm>
            <a:off x="278725" y="75375"/>
            <a:ext cx="816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FFFFFF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Bloque I</a:t>
            </a:r>
            <a:r>
              <a:rPr lang="es" sz="1100">
                <a:solidFill>
                  <a:srgbClr val="FFFFFF"/>
                </a:solidFill>
                <a:latin typeface="IBM Plex Sans ExtraLight"/>
                <a:ea typeface="IBM Plex Sans ExtraLight"/>
                <a:cs typeface="IBM Plex Sans ExtraLight"/>
                <a:sym typeface="IBM Plex Sans ExtraLight"/>
              </a:rPr>
              <a:t> </a:t>
            </a:r>
            <a:endParaRPr sz="1300">
              <a:solidFill>
                <a:srgbClr val="FFFFFF"/>
              </a:solidFill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</p:txBody>
      </p:sp>
      <p:sp>
        <p:nvSpPr>
          <p:cNvPr id="82" name="Google Shape;82;p18"/>
          <p:cNvSpPr txBox="1"/>
          <p:nvPr/>
        </p:nvSpPr>
        <p:spPr>
          <a:xfrm>
            <a:off x="6936750" y="75375"/>
            <a:ext cx="1947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FFFFFF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Redes </a:t>
            </a:r>
            <a:r>
              <a:rPr lang="es" sz="1100">
                <a:solidFill>
                  <a:srgbClr val="FFFFFF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sociales</a:t>
            </a:r>
            <a:endParaRPr sz="1100">
              <a:solidFill>
                <a:srgbClr val="FFFFFF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83" name="Google Shape;83;p18"/>
          <p:cNvSpPr txBox="1"/>
          <p:nvPr/>
        </p:nvSpPr>
        <p:spPr>
          <a:xfrm>
            <a:off x="139350" y="1893000"/>
            <a:ext cx="8865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533400" lvl="0" marL="4572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IBM Plex Sans SemiBold"/>
              <a:buAutoNum type="arabicPeriod"/>
            </a:pPr>
            <a:r>
              <a:rPr lang="es" sz="4800">
                <a:solidFill>
                  <a:srgbClr val="FFFFFF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Introducción</a:t>
            </a:r>
            <a:endParaRPr sz="4800">
              <a:solidFill>
                <a:srgbClr val="FFFFFF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sp>
        <p:nvSpPr>
          <p:cNvPr id="84" name="Google Shape;84;p18"/>
          <p:cNvSpPr txBox="1"/>
          <p:nvPr/>
        </p:nvSpPr>
        <p:spPr>
          <a:xfrm>
            <a:off x="3725700" y="1492800"/>
            <a:ext cx="169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Facebook</a:t>
            </a:r>
            <a:endParaRPr>
              <a:solidFill>
                <a:srgbClr val="FFFF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85" name="Google Shape;8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9200" y="4231500"/>
            <a:ext cx="581350" cy="581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5"/>
          <p:cNvSpPr txBox="1"/>
          <p:nvPr/>
        </p:nvSpPr>
        <p:spPr>
          <a:xfrm>
            <a:off x="278725" y="75375"/>
            <a:ext cx="816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003864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Bloque I</a:t>
            </a:r>
            <a:r>
              <a:rPr lang="es" sz="1100">
                <a:solidFill>
                  <a:schemeClr val="dk1"/>
                </a:solidFill>
                <a:latin typeface="IBM Plex Sans ExtraLight"/>
                <a:ea typeface="IBM Plex Sans ExtraLight"/>
                <a:cs typeface="IBM Plex Sans ExtraLight"/>
                <a:sym typeface="IBM Plex Sans ExtraLight"/>
              </a:rPr>
              <a:t> </a:t>
            </a:r>
            <a:endParaRPr sz="1300"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</p:txBody>
      </p:sp>
      <p:sp>
        <p:nvSpPr>
          <p:cNvPr id="332" name="Google Shape;332;p45"/>
          <p:cNvSpPr txBox="1"/>
          <p:nvPr/>
        </p:nvSpPr>
        <p:spPr>
          <a:xfrm>
            <a:off x="685800" y="464750"/>
            <a:ext cx="7772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003864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Herramientas</a:t>
            </a:r>
            <a:endParaRPr sz="3000">
              <a:solidFill>
                <a:srgbClr val="003864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pic>
        <p:nvPicPr>
          <p:cNvPr id="333" name="Google Shape;333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3600" y="4217575"/>
            <a:ext cx="595200" cy="5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45"/>
          <p:cNvSpPr txBox="1"/>
          <p:nvPr/>
        </p:nvSpPr>
        <p:spPr>
          <a:xfrm>
            <a:off x="900000" y="1352500"/>
            <a:ext cx="72855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highlight>
                  <a:srgbClr val="FFFFFF"/>
                </a:highlight>
                <a:latin typeface="IBM Plex Sans Medium"/>
                <a:ea typeface="IBM Plex Sans Medium"/>
                <a:cs typeface="IBM Plex Sans Medium"/>
                <a:sym typeface="IBM Plex Sans Medium"/>
              </a:rPr>
              <a:t>1. </a:t>
            </a:r>
            <a:r>
              <a:rPr b="1" lang="es" sz="1200">
                <a:solidFill>
                  <a:schemeClr val="dk1"/>
                </a:solidFill>
                <a:highlight>
                  <a:srgbClr val="FFFFFF"/>
                </a:highlight>
                <a:latin typeface="IBM Plex Sans"/>
                <a:ea typeface="IBM Plex Sans"/>
                <a:cs typeface="IBM Plex Sans"/>
                <a:sym typeface="IBM Plex Sans"/>
              </a:rPr>
              <a:t>Facebook Business Suite</a:t>
            </a:r>
            <a:r>
              <a:rPr lang="es" sz="1200">
                <a:solidFill>
                  <a:schemeClr val="dk1"/>
                </a:solidFill>
                <a:highlight>
                  <a:srgbClr val="FFFFFF"/>
                </a:highlight>
                <a:latin typeface="IBM Plex Sans Medium"/>
                <a:ea typeface="IBM Plex Sans Medium"/>
                <a:cs typeface="IBM Plex Sans Medium"/>
                <a:sym typeface="IBM Plex Sans Medium"/>
              </a:rPr>
              <a:t>: Una herramienta oficial de Facebook que permite a las empresas administrar y controlar su presencia en Facebook e Instagram, gestionar publicaciones, mensajes, estadísticas y anuncios desde un solo lugar. 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highlight>
                  <a:srgbClr val="FFFFFF"/>
                </a:highlight>
                <a:latin typeface="IBM Plex Sans Medium"/>
                <a:ea typeface="IBM Plex Sans Medium"/>
                <a:cs typeface="IBM Plex Sans Medium"/>
                <a:sym typeface="IBM Plex Sans Medium"/>
              </a:rPr>
              <a:t>2. </a:t>
            </a:r>
            <a:r>
              <a:rPr b="1" lang="es" sz="1200">
                <a:solidFill>
                  <a:schemeClr val="dk1"/>
                </a:solidFill>
                <a:highlight>
                  <a:srgbClr val="FFFFFF"/>
                </a:highlight>
                <a:latin typeface="IBM Plex Sans"/>
                <a:ea typeface="IBM Plex Sans"/>
                <a:cs typeface="IBM Plex Sans"/>
                <a:sym typeface="IBM Plex Sans"/>
              </a:rPr>
              <a:t>Facebook Ads Manager</a:t>
            </a:r>
            <a:r>
              <a:rPr lang="es" sz="1200">
                <a:solidFill>
                  <a:schemeClr val="dk1"/>
                </a:solidFill>
                <a:highlight>
                  <a:srgbClr val="FFFFFF"/>
                </a:highlight>
                <a:latin typeface="IBM Plex Sans Medium"/>
                <a:ea typeface="IBM Plex Sans Medium"/>
                <a:cs typeface="IBM Plex Sans Medium"/>
                <a:sym typeface="IBM Plex Sans Medium"/>
              </a:rPr>
              <a:t>: Una plataforma para crear, administrar y analizar anuncios publicitarios en Facebook. Permite definir el público objetivo, establecer presupuestos, seleccionar ubicaciones y realizar un seguimiento del rendimiento de los anuncios.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highlight>
                  <a:srgbClr val="FFFFFF"/>
                </a:highlight>
                <a:latin typeface="IBM Plex Sans Medium"/>
                <a:ea typeface="IBM Plex Sans Medium"/>
                <a:cs typeface="IBM Plex Sans Medium"/>
                <a:sym typeface="IBM Plex Sans Medium"/>
              </a:rPr>
              <a:t>3. </a:t>
            </a:r>
            <a:r>
              <a:rPr b="1" lang="es" sz="1200">
                <a:solidFill>
                  <a:schemeClr val="dk1"/>
                </a:solidFill>
                <a:highlight>
                  <a:srgbClr val="FFFFFF"/>
                </a:highlight>
                <a:latin typeface="IBM Plex Sans"/>
                <a:ea typeface="IBM Plex Sans"/>
                <a:cs typeface="IBM Plex Sans"/>
                <a:sym typeface="IBM Plex Sans"/>
              </a:rPr>
              <a:t>Facebook Analytics</a:t>
            </a:r>
            <a:r>
              <a:rPr lang="es" sz="1200">
                <a:solidFill>
                  <a:schemeClr val="dk1"/>
                </a:solidFill>
                <a:highlight>
                  <a:srgbClr val="FFFFFF"/>
                </a:highlight>
                <a:latin typeface="IBM Plex Sans Medium"/>
                <a:ea typeface="IBM Plex Sans Medium"/>
                <a:cs typeface="IBM Plex Sans Medium"/>
                <a:sym typeface="IBM Plex Sans Medium"/>
              </a:rPr>
              <a:t>: Una herramienta de análisis que proporciona información detallada sobre el rendimiento de las páginas, contenido y anuncios en Facebook. Permite comprender las interacciones de los usuarios, el alcance de las publicaciones y otras métricas clave.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335" name="Google Shape;335;p45"/>
          <p:cNvSpPr txBox="1"/>
          <p:nvPr/>
        </p:nvSpPr>
        <p:spPr>
          <a:xfrm>
            <a:off x="6936750" y="75375"/>
            <a:ext cx="1947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003864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Redes sociales</a:t>
            </a:r>
            <a:endParaRPr sz="1100">
              <a:solidFill>
                <a:srgbClr val="003864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6"/>
          <p:cNvSpPr txBox="1"/>
          <p:nvPr/>
        </p:nvSpPr>
        <p:spPr>
          <a:xfrm>
            <a:off x="278725" y="75375"/>
            <a:ext cx="816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003864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Bloque I</a:t>
            </a:r>
            <a:r>
              <a:rPr lang="es" sz="1100">
                <a:solidFill>
                  <a:schemeClr val="dk1"/>
                </a:solidFill>
                <a:latin typeface="IBM Plex Sans ExtraLight"/>
                <a:ea typeface="IBM Plex Sans ExtraLight"/>
                <a:cs typeface="IBM Plex Sans ExtraLight"/>
                <a:sym typeface="IBM Plex Sans ExtraLight"/>
              </a:rPr>
              <a:t> </a:t>
            </a:r>
            <a:endParaRPr sz="1300"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</p:txBody>
      </p:sp>
      <p:pic>
        <p:nvPicPr>
          <p:cNvPr id="341" name="Google Shape;341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3600" y="4217575"/>
            <a:ext cx="595200" cy="5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46"/>
          <p:cNvSpPr txBox="1"/>
          <p:nvPr/>
        </p:nvSpPr>
        <p:spPr>
          <a:xfrm>
            <a:off x="900000" y="1355100"/>
            <a:ext cx="7363500" cy="27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highlight>
                  <a:srgbClr val="FFFFFF"/>
                </a:highlight>
                <a:latin typeface="IBM Plex Sans Medium"/>
                <a:ea typeface="IBM Plex Sans Medium"/>
                <a:cs typeface="IBM Plex Sans Medium"/>
                <a:sym typeface="IBM Plex Sans Medium"/>
              </a:rPr>
              <a:t>4. </a:t>
            </a:r>
            <a:r>
              <a:rPr b="1" lang="es" sz="1200">
                <a:solidFill>
                  <a:schemeClr val="dk1"/>
                </a:solidFill>
                <a:highlight>
                  <a:srgbClr val="FFFFFF"/>
                </a:highlight>
                <a:latin typeface="IBM Plex Sans"/>
                <a:ea typeface="IBM Plex Sans"/>
                <a:cs typeface="IBM Plex Sans"/>
                <a:sym typeface="IBM Plex Sans"/>
              </a:rPr>
              <a:t>Facebook Creator Studio</a:t>
            </a:r>
            <a:r>
              <a:rPr lang="es" sz="1200">
                <a:solidFill>
                  <a:schemeClr val="dk1"/>
                </a:solidFill>
                <a:highlight>
                  <a:srgbClr val="FFFFFF"/>
                </a:highlight>
                <a:latin typeface="IBM Plex Sans Medium"/>
                <a:ea typeface="IBM Plex Sans Medium"/>
                <a:cs typeface="IBM Plex Sans Medium"/>
                <a:sym typeface="IBM Plex Sans Medium"/>
              </a:rPr>
              <a:t>: Una plataforma para administrar y programar publicaciones en páginas y perfiles de Facebook e Instagram. También proporciona herramientas de creación de contenido, análisis y monetización para creadores de contenido.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highlight>
                  <a:srgbClr val="FFFFFF"/>
                </a:highlight>
                <a:latin typeface="IBM Plex Sans Medium"/>
                <a:ea typeface="IBM Plex Sans Medium"/>
                <a:cs typeface="IBM Plex Sans Medium"/>
                <a:sym typeface="IBM Plex Sans Medium"/>
              </a:rPr>
              <a:t>5. </a:t>
            </a:r>
            <a:r>
              <a:rPr b="1" lang="es" sz="1200">
                <a:solidFill>
                  <a:schemeClr val="dk1"/>
                </a:solidFill>
                <a:highlight>
                  <a:srgbClr val="FFFFFF"/>
                </a:highlight>
                <a:latin typeface="IBM Plex Sans"/>
                <a:ea typeface="IBM Plex Sans"/>
                <a:cs typeface="IBM Plex Sans"/>
                <a:sym typeface="IBM Plex Sans"/>
              </a:rPr>
              <a:t>Facebook Pixel</a:t>
            </a:r>
            <a:r>
              <a:rPr lang="es" sz="1200">
                <a:solidFill>
                  <a:schemeClr val="dk1"/>
                </a:solidFill>
                <a:highlight>
                  <a:srgbClr val="FFFFFF"/>
                </a:highlight>
                <a:latin typeface="IBM Plex Sans Medium"/>
                <a:ea typeface="IBM Plex Sans Medium"/>
                <a:cs typeface="IBM Plex Sans Medium"/>
                <a:sym typeface="IBM Plex Sans Medium"/>
              </a:rPr>
              <a:t>: Una herramienta de seguimiento que permite medir y optimizar el rendimiento de los anuncios en Facebook. Proporciona información valiosa sobre las conversiones y el comportamiento del usuario en el sitio web.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highlight>
                  <a:srgbClr val="FFFFFF"/>
                </a:highlight>
                <a:latin typeface="IBM Plex Sans Medium"/>
                <a:ea typeface="IBM Plex Sans Medium"/>
                <a:cs typeface="IBM Plex Sans Medium"/>
                <a:sym typeface="IBM Plex Sans Medium"/>
              </a:rPr>
              <a:t>6. </a:t>
            </a:r>
            <a:r>
              <a:rPr b="1" lang="es" sz="1200">
                <a:solidFill>
                  <a:schemeClr val="dk1"/>
                </a:solidFill>
                <a:highlight>
                  <a:srgbClr val="FFFFFF"/>
                </a:highlight>
                <a:latin typeface="IBM Plex Sans"/>
                <a:ea typeface="IBM Plex Sans"/>
                <a:cs typeface="IBM Plex Sans"/>
                <a:sym typeface="IBM Plex Sans"/>
              </a:rPr>
              <a:t>Facebook Groups</a:t>
            </a:r>
            <a:r>
              <a:rPr lang="es" sz="1200">
                <a:solidFill>
                  <a:schemeClr val="dk1"/>
                </a:solidFill>
                <a:highlight>
                  <a:srgbClr val="FFFFFF"/>
                </a:highlight>
                <a:latin typeface="IBM Plex Sans Medium"/>
                <a:ea typeface="IBM Plex Sans Medium"/>
                <a:cs typeface="IBM Plex Sans Medium"/>
                <a:sym typeface="IBM Plex Sans Medium"/>
              </a:rPr>
              <a:t>: Una función que permite crear y administrar comunidades en Facebook. Las herramientas dentro de los grupos facilitan la interacción y la colaboración con miembros que comparten intereses comunes.</a:t>
            </a:r>
            <a:r>
              <a:rPr lang="es" sz="1300">
                <a:solidFill>
                  <a:schemeClr val="dk1"/>
                </a:solidFill>
                <a:highlight>
                  <a:srgbClr val="FFFFFF"/>
                </a:highlight>
                <a:latin typeface="IBM Plex Sans Medium"/>
                <a:ea typeface="IBM Plex Sans Medium"/>
                <a:cs typeface="IBM Plex Sans Medium"/>
                <a:sym typeface="IBM Plex Sans Medium"/>
              </a:rPr>
              <a:t> </a:t>
            </a:r>
            <a:endParaRPr sz="1300">
              <a:solidFill>
                <a:schemeClr val="dk1"/>
              </a:solidFill>
              <a:highlight>
                <a:srgbClr val="FFFFFF"/>
              </a:highlight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highlight>
                <a:srgbClr val="FFFFFF"/>
              </a:highlight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343" name="Google Shape;343;p46"/>
          <p:cNvSpPr txBox="1"/>
          <p:nvPr/>
        </p:nvSpPr>
        <p:spPr>
          <a:xfrm>
            <a:off x="6936750" y="75375"/>
            <a:ext cx="1947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003864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Redes sociales</a:t>
            </a:r>
            <a:endParaRPr sz="1100">
              <a:solidFill>
                <a:srgbClr val="003864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344" name="Google Shape;344;p46"/>
          <p:cNvSpPr txBox="1"/>
          <p:nvPr/>
        </p:nvSpPr>
        <p:spPr>
          <a:xfrm>
            <a:off x="685800" y="464750"/>
            <a:ext cx="7772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003864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Herramientas</a:t>
            </a:r>
            <a:endParaRPr sz="3000">
              <a:solidFill>
                <a:srgbClr val="003864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3864"/>
        </a:solidFill>
      </p:bgPr>
    </p:bg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7"/>
          <p:cNvSpPr txBox="1"/>
          <p:nvPr/>
        </p:nvSpPr>
        <p:spPr>
          <a:xfrm>
            <a:off x="278725" y="75375"/>
            <a:ext cx="816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FFFFFF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Bloque I</a:t>
            </a:r>
            <a:r>
              <a:rPr lang="es" sz="1100">
                <a:solidFill>
                  <a:srgbClr val="FFFFFF"/>
                </a:solidFill>
                <a:latin typeface="IBM Plex Sans ExtraLight"/>
                <a:ea typeface="IBM Plex Sans ExtraLight"/>
                <a:cs typeface="IBM Plex Sans ExtraLight"/>
                <a:sym typeface="IBM Plex Sans ExtraLight"/>
              </a:rPr>
              <a:t> </a:t>
            </a:r>
            <a:endParaRPr sz="1300">
              <a:solidFill>
                <a:srgbClr val="FFFFFF"/>
              </a:solidFill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</p:txBody>
      </p:sp>
      <p:sp>
        <p:nvSpPr>
          <p:cNvPr id="350" name="Google Shape;350;p47"/>
          <p:cNvSpPr txBox="1"/>
          <p:nvPr/>
        </p:nvSpPr>
        <p:spPr>
          <a:xfrm>
            <a:off x="139350" y="1901250"/>
            <a:ext cx="8865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>
                <a:solidFill>
                  <a:srgbClr val="FFFFFF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12. Información legal</a:t>
            </a:r>
            <a:endParaRPr sz="4800">
              <a:solidFill>
                <a:srgbClr val="FFFFFF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sp>
        <p:nvSpPr>
          <p:cNvPr id="351" name="Google Shape;351;p47"/>
          <p:cNvSpPr txBox="1"/>
          <p:nvPr/>
        </p:nvSpPr>
        <p:spPr>
          <a:xfrm>
            <a:off x="3725700" y="1501050"/>
            <a:ext cx="169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Facebook</a:t>
            </a:r>
            <a:endParaRPr>
              <a:solidFill>
                <a:srgbClr val="FFFF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352" name="Google Shape;35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9200" y="4231500"/>
            <a:ext cx="581350" cy="581077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47"/>
          <p:cNvSpPr txBox="1"/>
          <p:nvPr/>
        </p:nvSpPr>
        <p:spPr>
          <a:xfrm>
            <a:off x="6936750" y="75375"/>
            <a:ext cx="1947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FFFFFF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Redes sociales</a:t>
            </a:r>
            <a:endParaRPr sz="1100">
              <a:solidFill>
                <a:srgbClr val="FFFFFF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8"/>
          <p:cNvSpPr txBox="1"/>
          <p:nvPr/>
        </p:nvSpPr>
        <p:spPr>
          <a:xfrm>
            <a:off x="278725" y="75375"/>
            <a:ext cx="816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003864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Bloque I</a:t>
            </a:r>
            <a:r>
              <a:rPr lang="es" sz="1100">
                <a:solidFill>
                  <a:schemeClr val="dk1"/>
                </a:solidFill>
                <a:latin typeface="IBM Plex Sans ExtraLight"/>
                <a:ea typeface="IBM Plex Sans ExtraLight"/>
                <a:cs typeface="IBM Plex Sans ExtraLight"/>
                <a:sym typeface="IBM Plex Sans ExtraLight"/>
              </a:rPr>
              <a:t> </a:t>
            </a:r>
            <a:endParaRPr sz="1300"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</p:txBody>
      </p:sp>
      <p:sp>
        <p:nvSpPr>
          <p:cNvPr id="359" name="Google Shape;359;p48"/>
          <p:cNvSpPr txBox="1"/>
          <p:nvPr/>
        </p:nvSpPr>
        <p:spPr>
          <a:xfrm>
            <a:off x="685800" y="479025"/>
            <a:ext cx="7772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003864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Información legal</a:t>
            </a:r>
            <a:endParaRPr sz="3000">
              <a:solidFill>
                <a:srgbClr val="003864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pic>
        <p:nvPicPr>
          <p:cNvPr id="360" name="Google Shape;360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3600" y="4217575"/>
            <a:ext cx="595200" cy="5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48"/>
          <p:cNvSpPr txBox="1"/>
          <p:nvPr/>
        </p:nvSpPr>
        <p:spPr>
          <a:xfrm>
            <a:off x="900000" y="1501050"/>
            <a:ext cx="7305600" cy="29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highlight>
                  <a:srgbClr val="FFFFFF"/>
                </a:highlight>
                <a:latin typeface="IBM Plex Sans Medium"/>
                <a:ea typeface="IBM Plex Sans Medium"/>
                <a:cs typeface="IBM Plex Sans Medium"/>
                <a:sym typeface="IBM Plex Sans Medium"/>
              </a:rPr>
              <a:t>1. </a:t>
            </a:r>
            <a:r>
              <a:rPr b="1" lang="es" sz="1200">
                <a:solidFill>
                  <a:schemeClr val="dk1"/>
                </a:solidFill>
                <a:highlight>
                  <a:srgbClr val="FFFFFF"/>
                </a:highlight>
                <a:latin typeface="IBM Plex Sans"/>
                <a:ea typeface="IBM Plex Sans"/>
                <a:cs typeface="IBM Plex Sans"/>
                <a:sym typeface="IBM Plex Sans"/>
              </a:rPr>
              <a:t>Política de privacidad:</a:t>
            </a:r>
            <a:r>
              <a:rPr lang="es" sz="1200">
                <a:solidFill>
                  <a:schemeClr val="dk1"/>
                </a:solidFill>
                <a:highlight>
                  <a:srgbClr val="FFFFFF"/>
                </a:highlight>
                <a:latin typeface="IBM Plex Sans Medium"/>
                <a:ea typeface="IBM Plex Sans Medium"/>
                <a:cs typeface="IBM Plex Sans Medium"/>
                <a:sym typeface="IBM Plex Sans Medium"/>
              </a:rPr>
              <a:t> Facebook recopila y utiliza datos personales de sus usuarios, por lo que es importante leer y comprender su política de privacidad para conocer cómo se manejan y protegen los datos.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highlight>
                  <a:srgbClr val="FFFFFF"/>
                </a:highlight>
                <a:latin typeface="IBM Plex Sans Medium"/>
                <a:ea typeface="IBM Plex Sans Medium"/>
                <a:cs typeface="IBM Plex Sans Medium"/>
                <a:sym typeface="IBM Plex Sans Medium"/>
              </a:rPr>
              <a:t>2. </a:t>
            </a:r>
            <a:r>
              <a:rPr b="1" lang="es" sz="1200">
                <a:solidFill>
                  <a:schemeClr val="dk1"/>
                </a:solidFill>
                <a:highlight>
                  <a:srgbClr val="FFFFFF"/>
                </a:highlight>
                <a:latin typeface="IBM Plex Sans"/>
                <a:ea typeface="IBM Plex Sans"/>
                <a:cs typeface="IBM Plex Sans"/>
                <a:sym typeface="IBM Plex Sans"/>
              </a:rPr>
              <a:t>Condiciones de uso</a:t>
            </a:r>
            <a:r>
              <a:rPr lang="es" sz="1200">
                <a:solidFill>
                  <a:schemeClr val="dk1"/>
                </a:solidFill>
                <a:highlight>
                  <a:srgbClr val="FFFFFF"/>
                </a:highlight>
                <a:latin typeface="IBM Plex Sans Medium"/>
                <a:ea typeface="IBM Plex Sans Medium"/>
                <a:cs typeface="IBM Plex Sans Medium"/>
                <a:sym typeface="IBM Plex Sans Medium"/>
              </a:rPr>
              <a:t>: Las condiciones de uso establecen las reglas y regulaciones que los usuarios deben seguir al utilizar la plataforma, incluyendo restricciones sobre contenido inapropiado, derechos de propiedad intelectual y conducta adecuada.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highlight>
                  <a:srgbClr val="FFFFFF"/>
                </a:highlight>
                <a:latin typeface="IBM Plex Sans Medium"/>
                <a:ea typeface="IBM Plex Sans Medium"/>
                <a:cs typeface="IBM Plex Sans Medium"/>
                <a:sym typeface="IBM Plex Sans Medium"/>
              </a:rPr>
              <a:t>3. </a:t>
            </a:r>
            <a:r>
              <a:rPr b="1" lang="es" sz="1200">
                <a:solidFill>
                  <a:schemeClr val="dk1"/>
                </a:solidFill>
                <a:highlight>
                  <a:srgbClr val="FFFFFF"/>
                </a:highlight>
                <a:latin typeface="IBM Plex Sans"/>
                <a:ea typeface="IBM Plex Sans"/>
                <a:cs typeface="IBM Plex Sans"/>
                <a:sym typeface="IBM Plex Sans"/>
              </a:rPr>
              <a:t>Propiedad de contenido: </a:t>
            </a:r>
            <a:r>
              <a:rPr lang="es" sz="1200">
                <a:solidFill>
                  <a:schemeClr val="dk1"/>
                </a:solidFill>
                <a:highlight>
                  <a:srgbClr val="FFFFFF"/>
                </a:highlight>
                <a:latin typeface="IBM Plex Sans Medium"/>
                <a:ea typeface="IBM Plex Sans Medium"/>
                <a:cs typeface="IBM Plex Sans Medium"/>
                <a:sym typeface="IBM Plex Sans Medium"/>
              </a:rPr>
              <a:t>Facebook tiene derechos de propiedad sobre el contenido publicado en la plataforma, aunque los usuarios retienen ciertos derechos según las condiciones de uso.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FF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FF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62" name="Google Shape;362;p48"/>
          <p:cNvSpPr txBox="1"/>
          <p:nvPr/>
        </p:nvSpPr>
        <p:spPr>
          <a:xfrm>
            <a:off x="6936750" y="75375"/>
            <a:ext cx="1947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003864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Redes sociales</a:t>
            </a:r>
            <a:endParaRPr sz="1100">
              <a:solidFill>
                <a:srgbClr val="003864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9"/>
          <p:cNvSpPr txBox="1"/>
          <p:nvPr/>
        </p:nvSpPr>
        <p:spPr>
          <a:xfrm>
            <a:off x="278725" y="75375"/>
            <a:ext cx="816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003864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Bloque I</a:t>
            </a:r>
            <a:r>
              <a:rPr lang="es" sz="1100">
                <a:solidFill>
                  <a:schemeClr val="dk1"/>
                </a:solidFill>
                <a:latin typeface="IBM Plex Sans ExtraLight"/>
                <a:ea typeface="IBM Plex Sans ExtraLight"/>
                <a:cs typeface="IBM Plex Sans ExtraLight"/>
                <a:sym typeface="IBM Plex Sans ExtraLight"/>
              </a:rPr>
              <a:t> </a:t>
            </a:r>
            <a:endParaRPr sz="1300"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</p:txBody>
      </p:sp>
      <p:pic>
        <p:nvPicPr>
          <p:cNvPr id="368" name="Google Shape;368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3600" y="4217575"/>
            <a:ext cx="595200" cy="5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49"/>
          <p:cNvSpPr txBox="1"/>
          <p:nvPr/>
        </p:nvSpPr>
        <p:spPr>
          <a:xfrm>
            <a:off x="900000" y="1501050"/>
            <a:ext cx="7363500" cy="29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highlight>
                  <a:srgbClr val="FFFFFF"/>
                </a:highlight>
                <a:latin typeface="IBM Plex Sans Medium"/>
                <a:ea typeface="IBM Plex Sans Medium"/>
                <a:cs typeface="IBM Plex Sans Medium"/>
                <a:sym typeface="IBM Plex Sans Medium"/>
              </a:rPr>
              <a:t>4. </a:t>
            </a:r>
            <a:r>
              <a:rPr b="1" lang="es" sz="1200">
                <a:solidFill>
                  <a:schemeClr val="dk1"/>
                </a:solidFill>
                <a:highlight>
                  <a:srgbClr val="FFFFFF"/>
                </a:highlight>
                <a:latin typeface="IBM Plex Sans"/>
                <a:ea typeface="IBM Plex Sans"/>
                <a:cs typeface="IBM Plex Sans"/>
                <a:sym typeface="IBM Plex Sans"/>
              </a:rPr>
              <a:t>Publicidad y promociones</a:t>
            </a:r>
            <a:r>
              <a:rPr lang="es" sz="1200">
                <a:solidFill>
                  <a:schemeClr val="dk1"/>
                </a:solidFill>
                <a:highlight>
                  <a:srgbClr val="FFFFFF"/>
                </a:highlight>
                <a:latin typeface="IBM Plex Sans Medium"/>
                <a:ea typeface="IBM Plex Sans Medium"/>
                <a:cs typeface="IBM Plex Sans Medium"/>
                <a:sym typeface="IBM Plex Sans Medium"/>
              </a:rPr>
              <a:t>: Si se realizan anuncios o promociones en Facebook, es importante cumplir con las políticas de publicidad de la plataforma y asegurarse de que el contenido promocional sea claro y transparente.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highlight>
                  <a:srgbClr val="FFFFFF"/>
                </a:highlight>
                <a:latin typeface="IBM Plex Sans Medium"/>
                <a:ea typeface="IBM Plex Sans Medium"/>
                <a:cs typeface="IBM Plex Sans Medium"/>
                <a:sym typeface="IBM Plex Sans Medium"/>
              </a:rPr>
              <a:t>5. </a:t>
            </a:r>
            <a:r>
              <a:rPr b="1" lang="es" sz="1200">
                <a:solidFill>
                  <a:schemeClr val="dk1"/>
                </a:solidFill>
                <a:highlight>
                  <a:srgbClr val="FFFFFF"/>
                </a:highlight>
                <a:latin typeface="IBM Plex Sans"/>
                <a:ea typeface="IBM Plex Sans"/>
                <a:cs typeface="IBM Plex Sans"/>
                <a:sym typeface="IBM Plex Sans"/>
              </a:rPr>
              <a:t>Protección de derechos de autor</a:t>
            </a:r>
            <a:r>
              <a:rPr lang="es" sz="1200">
                <a:solidFill>
                  <a:schemeClr val="dk1"/>
                </a:solidFill>
                <a:highlight>
                  <a:srgbClr val="FFFFFF"/>
                </a:highlight>
                <a:latin typeface="IBM Plex Sans Medium"/>
                <a:ea typeface="IBM Plex Sans Medium"/>
                <a:cs typeface="IBM Plex Sans Medium"/>
                <a:sym typeface="IBM Plex Sans Medium"/>
              </a:rPr>
              <a:t>: Facebook tiene políticas para proteger los derechos de autor y permite a los titulares de derechos informar sobre infracciones de propiedad intelectual.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highlight>
                  <a:srgbClr val="FFFFFF"/>
                </a:highlight>
                <a:latin typeface="IBM Plex Sans Medium"/>
                <a:ea typeface="IBM Plex Sans Medium"/>
                <a:cs typeface="IBM Plex Sans Medium"/>
                <a:sym typeface="IBM Plex Sans Medium"/>
              </a:rPr>
              <a:t>6. </a:t>
            </a:r>
            <a:r>
              <a:rPr b="1" lang="es" sz="1200">
                <a:solidFill>
                  <a:schemeClr val="dk1"/>
                </a:solidFill>
                <a:highlight>
                  <a:srgbClr val="FFFFFF"/>
                </a:highlight>
                <a:latin typeface="IBM Plex Sans"/>
                <a:ea typeface="IBM Plex Sans"/>
                <a:cs typeface="IBM Plex Sans"/>
                <a:sym typeface="IBM Plex Sans"/>
              </a:rPr>
              <a:t>Privacidad y seguridad</a:t>
            </a:r>
            <a:r>
              <a:rPr lang="es" sz="1200">
                <a:solidFill>
                  <a:schemeClr val="dk1"/>
                </a:solidFill>
                <a:highlight>
                  <a:srgbClr val="FFFFFF"/>
                </a:highlight>
                <a:latin typeface="IBM Plex Sans Medium"/>
                <a:ea typeface="IBM Plex Sans Medium"/>
                <a:cs typeface="IBM Plex Sans Medium"/>
                <a:sym typeface="IBM Plex Sans Medium"/>
              </a:rPr>
              <a:t>: Facebook tiene medidas de seguridad para proteger la privacidad de los usuarios, pero es importante que los usuarios también tomen precauciones y ajusten su configuración de privacidad según sus necesidades.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370" name="Google Shape;370;p49"/>
          <p:cNvSpPr txBox="1"/>
          <p:nvPr/>
        </p:nvSpPr>
        <p:spPr>
          <a:xfrm>
            <a:off x="6936750" y="75375"/>
            <a:ext cx="1947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003864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Redes sociales</a:t>
            </a:r>
            <a:endParaRPr sz="1100">
              <a:solidFill>
                <a:srgbClr val="003864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371" name="Google Shape;371;p49"/>
          <p:cNvSpPr txBox="1"/>
          <p:nvPr/>
        </p:nvSpPr>
        <p:spPr>
          <a:xfrm>
            <a:off x="685800" y="479025"/>
            <a:ext cx="7772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003864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Información legal</a:t>
            </a:r>
            <a:endParaRPr sz="3000">
              <a:solidFill>
                <a:srgbClr val="003864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3864"/>
        </a:solidFill>
      </p:bgPr>
    </p:bg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0"/>
          <p:cNvSpPr txBox="1"/>
          <p:nvPr/>
        </p:nvSpPr>
        <p:spPr>
          <a:xfrm>
            <a:off x="278725" y="75375"/>
            <a:ext cx="816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FFFFFF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Bloque I</a:t>
            </a:r>
            <a:r>
              <a:rPr lang="es" sz="1100">
                <a:solidFill>
                  <a:srgbClr val="FFFFFF"/>
                </a:solidFill>
                <a:latin typeface="IBM Plex Sans ExtraLight"/>
                <a:ea typeface="IBM Plex Sans ExtraLight"/>
                <a:cs typeface="IBM Plex Sans ExtraLight"/>
                <a:sym typeface="IBM Plex Sans ExtraLight"/>
              </a:rPr>
              <a:t> </a:t>
            </a:r>
            <a:endParaRPr sz="1300">
              <a:solidFill>
                <a:srgbClr val="FFFFFF"/>
              </a:solidFill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</p:txBody>
      </p:sp>
      <p:sp>
        <p:nvSpPr>
          <p:cNvPr id="377" name="Google Shape;377;p50"/>
          <p:cNvSpPr txBox="1"/>
          <p:nvPr/>
        </p:nvSpPr>
        <p:spPr>
          <a:xfrm>
            <a:off x="139350" y="1843875"/>
            <a:ext cx="8865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>
                <a:solidFill>
                  <a:srgbClr val="FFFFFF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13. Monetización</a:t>
            </a:r>
            <a:endParaRPr sz="4800">
              <a:solidFill>
                <a:srgbClr val="FFFFFF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sp>
        <p:nvSpPr>
          <p:cNvPr id="378" name="Google Shape;378;p50"/>
          <p:cNvSpPr txBox="1"/>
          <p:nvPr/>
        </p:nvSpPr>
        <p:spPr>
          <a:xfrm>
            <a:off x="3725700" y="1443675"/>
            <a:ext cx="169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Facebook</a:t>
            </a:r>
            <a:endParaRPr>
              <a:solidFill>
                <a:srgbClr val="FFFF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379" name="Google Shape;379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9200" y="4231500"/>
            <a:ext cx="581350" cy="581077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50"/>
          <p:cNvSpPr txBox="1"/>
          <p:nvPr/>
        </p:nvSpPr>
        <p:spPr>
          <a:xfrm>
            <a:off x="6936750" y="75375"/>
            <a:ext cx="1947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FFFFFF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Redes sociales</a:t>
            </a:r>
            <a:endParaRPr sz="1100">
              <a:solidFill>
                <a:srgbClr val="FFFFFF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1"/>
          <p:cNvSpPr txBox="1"/>
          <p:nvPr/>
        </p:nvSpPr>
        <p:spPr>
          <a:xfrm>
            <a:off x="278725" y="75375"/>
            <a:ext cx="816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003864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Bloque I</a:t>
            </a:r>
            <a:r>
              <a:rPr lang="es" sz="1100">
                <a:solidFill>
                  <a:schemeClr val="dk1"/>
                </a:solidFill>
                <a:latin typeface="IBM Plex Sans ExtraLight"/>
                <a:ea typeface="IBM Plex Sans ExtraLight"/>
                <a:cs typeface="IBM Plex Sans ExtraLight"/>
                <a:sym typeface="IBM Plex Sans ExtraLight"/>
              </a:rPr>
              <a:t> </a:t>
            </a:r>
            <a:endParaRPr sz="1300"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</p:txBody>
      </p:sp>
      <p:sp>
        <p:nvSpPr>
          <p:cNvPr id="386" name="Google Shape;386;p51"/>
          <p:cNvSpPr txBox="1"/>
          <p:nvPr/>
        </p:nvSpPr>
        <p:spPr>
          <a:xfrm>
            <a:off x="685800" y="485400"/>
            <a:ext cx="7772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003864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Monetización</a:t>
            </a:r>
            <a:endParaRPr sz="3000">
              <a:solidFill>
                <a:srgbClr val="003864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pic>
        <p:nvPicPr>
          <p:cNvPr id="387" name="Google Shape;387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3600" y="4217575"/>
            <a:ext cx="595200" cy="5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51"/>
          <p:cNvSpPr txBox="1"/>
          <p:nvPr/>
        </p:nvSpPr>
        <p:spPr>
          <a:xfrm>
            <a:off x="900000" y="1187925"/>
            <a:ext cx="7275600" cy="35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1.</a:t>
            </a:r>
            <a:r>
              <a:rPr b="1" lang="es" sz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Anuncios en Facebook:</a:t>
            </a:r>
            <a:r>
              <a:rPr lang="es" sz="12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 Los anuncios son una forma popular de monetización en Facebook. Los propietarios de páginas y perfiles pueden utilizar Facebook Ads Manager para crear y promocionar anuncios pagados, lo que les permite alcanzar a una audiencia más amplia y generar ingresos a través de los clics, impresiones o acciones realizadas en los anuncios.</a:t>
            </a:r>
            <a:endParaRPr sz="1200">
              <a:solidFill>
                <a:schemeClr val="dk1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highlight>
                  <a:srgbClr val="FFFFFF"/>
                </a:highlight>
                <a:latin typeface="IBM Plex Sans Medium"/>
                <a:ea typeface="IBM Plex Sans Medium"/>
                <a:cs typeface="IBM Plex Sans Medium"/>
                <a:sym typeface="IBM Plex Sans Medium"/>
              </a:rPr>
              <a:t>2. </a:t>
            </a:r>
            <a:r>
              <a:rPr b="1" lang="es" sz="1200">
                <a:solidFill>
                  <a:schemeClr val="dk1"/>
                </a:solidFill>
                <a:highlight>
                  <a:srgbClr val="FFFFFF"/>
                </a:highlight>
                <a:latin typeface="IBM Plex Sans"/>
                <a:ea typeface="IBM Plex Sans"/>
                <a:cs typeface="IBM Plex Sans"/>
                <a:sym typeface="IBM Plex Sans"/>
              </a:rPr>
              <a:t>Programa de Socios de Facebook</a:t>
            </a:r>
            <a:r>
              <a:rPr lang="es" sz="1200">
                <a:solidFill>
                  <a:schemeClr val="dk1"/>
                </a:solidFill>
                <a:highlight>
                  <a:srgbClr val="FFFFFF"/>
                </a:highlight>
                <a:latin typeface="IBM Plex Sans Medium"/>
                <a:ea typeface="IBM Plex Sans Medium"/>
                <a:cs typeface="IBM Plex Sans Medium"/>
                <a:sym typeface="IBM Plex Sans Medium"/>
              </a:rPr>
              <a:t>: Ofrece oportunidades de monetización a través de funciones como las estrellas de Facebook, los anuncios en los videos y las suscripciones. Estas funciones permiten a los seguidores apoyar económicamente a sus creadores favoritos mediante donaciones, visualización de anuncios o suscripciones mensuales.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highlight>
                  <a:srgbClr val="FFFFFF"/>
                </a:highlight>
                <a:latin typeface="IBM Plex Sans Medium"/>
                <a:ea typeface="IBM Plex Sans Medium"/>
                <a:cs typeface="IBM Plex Sans Medium"/>
                <a:sym typeface="IBM Plex Sans Medium"/>
              </a:rPr>
              <a:t>3. </a:t>
            </a:r>
            <a:r>
              <a:rPr b="1" lang="es" sz="1200">
                <a:solidFill>
                  <a:schemeClr val="dk1"/>
                </a:solidFill>
                <a:highlight>
                  <a:srgbClr val="FFFFFF"/>
                </a:highlight>
                <a:latin typeface="IBM Plex Sans"/>
                <a:ea typeface="IBM Plex Sans"/>
                <a:cs typeface="IBM Plex Sans"/>
                <a:sym typeface="IBM Plex Sans"/>
              </a:rPr>
              <a:t>Venta de productos y servicios</a:t>
            </a:r>
            <a:r>
              <a:rPr lang="es" sz="1200">
                <a:solidFill>
                  <a:schemeClr val="dk1"/>
                </a:solidFill>
                <a:highlight>
                  <a:srgbClr val="FFFFFF"/>
                </a:highlight>
                <a:latin typeface="IBM Plex Sans Medium"/>
                <a:ea typeface="IBM Plex Sans Medium"/>
                <a:cs typeface="IBM Plex Sans Medium"/>
                <a:sym typeface="IBM Plex Sans Medium"/>
              </a:rPr>
              <a:t>: Facebook proporciona herramientas para que las empresas y los emprendedores vendan sus productos y servicios directamente en la plataforma. A través de funciones como la Tienda de Facebook y los anuncios de catálogo, las empresas pueden mostrar sus productos, aceptar pagos y gestionar las ventas en línea.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highlight>
                <a:srgbClr val="FFFFFF"/>
              </a:highlight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389" name="Google Shape;389;p51"/>
          <p:cNvSpPr txBox="1"/>
          <p:nvPr/>
        </p:nvSpPr>
        <p:spPr>
          <a:xfrm>
            <a:off x="6936750" y="75375"/>
            <a:ext cx="1947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003864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Redes sociales</a:t>
            </a:r>
            <a:endParaRPr sz="1100">
              <a:solidFill>
                <a:srgbClr val="003864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2"/>
          <p:cNvSpPr txBox="1"/>
          <p:nvPr/>
        </p:nvSpPr>
        <p:spPr>
          <a:xfrm>
            <a:off x="278725" y="75375"/>
            <a:ext cx="816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003864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Bloque I</a:t>
            </a:r>
            <a:r>
              <a:rPr lang="es" sz="1100">
                <a:solidFill>
                  <a:schemeClr val="dk1"/>
                </a:solidFill>
                <a:latin typeface="IBM Plex Sans ExtraLight"/>
                <a:ea typeface="IBM Plex Sans ExtraLight"/>
                <a:cs typeface="IBM Plex Sans ExtraLight"/>
                <a:sym typeface="IBM Plex Sans ExtraLight"/>
              </a:rPr>
              <a:t> </a:t>
            </a:r>
            <a:endParaRPr sz="1300"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</p:txBody>
      </p:sp>
      <p:pic>
        <p:nvPicPr>
          <p:cNvPr id="395" name="Google Shape;395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3600" y="4217575"/>
            <a:ext cx="595200" cy="5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52"/>
          <p:cNvSpPr txBox="1"/>
          <p:nvPr/>
        </p:nvSpPr>
        <p:spPr>
          <a:xfrm>
            <a:off x="900000" y="1501050"/>
            <a:ext cx="7363500" cy="24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highlight>
                  <a:srgbClr val="FFFFFF"/>
                </a:highlight>
                <a:latin typeface="IBM Plex Sans Medium"/>
                <a:ea typeface="IBM Plex Sans Medium"/>
                <a:cs typeface="IBM Plex Sans Medium"/>
                <a:sym typeface="IBM Plex Sans Medium"/>
              </a:rPr>
              <a:t>4. </a:t>
            </a:r>
            <a:r>
              <a:rPr b="1" lang="es" sz="1200">
                <a:solidFill>
                  <a:schemeClr val="dk1"/>
                </a:solidFill>
                <a:highlight>
                  <a:srgbClr val="FFFFFF"/>
                </a:highlight>
                <a:latin typeface="IBM Plex Sans"/>
                <a:ea typeface="IBM Plex Sans"/>
                <a:cs typeface="IBM Plex Sans"/>
                <a:sym typeface="IBM Plex Sans"/>
              </a:rPr>
              <a:t>Contenido patrocinado</a:t>
            </a:r>
            <a:r>
              <a:rPr lang="es" sz="1200">
                <a:solidFill>
                  <a:schemeClr val="dk1"/>
                </a:solidFill>
                <a:highlight>
                  <a:srgbClr val="FFFFFF"/>
                </a:highlight>
                <a:latin typeface="IBM Plex Sans Medium"/>
                <a:ea typeface="IBM Plex Sans Medium"/>
                <a:cs typeface="IBM Plex Sans Medium"/>
                <a:sym typeface="IBM Plex Sans Medium"/>
              </a:rPr>
              <a:t>: Los creadores de contenido pueden obtener ingresos mediante acuerdos de colaboración y patrocinio con marcas. Estos acuerdos implican la promoción de productos o servicios de terceros en sus publicaciones o videos a cambio de compensación económica.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highlight>
                  <a:srgbClr val="FFFFFF"/>
                </a:highlight>
                <a:latin typeface="IBM Plex Sans Medium"/>
                <a:ea typeface="IBM Plex Sans Medium"/>
                <a:cs typeface="IBM Plex Sans Medium"/>
                <a:sym typeface="IBM Plex Sans Medium"/>
              </a:rPr>
              <a:t>5. </a:t>
            </a:r>
            <a:r>
              <a:rPr b="1" lang="es" sz="1200">
                <a:solidFill>
                  <a:schemeClr val="dk1"/>
                </a:solidFill>
                <a:highlight>
                  <a:srgbClr val="FFFFFF"/>
                </a:highlight>
                <a:latin typeface="IBM Plex Sans"/>
                <a:ea typeface="IBM Plex Sans"/>
                <a:cs typeface="IBM Plex Sans"/>
                <a:sym typeface="IBM Plex Sans"/>
              </a:rPr>
              <a:t>Eventos en línea</a:t>
            </a:r>
            <a:r>
              <a:rPr lang="es" sz="1200">
                <a:solidFill>
                  <a:schemeClr val="dk1"/>
                </a:solidFill>
                <a:highlight>
                  <a:srgbClr val="FFFFFF"/>
                </a:highlight>
                <a:latin typeface="IBM Plex Sans Medium"/>
                <a:ea typeface="IBM Plex Sans Medium"/>
                <a:cs typeface="IBM Plex Sans Medium"/>
                <a:sym typeface="IBM Plex Sans Medium"/>
              </a:rPr>
              <a:t>: Facebook permite a los usuarios y creadores de contenido organizar y monetizar eventos en línea, como conferencias, conciertos o clases virtuales. Los asistentes pueden comprar boletos o acceder a contenido exclusivo mediante una tarifa, lo que genera ingresos para los organizadores.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highlight>
                <a:srgbClr val="FFFFFF"/>
              </a:highlight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397" name="Google Shape;397;p52"/>
          <p:cNvSpPr txBox="1"/>
          <p:nvPr/>
        </p:nvSpPr>
        <p:spPr>
          <a:xfrm>
            <a:off x="6936750" y="75375"/>
            <a:ext cx="1947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003864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Redes sociales</a:t>
            </a:r>
            <a:endParaRPr sz="1100">
              <a:solidFill>
                <a:srgbClr val="003864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398" name="Google Shape;398;p52"/>
          <p:cNvSpPr txBox="1"/>
          <p:nvPr/>
        </p:nvSpPr>
        <p:spPr>
          <a:xfrm>
            <a:off x="685800" y="485400"/>
            <a:ext cx="7772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003864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Monetización</a:t>
            </a:r>
            <a:endParaRPr sz="3000">
              <a:solidFill>
                <a:srgbClr val="003864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3"/>
          <p:cNvSpPr txBox="1"/>
          <p:nvPr>
            <p:ph idx="1" type="body"/>
          </p:nvPr>
        </p:nvSpPr>
        <p:spPr>
          <a:xfrm>
            <a:off x="872729" y="2090088"/>
            <a:ext cx="7479600" cy="9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Clr>
                <a:schemeClr val="lt1"/>
              </a:buClr>
              <a:buSzPts val="2400"/>
              <a:buNone/>
            </a:pPr>
            <a:r>
              <a:rPr lang="es"/>
              <a:t>Maria Pallarés y Daniel Zomeño</a:t>
            </a:r>
            <a:endParaRPr/>
          </a:p>
        </p:txBody>
      </p:sp>
      <p:sp>
        <p:nvSpPr>
          <p:cNvPr id="404" name="Google Shape;404;p53"/>
          <p:cNvSpPr txBox="1"/>
          <p:nvPr/>
        </p:nvSpPr>
        <p:spPr>
          <a:xfrm>
            <a:off x="2627200" y="2621325"/>
            <a:ext cx="180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u="sng">
                <a:solidFill>
                  <a:schemeClr val="hlink"/>
                </a:solidFill>
                <a:hlinkClick r:id="rId3"/>
              </a:rPr>
              <a:t>mapallar@uji.es</a:t>
            </a:r>
            <a:r>
              <a:rPr lang="es"/>
              <a:t> </a:t>
            </a:r>
            <a:endParaRPr/>
          </a:p>
        </p:txBody>
      </p:sp>
      <p:sp>
        <p:nvSpPr>
          <p:cNvPr id="405" name="Google Shape;405;p53"/>
          <p:cNvSpPr txBox="1"/>
          <p:nvPr/>
        </p:nvSpPr>
        <p:spPr>
          <a:xfrm>
            <a:off x="4636875" y="2621325"/>
            <a:ext cx="172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u="sng">
                <a:solidFill>
                  <a:schemeClr val="hlink"/>
                </a:solidFill>
                <a:hlinkClick r:id="rId4"/>
              </a:rPr>
              <a:t>zomeno@uji.es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/>
        </p:nvSpPr>
        <p:spPr>
          <a:xfrm>
            <a:off x="278725" y="75375"/>
            <a:ext cx="816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003864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Bloque I</a:t>
            </a:r>
            <a:r>
              <a:rPr lang="es" sz="1100">
                <a:solidFill>
                  <a:schemeClr val="dk1"/>
                </a:solidFill>
                <a:latin typeface="IBM Plex Sans ExtraLight"/>
                <a:ea typeface="IBM Plex Sans ExtraLight"/>
                <a:cs typeface="IBM Plex Sans ExtraLight"/>
                <a:sym typeface="IBM Plex Sans ExtraLight"/>
              </a:rPr>
              <a:t> </a:t>
            </a:r>
            <a:endParaRPr sz="1300"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</p:txBody>
      </p:sp>
      <p:sp>
        <p:nvSpPr>
          <p:cNvPr id="91" name="Google Shape;91;p19"/>
          <p:cNvSpPr txBox="1"/>
          <p:nvPr/>
        </p:nvSpPr>
        <p:spPr>
          <a:xfrm>
            <a:off x="6936750" y="75375"/>
            <a:ext cx="1947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003864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Redes </a:t>
            </a:r>
            <a:r>
              <a:rPr lang="es" sz="1100">
                <a:solidFill>
                  <a:srgbClr val="003864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sociales</a:t>
            </a:r>
            <a:endParaRPr sz="1100">
              <a:solidFill>
                <a:srgbClr val="003864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92" name="Google Shape;92;p19"/>
          <p:cNvSpPr txBox="1"/>
          <p:nvPr/>
        </p:nvSpPr>
        <p:spPr>
          <a:xfrm>
            <a:off x="973425" y="489400"/>
            <a:ext cx="7259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003864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¿Qué es Facebook?</a:t>
            </a:r>
            <a:endParaRPr sz="3000">
              <a:solidFill>
                <a:srgbClr val="003864"/>
              </a:solidFill>
            </a:endParaRPr>
          </a:p>
        </p:txBody>
      </p:sp>
      <p:pic>
        <p:nvPicPr>
          <p:cNvPr id="93" name="Google Shape;9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3600" y="4217575"/>
            <a:ext cx="595200" cy="5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 txBox="1"/>
          <p:nvPr/>
        </p:nvSpPr>
        <p:spPr>
          <a:xfrm>
            <a:off x="900000" y="1352225"/>
            <a:ext cx="7259100" cy="20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IBM Plex Sans Medium"/>
                <a:ea typeface="IBM Plex Sans Medium"/>
                <a:cs typeface="IBM Plex Sans Medium"/>
                <a:sym typeface="IBM Plex Sans Medium"/>
              </a:rPr>
              <a:t>Facebook es una red social que conecta a personas de todo el mundo. Permite a los usuarios crear perfiles personales, agregar amigos, compartir publicaciones, fotos y videos, y participar en grupos y páginas de interés. </a:t>
            </a:r>
            <a:endParaRPr sz="1200"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IBM Plex Sans Medium"/>
                <a:ea typeface="IBM Plex Sans Medium"/>
                <a:cs typeface="IBM Plex Sans Medium"/>
                <a:sym typeface="IBM Plex Sans Medium"/>
              </a:rPr>
              <a:t>Facebook ofrece una plataforma para compartir noticias, opiniones, eventos y experiencias personales, y también facilita la comunicación a través de mensajes privados y videollamadas. </a:t>
            </a:r>
            <a:endParaRPr sz="1200"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IBM Plex Sans Medium"/>
                <a:ea typeface="IBM Plex Sans Medium"/>
                <a:cs typeface="IBM Plex Sans Medium"/>
                <a:sym typeface="IBM Plex Sans Medium"/>
              </a:rPr>
              <a:t>Además, es utilizada por empresas y marcas para promocionar sus productos y servicios a través de páginas y anuncios publicitarios.</a:t>
            </a:r>
            <a:endParaRPr sz="1200"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01475" y="3421025"/>
            <a:ext cx="1802998" cy="1014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/>
        </p:nvSpPr>
        <p:spPr>
          <a:xfrm>
            <a:off x="278725" y="75375"/>
            <a:ext cx="816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003864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Bloque I</a:t>
            </a:r>
            <a:r>
              <a:rPr lang="es" sz="1100">
                <a:solidFill>
                  <a:schemeClr val="dk1"/>
                </a:solidFill>
                <a:latin typeface="IBM Plex Sans ExtraLight"/>
                <a:ea typeface="IBM Plex Sans ExtraLight"/>
                <a:cs typeface="IBM Plex Sans ExtraLight"/>
                <a:sym typeface="IBM Plex Sans ExtraLight"/>
              </a:rPr>
              <a:t> </a:t>
            </a:r>
            <a:endParaRPr sz="1300"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</p:txBody>
      </p:sp>
      <p:pic>
        <p:nvPicPr>
          <p:cNvPr id="101" name="Google Shape;10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3600" y="4217575"/>
            <a:ext cx="595200" cy="5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0"/>
          <p:cNvSpPr txBox="1"/>
          <p:nvPr/>
        </p:nvSpPr>
        <p:spPr>
          <a:xfrm>
            <a:off x="900000" y="1414525"/>
            <a:ext cx="7075500" cy="27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200">
                <a:latin typeface="IBM Plex Sans"/>
                <a:ea typeface="IBM Plex Sans"/>
                <a:cs typeface="IBM Plex Sans"/>
                <a:sym typeface="IBM Plex Sans"/>
              </a:rPr>
              <a:t>2004:</a:t>
            </a:r>
            <a:r>
              <a:rPr lang="es" sz="1200">
                <a:latin typeface="IBM Plex Sans Medium"/>
                <a:ea typeface="IBM Plex Sans Medium"/>
                <a:cs typeface="IBM Plex Sans Medium"/>
                <a:sym typeface="IBM Plex Sans Medium"/>
              </a:rPr>
              <a:t> Mark Zuckerberg y sus compañeros de habitación en Harvard lanzaron Facebook como una red social exclusiva para estudiantes universitarios.</a:t>
            </a:r>
            <a:endParaRPr sz="1200"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200">
                <a:latin typeface="IBM Plex Sans"/>
                <a:ea typeface="IBM Plex Sans"/>
                <a:cs typeface="IBM Plex Sans"/>
                <a:sym typeface="IBM Plex Sans"/>
              </a:rPr>
              <a:t>2006:</a:t>
            </a:r>
            <a:r>
              <a:rPr lang="es" sz="1200">
                <a:latin typeface="IBM Plex Sans Medium"/>
                <a:ea typeface="IBM Plex Sans Medium"/>
                <a:cs typeface="IBM Plex Sans Medium"/>
                <a:sym typeface="IBM Plex Sans Medium"/>
              </a:rPr>
              <a:t> Facebook se abrió a personas fuera del ámbito universitario y se convirtió en una plataforma global.</a:t>
            </a:r>
            <a:endParaRPr sz="1200"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200">
                <a:latin typeface="IBM Plex Sans"/>
                <a:ea typeface="IBM Plex Sans"/>
                <a:cs typeface="IBM Plex Sans"/>
                <a:sym typeface="IBM Plex Sans"/>
              </a:rPr>
              <a:t>2008:</a:t>
            </a:r>
            <a:r>
              <a:rPr lang="es" sz="1200">
                <a:latin typeface="IBM Plex Sans Medium"/>
                <a:ea typeface="IBM Plex Sans Medium"/>
                <a:cs typeface="IBM Plex Sans Medium"/>
                <a:sym typeface="IBM Plex Sans Medium"/>
              </a:rPr>
              <a:t> Se introdujo la función de "Me gusta" en Facebook, permitiendo a los usuarios expresar su aprobación hacia las publicaciones de otros.</a:t>
            </a:r>
            <a:endParaRPr sz="1200"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200">
                <a:latin typeface="IBM Plex Sans"/>
                <a:ea typeface="IBM Plex Sans"/>
                <a:cs typeface="IBM Plex Sans"/>
                <a:sym typeface="IBM Plex Sans"/>
              </a:rPr>
              <a:t>2012:</a:t>
            </a:r>
            <a:r>
              <a:rPr lang="es" sz="1200">
                <a:latin typeface="IBM Plex Sans Medium"/>
                <a:ea typeface="IBM Plex Sans Medium"/>
                <a:cs typeface="IBM Plex Sans Medium"/>
                <a:sym typeface="IBM Plex Sans Medium"/>
              </a:rPr>
              <a:t> Facebook adquirió Instagram, ampliando su presencia en el ámbito de las redes sociales.</a:t>
            </a:r>
            <a:endParaRPr sz="1200"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103" name="Google Shape;103;p20"/>
          <p:cNvSpPr txBox="1"/>
          <p:nvPr/>
        </p:nvSpPr>
        <p:spPr>
          <a:xfrm>
            <a:off x="6936750" y="75375"/>
            <a:ext cx="1947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003864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Redes sociales</a:t>
            </a:r>
            <a:endParaRPr sz="1100">
              <a:solidFill>
                <a:srgbClr val="003864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104" name="Google Shape;104;p20"/>
          <p:cNvSpPr txBox="1"/>
          <p:nvPr/>
        </p:nvSpPr>
        <p:spPr>
          <a:xfrm>
            <a:off x="942450" y="467450"/>
            <a:ext cx="7259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003864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Historia de Facebook</a:t>
            </a:r>
            <a:endParaRPr sz="3000">
              <a:solidFill>
                <a:srgbClr val="003864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/>
        </p:nvSpPr>
        <p:spPr>
          <a:xfrm>
            <a:off x="278725" y="75375"/>
            <a:ext cx="816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003864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Bloque I</a:t>
            </a:r>
            <a:r>
              <a:rPr lang="es" sz="1100">
                <a:solidFill>
                  <a:schemeClr val="dk1"/>
                </a:solidFill>
                <a:latin typeface="IBM Plex Sans ExtraLight"/>
                <a:ea typeface="IBM Plex Sans ExtraLight"/>
                <a:cs typeface="IBM Plex Sans ExtraLight"/>
                <a:sym typeface="IBM Plex Sans ExtraLight"/>
              </a:rPr>
              <a:t> </a:t>
            </a:r>
            <a:endParaRPr sz="1300"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</p:txBody>
      </p:sp>
      <p:sp>
        <p:nvSpPr>
          <p:cNvPr id="110" name="Google Shape;110;p21"/>
          <p:cNvSpPr txBox="1"/>
          <p:nvPr/>
        </p:nvSpPr>
        <p:spPr>
          <a:xfrm>
            <a:off x="942450" y="467450"/>
            <a:ext cx="7259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003864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Historia de Facebook</a:t>
            </a:r>
            <a:endParaRPr sz="3000">
              <a:solidFill>
                <a:srgbClr val="003864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3600" y="4217575"/>
            <a:ext cx="595200" cy="5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1"/>
          <p:cNvSpPr txBox="1"/>
          <p:nvPr/>
        </p:nvSpPr>
        <p:spPr>
          <a:xfrm>
            <a:off x="900000" y="1501050"/>
            <a:ext cx="7135500" cy="20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200">
                <a:latin typeface="IBM Plex Sans"/>
                <a:ea typeface="IBM Plex Sans"/>
                <a:cs typeface="IBM Plex Sans"/>
                <a:sym typeface="IBM Plex Sans"/>
              </a:rPr>
              <a:t>2016</a:t>
            </a:r>
            <a:r>
              <a:rPr lang="es" sz="1200">
                <a:latin typeface="IBM Plex Sans Medium"/>
                <a:ea typeface="IBM Plex Sans Medium"/>
                <a:cs typeface="IBM Plex Sans Medium"/>
                <a:sym typeface="IBM Plex Sans Medium"/>
              </a:rPr>
              <a:t>: Facebook Live fue lanzado, permitiendo a los usuarios transmitir en vivo y compartir videos en tiempo real.</a:t>
            </a:r>
            <a:endParaRPr sz="1200"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200">
                <a:latin typeface="IBM Plex Sans"/>
                <a:ea typeface="IBM Plex Sans"/>
                <a:cs typeface="IBM Plex Sans"/>
                <a:sym typeface="IBM Plex Sans"/>
              </a:rPr>
              <a:t>2018</a:t>
            </a:r>
            <a:r>
              <a:rPr lang="es" sz="1200">
                <a:latin typeface="IBM Plex Sans Medium"/>
                <a:ea typeface="IBM Plex Sans Medium"/>
                <a:cs typeface="IBM Plex Sans Medium"/>
                <a:sym typeface="IBM Plex Sans Medium"/>
              </a:rPr>
              <a:t>: Facebook enfrentó críticas por problemas de privacidad y seguridad de datos, lo que llevó a cambios en las políticas de privacidad y medidas de protección.</a:t>
            </a:r>
            <a:endParaRPr sz="1200"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200">
                <a:latin typeface="IBM Plex Sans"/>
                <a:ea typeface="IBM Plex Sans"/>
                <a:cs typeface="IBM Plex Sans"/>
                <a:sym typeface="IBM Plex Sans"/>
              </a:rPr>
              <a:t>2021</a:t>
            </a:r>
            <a:r>
              <a:rPr lang="es" sz="1200">
                <a:latin typeface="IBM Plex Sans Medium"/>
                <a:ea typeface="IBM Plex Sans Medium"/>
                <a:cs typeface="IBM Plex Sans Medium"/>
                <a:sym typeface="IBM Plex Sans Medium"/>
              </a:rPr>
              <a:t>: Facebook anunció su intención de centrarse más en la privacidad y la mensajería encriptada, y se renombró como Meta Platforms Inc. para reflejar su visión de construir un metaverso.</a:t>
            </a:r>
            <a:endParaRPr sz="1200"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113" name="Google Shape;113;p21"/>
          <p:cNvSpPr txBox="1"/>
          <p:nvPr/>
        </p:nvSpPr>
        <p:spPr>
          <a:xfrm>
            <a:off x="6936750" y="75375"/>
            <a:ext cx="1947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003864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Redes sociales</a:t>
            </a:r>
            <a:endParaRPr sz="1100">
              <a:solidFill>
                <a:srgbClr val="003864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3864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/>
        </p:nvSpPr>
        <p:spPr>
          <a:xfrm>
            <a:off x="278725" y="75375"/>
            <a:ext cx="816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FFFFFF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Bloque I</a:t>
            </a:r>
            <a:r>
              <a:rPr lang="es" sz="1100">
                <a:solidFill>
                  <a:srgbClr val="FFFFFF"/>
                </a:solidFill>
                <a:latin typeface="IBM Plex Sans ExtraLight"/>
                <a:ea typeface="IBM Plex Sans ExtraLight"/>
                <a:cs typeface="IBM Plex Sans ExtraLight"/>
                <a:sym typeface="IBM Plex Sans ExtraLight"/>
              </a:rPr>
              <a:t> </a:t>
            </a:r>
            <a:endParaRPr sz="1300">
              <a:solidFill>
                <a:srgbClr val="FFFFFF"/>
              </a:solidFill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</p:txBody>
      </p:sp>
      <p:sp>
        <p:nvSpPr>
          <p:cNvPr id="119" name="Google Shape;119;p22"/>
          <p:cNvSpPr txBox="1"/>
          <p:nvPr/>
        </p:nvSpPr>
        <p:spPr>
          <a:xfrm>
            <a:off x="139350" y="1528750"/>
            <a:ext cx="8865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>
                <a:solidFill>
                  <a:srgbClr val="FFFFFF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2. Beneficios de</a:t>
            </a:r>
            <a:endParaRPr sz="4800">
              <a:solidFill>
                <a:srgbClr val="FFFFFF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>
                <a:solidFill>
                  <a:srgbClr val="FFFFFF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utilizar Facebook</a:t>
            </a:r>
            <a:endParaRPr sz="4800">
              <a:solidFill>
                <a:srgbClr val="FFFFFF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sp>
        <p:nvSpPr>
          <p:cNvPr id="120" name="Google Shape;120;p22"/>
          <p:cNvSpPr txBox="1"/>
          <p:nvPr/>
        </p:nvSpPr>
        <p:spPr>
          <a:xfrm>
            <a:off x="3725700" y="1128550"/>
            <a:ext cx="169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Facebook</a:t>
            </a:r>
            <a:endParaRPr>
              <a:solidFill>
                <a:srgbClr val="FFFF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121" name="Google Shape;1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9200" y="4231500"/>
            <a:ext cx="581350" cy="581077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2"/>
          <p:cNvSpPr txBox="1"/>
          <p:nvPr/>
        </p:nvSpPr>
        <p:spPr>
          <a:xfrm>
            <a:off x="6936750" y="75375"/>
            <a:ext cx="1947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FFFFFF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Redes sociales</a:t>
            </a:r>
            <a:endParaRPr sz="1100">
              <a:solidFill>
                <a:srgbClr val="FFFFFF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/>
          <p:nvPr/>
        </p:nvSpPr>
        <p:spPr>
          <a:xfrm>
            <a:off x="278725" y="75375"/>
            <a:ext cx="816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003864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Bloque I</a:t>
            </a:r>
            <a:r>
              <a:rPr lang="es" sz="1100">
                <a:solidFill>
                  <a:schemeClr val="dk1"/>
                </a:solidFill>
                <a:latin typeface="IBM Plex Sans ExtraLight"/>
                <a:ea typeface="IBM Plex Sans ExtraLight"/>
                <a:cs typeface="IBM Plex Sans ExtraLight"/>
                <a:sym typeface="IBM Plex Sans ExtraLight"/>
              </a:rPr>
              <a:t> </a:t>
            </a:r>
            <a:endParaRPr sz="1300"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</p:txBody>
      </p:sp>
      <p:sp>
        <p:nvSpPr>
          <p:cNvPr id="128" name="Google Shape;128;p23"/>
          <p:cNvSpPr txBox="1"/>
          <p:nvPr/>
        </p:nvSpPr>
        <p:spPr>
          <a:xfrm>
            <a:off x="685800" y="483100"/>
            <a:ext cx="7772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003864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Beneficios de utilizar Facebook</a:t>
            </a:r>
            <a:endParaRPr sz="3000">
              <a:solidFill>
                <a:srgbClr val="003864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pic>
        <p:nvPicPr>
          <p:cNvPr id="129" name="Google Shape;12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3600" y="4217575"/>
            <a:ext cx="595200" cy="5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3"/>
          <p:cNvSpPr txBox="1"/>
          <p:nvPr/>
        </p:nvSpPr>
        <p:spPr>
          <a:xfrm>
            <a:off x="829775" y="1183325"/>
            <a:ext cx="3623100" cy="29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latin typeface="IBM Plex Sans"/>
                <a:ea typeface="IBM Plex Sans"/>
                <a:cs typeface="IBM Plex Sans"/>
                <a:sym typeface="IBM Plex Sans"/>
              </a:rPr>
              <a:t>Beneficios para los usuarios en general: </a:t>
            </a:r>
            <a:endParaRPr b="1" sz="1200"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IBM Plex Sans Medium"/>
                <a:ea typeface="IBM Plex Sans Medium"/>
                <a:cs typeface="IBM Plex Sans Medium"/>
                <a:sym typeface="IBM Plex Sans Medium"/>
              </a:rPr>
              <a:t>- </a:t>
            </a:r>
            <a:r>
              <a:rPr lang="es" sz="1200">
                <a:latin typeface="IBM Plex Sans Medium"/>
                <a:ea typeface="IBM Plex Sans Medium"/>
                <a:cs typeface="IBM Plex Sans Medium"/>
                <a:sym typeface="IBM Plex Sans Medium"/>
              </a:rPr>
              <a:t>Facebook ofrece una plataforma para mantenerse conectado con amigos, familiares y comunidades de intereses compartidos. </a:t>
            </a:r>
            <a:endParaRPr sz="1200"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IBM Plex Sans Medium"/>
                <a:ea typeface="IBM Plex Sans Medium"/>
                <a:cs typeface="IBM Plex Sans Medium"/>
                <a:sym typeface="IBM Plex Sans Medium"/>
              </a:rPr>
              <a:t>- </a:t>
            </a:r>
            <a:r>
              <a:rPr lang="es" sz="1200">
                <a:latin typeface="IBM Plex Sans Medium"/>
                <a:ea typeface="IBM Plex Sans Medium"/>
                <a:cs typeface="IBM Plex Sans Medium"/>
                <a:sym typeface="IBM Plex Sans Medium"/>
              </a:rPr>
              <a:t>Los usuarios pueden descubrir contenido diverso, seguir páginas y grupos de su interés, y participar en conversaciones. </a:t>
            </a:r>
            <a:endParaRPr sz="1200"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IBM Plex Sans Medium"/>
                <a:ea typeface="IBM Plex Sans Medium"/>
                <a:cs typeface="IBM Plex Sans Medium"/>
                <a:sym typeface="IBM Plex Sans Medium"/>
              </a:rPr>
              <a:t>- </a:t>
            </a:r>
            <a:r>
              <a:rPr lang="es" sz="1200">
                <a:latin typeface="IBM Plex Sans Medium"/>
                <a:ea typeface="IBM Plex Sans Medium"/>
                <a:cs typeface="IBM Plex Sans Medium"/>
                <a:sym typeface="IBM Plex Sans Medium"/>
              </a:rPr>
              <a:t>Además, pueden compartir sus propias experiencias, fotos y videos, y recibir interacción y apoyo de su red social.</a:t>
            </a:r>
            <a:endParaRPr sz="1200"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131" name="Google Shape;131;p23"/>
          <p:cNvSpPr txBox="1"/>
          <p:nvPr/>
        </p:nvSpPr>
        <p:spPr>
          <a:xfrm>
            <a:off x="4716850" y="1183325"/>
            <a:ext cx="3623100" cy="33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latin typeface="IBM Plex Sans"/>
                <a:ea typeface="IBM Plex Sans"/>
                <a:cs typeface="IBM Plex Sans"/>
                <a:sym typeface="IBM Plex Sans"/>
              </a:rPr>
              <a:t>Beneficios para empresas y marcas:  </a:t>
            </a:r>
            <a:endParaRPr b="1" sz="1200"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IBM Plex Sans Medium"/>
                <a:ea typeface="IBM Plex Sans Medium"/>
                <a:cs typeface="IBM Plex Sans Medium"/>
                <a:sym typeface="IBM Plex Sans Medium"/>
              </a:rPr>
              <a:t>- </a:t>
            </a:r>
            <a:r>
              <a:rPr lang="es" sz="1200">
                <a:latin typeface="IBM Plex Sans Medium"/>
                <a:ea typeface="IBM Plex Sans Medium"/>
                <a:cs typeface="IBM Plex Sans Medium"/>
                <a:sym typeface="IBM Plex Sans Medium"/>
              </a:rPr>
              <a:t>Facebook proporciona herramientas de marketing y publicidad para que las marcas lleguen a una amplia audiencia. </a:t>
            </a:r>
            <a:endParaRPr sz="1200"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IBM Plex Sans Medium"/>
                <a:ea typeface="IBM Plex Sans Medium"/>
                <a:cs typeface="IBM Plex Sans Medium"/>
                <a:sym typeface="IBM Plex Sans Medium"/>
              </a:rPr>
              <a:t>- </a:t>
            </a:r>
            <a:r>
              <a:rPr lang="es" sz="1200">
                <a:latin typeface="IBM Plex Sans Medium"/>
                <a:ea typeface="IBM Plex Sans Medium"/>
                <a:cs typeface="IBM Plex Sans Medium"/>
                <a:sym typeface="IBM Plex Sans Medium"/>
              </a:rPr>
              <a:t>Las páginas de Facebook permiten a las marcas promocionar sus productos, compartir actualizaciones y establecer una relación directa con los clientes. </a:t>
            </a:r>
            <a:endParaRPr sz="1200"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IBM Plex Sans Medium"/>
                <a:ea typeface="IBM Plex Sans Medium"/>
                <a:cs typeface="IBM Plex Sans Medium"/>
                <a:sym typeface="IBM Plex Sans Medium"/>
              </a:rPr>
              <a:t>- </a:t>
            </a:r>
            <a:r>
              <a:rPr lang="es" sz="1200">
                <a:latin typeface="IBM Plex Sans Medium"/>
                <a:ea typeface="IBM Plex Sans Medium"/>
                <a:cs typeface="IBM Plex Sans Medium"/>
                <a:sym typeface="IBM Plex Sans Medium"/>
              </a:rPr>
              <a:t>También ofrece opciones de segmentación precisa para llegar a un público objetivo y analíticas detalladas para medir el rendimiento de las campañas.</a:t>
            </a:r>
            <a:endParaRPr sz="1200"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132" name="Google Shape;132;p23"/>
          <p:cNvSpPr txBox="1"/>
          <p:nvPr/>
        </p:nvSpPr>
        <p:spPr>
          <a:xfrm>
            <a:off x="6936750" y="75375"/>
            <a:ext cx="1947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003864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Redes sociales</a:t>
            </a:r>
            <a:endParaRPr sz="1100">
              <a:solidFill>
                <a:srgbClr val="003864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/>
          <p:nvPr/>
        </p:nvSpPr>
        <p:spPr>
          <a:xfrm>
            <a:off x="278725" y="75375"/>
            <a:ext cx="816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003864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Bloque I</a:t>
            </a:r>
            <a:r>
              <a:rPr lang="es" sz="1100">
                <a:solidFill>
                  <a:schemeClr val="dk1"/>
                </a:solidFill>
                <a:latin typeface="IBM Plex Sans ExtraLight"/>
                <a:ea typeface="IBM Plex Sans ExtraLight"/>
                <a:cs typeface="IBM Plex Sans ExtraLight"/>
                <a:sym typeface="IBM Plex Sans ExtraLight"/>
              </a:rPr>
              <a:t> </a:t>
            </a:r>
            <a:endParaRPr sz="1300">
              <a:latin typeface="IBM Plex Sans ExtraLight"/>
              <a:ea typeface="IBM Plex Sans ExtraLight"/>
              <a:cs typeface="IBM Plex Sans ExtraLight"/>
              <a:sym typeface="IBM Plex Sans ExtraLight"/>
            </a:endParaRPr>
          </a:p>
        </p:txBody>
      </p:sp>
      <p:pic>
        <p:nvPicPr>
          <p:cNvPr id="138" name="Google Shape;13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3600" y="4217575"/>
            <a:ext cx="595200" cy="5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4"/>
          <p:cNvSpPr txBox="1"/>
          <p:nvPr/>
        </p:nvSpPr>
        <p:spPr>
          <a:xfrm>
            <a:off x="954300" y="1501050"/>
            <a:ext cx="72354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latin typeface="IBM Plex Sans"/>
                <a:ea typeface="IBM Plex Sans"/>
                <a:cs typeface="IBM Plex Sans"/>
                <a:sym typeface="IBM Plex Sans"/>
              </a:rPr>
              <a:t>Beneficios para creadores de contenido: </a:t>
            </a:r>
            <a:endParaRPr b="1" sz="1200"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IBM Plex Sans Medium"/>
                <a:ea typeface="IBM Plex Sans Medium"/>
                <a:cs typeface="IBM Plex Sans Medium"/>
                <a:sym typeface="IBM Plex Sans Medium"/>
              </a:rPr>
              <a:t>- Facebook proporciona una audiencia masiva para compartir contenido creativo, ya sea en forma de publicaciones, videos o transmisiones en vivo. </a:t>
            </a:r>
            <a:endParaRPr sz="1200"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IBM Plex Sans Medium"/>
                <a:ea typeface="IBM Plex Sans Medium"/>
                <a:cs typeface="IBM Plex Sans Medium"/>
                <a:sym typeface="IBM Plex Sans Medium"/>
              </a:rPr>
              <a:t>- Los creadores pueden conectar con seguidores leales, generar interacción y promover su trabajo. </a:t>
            </a:r>
            <a:endParaRPr sz="1200"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IBM Plex Sans Medium"/>
                <a:ea typeface="IBM Plex Sans Medium"/>
                <a:cs typeface="IBM Plex Sans Medium"/>
                <a:sym typeface="IBM Plex Sans Medium"/>
              </a:rPr>
              <a:t>- También pueden utilizar herramientas de monetización para obtener ingresos a través de su contenido. </a:t>
            </a:r>
            <a:endParaRPr b="1">
              <a:solidFill>
                <a:srgbClr val="FF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40" name="Google Shape;140;p24"/>
          <p:cNvSpPr txBox="1"/>
          <p:nvPr/>
        </p:nvSpPr>
        <p:spPr>
          <a:xfrm>
            <a:off x="6936750" y="75375"/>
            <a:ext cx="1947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003864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Redes sociales</a:t>
            </a:r>
            <a:endParaRPr sz="1100">
              <a:solidFill>
                <a:srgbClr val="003864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141" name="Google Shape;141;p24"/>
          <p:cNvSpPr txBox="1"/>
          <p:nvPr/>
        </p:nvSpPr>
        <p:spPr>
          <a:xfrm>
            <a:off x="685800" y="483100"/>
            <a:ext cx="7772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003864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Beneficios de utilizar Facebook</a:t>
            </a:r>
            <a:endParaRPr sz="3000">
              <a:solidFill>
                <a:srgbClr val="003864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