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IBM Plex Sans"/>
      <p:regular r:id="rId51"/>
      <p:bold r:id="rId52"/>
      <p:italic r:id="rId53"/>
      <p:boldItalic r:id="rId54"/>
    </p:embeddedFont>
    <p:embeddedFont>
      <p:font typeface="IBM Plex Sans Light"/>
      <p:regular r:id="rId55"/>
      <p:bold r:id="rId56"/>
      <p:italic r:id="rId57"/>
      <p:boldItalic r:id="rId58"/>
    </p:embeddedFont>
    <p:embeddedFont>
      <p:font typeface="Montserrat Medium"/>
      <p:regular r:id="rId59"/>
      <p:bold r:id="rId60"/>
      <p:italic r:id="rId61"/>
      <p:boldItalic r:id="rId62"/>
    </p:embeddedFont>
    <p:embeddedFont>
      <p:font typeface="IBM Plex Sans Medium"/>
      <p:regular r:id="rId63"/>
      <p:bold r:id="rId64"/>
      <p:italic r:id="rId65"/>
      <p:boldItalic r:id="rId66"/>
    </p:embeddedFont>
    <p:embeddedFont>
      <p:font typeface="IBM Plex Sans ExtraLight"/>
      <p:regular r:id="rId67"/>
      <p:bold r:id="rId68"/>
      <p:italic r:id="rId69"/>
      <p:boldItalic r:id="rId70"/>
    </p:embeddedFont>
    <p:embeddedFont>
      <p:font typeface="Inter Medium"/>
      <p:regular r:id="rId71"/>
      <p:bold r:id="rId72"/>
    </p:embeddedFont>
    <p:embeddedFont>
      <p:font typeface="IBM Plex Sans SemiBold"/>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8">
          <p15:clr>
            <a:srgbClr val="747775"/>
          </p15:clr>
        </p15:guide>
        <p15:guide id="2" pos="567">
          <p15:clr>
            <a:srgbClr val="747775"/>
          </p15:clr>
        </p15:guide>
        <p15:guide id="3" orient="horz" pos="1644">
          <p15:clr>
            <a:srgbClr val="747775"/>
          </p15:clr>
        </p15:guide>
        <p15:guide id="4" orient="horz">
          <p15:clr>
            <a:srgbClr val="747775"/>
          </p15:clr>
        </p15:guide>
        <p15:guide id="5"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4FFB98-3843-4CCD-BD11-09557D01EA0A}">
  <a:tblStyle styleId="{D74FFB98-3843-4CCD-BD11-09557D01EA0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8" orient="horz"/>
        <p:guide pos="567"/>
        <p:guide pos="1644" orient="horz"/>
        <p:guide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IBMPlexSansSemiBold-regular.fntdata"/><Relationship Id="rId72" Type="http://schemas.openxmlformats.org/officeDocument/2006/relationships/font" Target="fonts/InterMedium-bold.fntdata"/><Relationship Id="rId31" Type="http://schemas.openxmlformats.org/officeDocument/2006/relationships/slide" Target="slides/slide25.xml"/><Relationship Id="rId75" Type="http://schemas.openxmlformats.org/officeDocument/2006/relationships/font" Target="fonts/IBMPlexSansSemiBold-italic.fntdata"/><Relationship Id="rId30" Type="http://schemas.openxmlformats.org/officeDocument/2006/relationships/slide" Target="slides/slide24.xml"/><Relationship Id="rId74" Type="http://schemas.openxmlformats.org/officeDocument/2006/relationships/font" Target="fonts/IBMPlexSansSemiBold-bold.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IBMPlexSansSemiBold-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InterMedium-regular.fntdata"/><Relationship Id="rId70" Type="http://schemas.openxmlformats.org/officeDocument/2006/relationships/font" Target="fonts/IBMPlexSansExtraLight-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Medium-boldItalic.fntdata"/><Relationship Id="rId61" Type="http://schemas.openxmlformats.org/officeDocument/2006/relationships/font" Target="fonts/MontserratMedium-italic.fntdata"/><Relationship Id="rId20" Type="http://schemas.openxmlformats.org/officeDocument/2006/relationships/slide" Target="slides/slide14.xml"/><Relationship Id="rId64" Type="http://schemas.openxmlformats.org/officeDocument/2006/relationships/font" Target="fonts/IBMPlexSansMedium-bold.fntdata"/><Relationship Id="rId63" Type="http://schemas.openxmlformats.org/officeDocument/2006/relationships/font" Target="fonts/IBMPlexSansMedium-regular.fntdata"/><Relationship Id="rId22" Type="http://schemas.openxmlformats.org/officeDocument/2006/relationships/slide" Target="slides/slide16.xml"/><Relationship Id="rId66" Type="http://schemas.openxmlformats.org/officeDocument/2006/relationships/font" Target="fonts/IBMPlexSansMedium-boldItalic.fntdata"/><Relationship Id="rId21" Type="http://schemas.openxmlformats.org/officeDocument/2006/relationships/slide" Target="slides/slide15.xml"/><Relationship Id="rId65" Type="http://schemas.openxmlformats.org/officeDocument/2006/relationships/font" Target="fonts/IBMPlexSansMedium-italic.fntdata"/><Relationship Id="rId24" Type="http://schemas.openxmlformats.org/officeDocument/2006/relationships/slide" Target="slides/slide18.xml"/><Relationship Id="rId68" Type="http://schemas.openxmlformats.org/officeDocument/2006/relationships/font" Target="fonts/IBMPlexSansExtraLight-bold.fntdata"/><Relationship Id="rId23" Type="http://schemas.openxmlformats.org/officeDocument/2006/relationships/slide" Target="slides/slide17.xml"/><Relationship Id="rId67" Type="http://schemas.openxmlformats.org/officeDocument/2006/relationships/font" Target="fonts/IBMPlexSansExtraLight-regular.fntdata"/><Relationship Id="rId60" Type="http://schemas.openxmlformats.org/officeDocument/2006/relationships/font" Target="fonts/MontserratMedium-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IBMPlexSansExtraLight-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IBMPlexSans-regular.fntdata"/><Relationship Id="rId50" Type="http://schemas.openxmlformats.org/officeDocument/2006/relationships/slide" Target="slides/slide44.xml"/><Relationship Id="rId53" Type="http://schemas.openxmlformats.org/officeDocument/2006/relationships/font" Target="fonts/IBMPlexSans-italic.fntdata"/><Relationship Id="rId52" Type="http://schemas.openxmlformats.org/officeDocument/2006/relationships/font" Target="fonts/IBMPlexSans-bold.fntdata"/><Relationship Id="rId11" Type="http://schemas.openxmlformats.org/officeDocument/2006/relationships/slide" Target="slides/slide5.xml"/><Relationship Id="rId55" Type="http://schemas.openxmlformats.org/officeDocument/2006/relationships/font" Target="fonts/IBMPlexSansLight-regular.fntdata"/><Relationship Id="rId10" Type="http://schemas.openxmlformats.org/officeDocument/2006/relationships/slide" Target="slides/slide4.xml"/><Relationship Id="rId54" Type="http://schemas.openxmlformats.org/officeDocument/2006/relationships/font" Target="fonts/IBMPlexSans-boldItalic.fntdata"/><Relationship Id="rId13" Type="http://schemas.openxmlformats.org/officeDocument/2006/relationships/slide" Target="slides/slide7.xml"/><Relationship Id="rId57" Type="http://schemas.openxmlformats.org/officeDocument/2006/relationships/font" Target="fonts/IBMPlexSansLight-italic.fntdata"/><Relationship Id="rId12" Type="http://schemas.openxmlformats.org/officeDocument/2006/relationships/slide" Target="slides/slide6.xml"/><Relationship Id="rId56" Type="http://schemas.openxmlformats.org/officeDocument/2006/relationships/font" Target="fonts/IBMPlexSansLight-bold.fntdata"/><Relationship Id="rId15" Type="http://schemas.openxmlformats.org/officeDocument/2006/relationships/slide" Target="slides/slide9.xml"/><Relationship Id="rId59" Type="http://schemas.openxmlformats.org/officeDocument/2006/relationships/font" Target="fonts/MontserratMedium-regular.fntdata"/><Relationship Id="rId14" Type="http://schemas.openxmlformats.org/officeDocument/2006/relationships/slide" Target="slides/slide8.xml"/><Relationship Id="rId58" Type="http://schemas.openxmlformats.org/officeDocument/2006/relationships/font" Target="fonts/IBMPlex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586431051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2586431051b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6c615946d_3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6c615946d_3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6c615946d_3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6c615946d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6c615946d_3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6c615946d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6c615946d_3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56c615946d_3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56c615946d_3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56c615946d_3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6c615946d_3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56c615946d_3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56c615946d_3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56c615946d_3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6c615946d_3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6c615946d_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56c615946d_3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56c615946d_3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6c615946d_3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6c615946d_3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6c615946d_3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56c615946d_3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6c615946d_3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56c615946d_3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86431051b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586431051b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56c615946d_3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56c615946d_3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56c615946d_3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56c615946d_3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586431051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586431051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6c615946d_3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6c615946d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6c615946d_3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6c615946d_3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56c615946d_3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56c615946d_3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56c615946d_3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56c615946d_3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6aaa5de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56aaa5de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56c615946d_3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56c615946d_3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56c615946d_3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56c615946d_3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56c615946d_3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56c615946d_3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56c615946d_3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56c615946d_3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56c615946d_3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56c615946d_3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56c615946d_3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56c615946d_3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56c615946d_3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56c615946d_3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56c615946d_3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56c615946d_3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57a8564c1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57a8564c1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56c615946d_3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56c615946d_3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aedac4a1f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aedac4a1f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6c615946d_3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56c615946d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57a8564c1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57a8564c1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57a8564c1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57a8564c1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57a8564c1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57a8564c1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bdc43738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1bdc43738b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6c615946d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6c615946d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6c615946d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6c615946d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6c615946d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6c615946d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6c615946d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6c615946d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6c615946d_3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6c615946d_3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creativecommons.org/licenses/by-nc-sa/4.0/deed.ca"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bg>
      <p:bgPr>
        <a:solidFill>
          <a:srgbClr val="003864"/>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793031" y="646454"/>
            <a:ext cx="7559100" cy="14685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lt1"/>
              </a:buClr>
              <a:buSzPts val="5400"/>
              <a:buNone/>
              <a:defRPr b="1" sz="5400" cap="none">
                <a:solidFill>
                  <a:schemeClr val="lt1"/>
                </a:solidFill>
                <a:latin typeface="IBM Plex Sans"/>
                <a:ea typeface="IBM Plex Sans"/>
                <a:cs typeface="IBM Plex Sans"/>
                <a:sym typeface="IBM Plex Sans"/>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2" name="Google Shape;52;p13"/>
          <p:cNvSpPr txBox="1"/>
          <p:nvPr>
            <p:ph idx="2" type="body"/>
          </p:nvPr>
        </p:nvSpPr>
        <p:spPr>
          <a:xfrm>
            <a:off x="793030" y="2250559"/>
            <a:ext cx="7559100" cy="777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2400"/>
              <a:buNone/>
              <a:defRPr sz="2400">
                <a:solidFill>
                  <a:schemeClr val="lt1"/>
                </a:solidFill>
                <a:latin typeface="IBM Plex Sans Light"/>
                <a:ea typeface="IBM Plex Sans Light"/>
                <a:cs typeface="IBM Plex Sans Light"/>
                <a:sym typeface="IBM Plex Sans Light"/>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pic>
        <p:nvPicPr>
          <p:cNvPr id="53" name="Google Shape;53;p13"/>
          <p:cNvPicPr preferRelativeResize="0"/>
          <p:nvPr/>
        </p:nvPicPr>
        <p:blipFill rotWithShape="1">
          <a:blip r:embed="rId2">
            <a:alphaModFix/>
          </a:blip>
          <a:srcRect b="0" l="0" r="0" t="0"/>
          <a:stretch/>
        </p:blipFill>
        <p:spPr>
          <a:xfrm>
            <a:off x="872728" y="4497047"/>
            <a:ext cx="1140030" cy="238635"/>
          </a:xfrm>
          <a:prstGeom prst="rect">
            <a:avLst/>
          </a:prstGeom>
          <a:noFill/>
          <a:ln>
            <a:noFill/>
          </a:ln>
        </p:spPr>
      </p:pic>
      <p:sp>
        <p:nvSpPr>
          <p:cNvPr id="54" name="Google Shape;54;p13"/>
          <p:cNvSpPr txBox="1"/>
          <p:nvPr/>
        </p:nvSpPr>
        <p:spPr>
          <a:xfrm>
            <a:off x="5586646" y="4481766"/>
            <a:ext cx="2765700" cy="2538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s" sz="1200" u="none" cap="none" strike="noStrike">
                <a:solidFill>
                  <a:schemeClr val="lt1"/>
                </a:solidFill>
                <a:latin typeface="IBM Plex Sans SemiBold"/>
                <a:ea typeface="IBM Plex Sans SemiBold"/>
                <a:cs typeface="IBM Plex Sans SemiBold"/>
                <a:sym typeface="IBM Plex Sans SemiBold"/>
              </a:rPr>
              <a:t>#ProDigital</a:t>
            </a:r>
            <a:endParaRPr sz="1100"/>
          </a:p>
        </p:txBody>
      </p:sp>
      <p:sp>
        <p:nvSpPr>
          <p:cNvPr id="55" name="Google Shape;55;p13"/>
          <p:cNvSpPr txBox="1"/>
          <p:nvPr/>
        </p:nvSpPr>
        <p:spPr>
          <a:xfrm>
            <a:off x="3489290" y="2471894"/>
            <a:ext cx="138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text">
  <p:cSld name="Títol i text">
    <p:spTree>
      <p:nvGrpSpPr>
        <p:cNvPr id="56" name="Shape 56"/>
        <p:cNvGrpSpPr/>
        <p:nvPr/>
      </p:nvGrpSpPr>
      <p:grpSpPr>
        <a:xfrm>
          <a:off x="0" y="0"/>
          <a:ext cx="0" cy="0"/>
          <a:chOff x="0" y="0"/>
          <a:chExt cx="0" cy="0"/>
        </a:xfrm>
      </p:grpSpPr>
      <p:sp>
        <p:nvSpPr>
          <p:cNvPr id="57" name="Google Shape;57;p14"/>
          <p:cNvSpPr txBox="1"/>
          <p:nvPr>
            <p:ph idx="1" type="body"/>
          </p:nvPr>
        </p:nvSpPr>
        <p:spPr>
          <a:xfrm>
            <a:off x="778669" y="422163"/>
            <a:ext cx="7567500" cy="4848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3300"/>
              <a:buFont typeface="IBM Plex Sans"/>
              <a:buNone/>
              <a:defRPr b="1" sz="3300" cap="none"/>
            </a:lvl1pPr>
            <a:lvl2pPr indent="-228600" lvl="1" marL="914400" rtl="0" algn="l">
              <a:lnSpc>
                <a:spcPct val="90000"/>
              </a:lnSpc>
              <a:spcBef>
                <a:spcPts val="1200"/>
              </a:spcBef>
              <a:spcAft>
                <a:spcPts val="0"/>
              </a:spcAft>
              <a:buClr>
                <a:schemeClr val="dk1"/>
              </a:buClr>
              <a:buSzPts val="1800"/>
              <a:buNone/>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8" name="Google Shape;58;p14"/>
          <p:cNvSpPr txBox="1"/>
          <p:nvPr>
            <p:ph idx="2" type="body"/>
          </p:nvPr>
        </p:nvSpPr>
        <p:spPr>
          <a:xfrm>
            <a:off x="785138" y="985124"/>
            <a:ext cx="7567500" cy="3561000"/>
          </a:xfrm>
          <a:prstGeom prst="rect">
            <a:avLst/>
          </a:prstGeom>
          <a:noFill/>
          <a:ln>
            <a:noFill/>
          </a:ln>
        </p:spPr>
        <p:txBody>
          <a:bodyPr anchorCtr="0" anchor="t" bIns="34275" lIns="68575" spcFirstLastPara="1" rIns="68575" wrap="square" tIns="34275">
            <a:normAutofit/>
          </a:bodyPr>
          <a:lstStyle>
            <a:lvl1pPr indent="-228600" lvl="0" marL="457200" rtl="0" algn="l">
              <a:lnSpc>
                <a:spcPct val="150000"/>
              </a:lnSpc>
              <a:spcBef>
                <a:spcPts val="800"/>
              </a:spcBef>
              <a:spcAft>
                <a:spcPts val="0"/>
              </a:spcAft>
              <a:buClr>
                <a:schemeClr val="dk1"/>
              </a:buClr>
              <a:buSzPts val="2100"/>
              <a:buNone/>
              <a:defRPr sz="2100">
                <a:latin typeface="IBM Plex Sans"/>
                <a:ea typeface="IBM Plex Sans"/>
                <a:cs typeface="IBM Plex Sans"/>
                <a:sym typeface="IBM Plex Sans"/>
              </a:defRPr>
            </a:lvl1pPr>
            <a:lvl2pPr indent="-342900" lvl="1" marL="9144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2pPr>
            <a:lvl3pPr indent="-342900" lvl="2" marL="13716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3pPr>
            <a:lvl4pPr indent="-342900" lvl="3" marL="18288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4pPr>
            <a:lvl5pPr indent="-342900" lvl="4" marL="2286000" rtl="0" algn="l">
              <a:lnSpc>
                <a:spcPct val="150000"/>
              </a:lnSpc>
              <a:spcBef>
                <a:spcPts val="1200"/>
              </a:spcBef>
              <a:spcAft>
                <a:spcPts val="0"/>
              </a:spcAft>
              <a:buClr>
                <a:schemeClr val="dk1"/>
              </a:buClr>
              <a:buSzPts val="1800"/>
              <a:buChar char="○"/>
              <a:defRPr sz="1800">
                <a:latin typeface="IBM Plex Sans"/>
                <a:ea typeface="IBM Plex Sans"/>
                <a:cs typeface="IBM Plex Sans"/>
                <a:sym typeface="IBM Plex Sans"/>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extLst>
    <p:ext uri="{DCECCB84-F9BA-43D5-87BE-67443E8EF086}">
      <p15:sldGuideLst>
        <p15:guide id="1" pos="125">
          <p15:clr>
            <a:srgbClr val="FBAE40"/>
          </p15:clr>
        </p15:guide>
        <p15:guide id="2" pos="2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ontraportada">
    <p:bg>
      <p:bgPr>
        <a:solidFill>
          <a:srgbClr val="003864"/>
        </a:solidFill>
      </p:bgPr>
    </p:bg>
    <p:spTree>
      <p:nvGrpSpPr>
        <p:cNvPr id="59" name="Shape 59"/>
        <p:cNvGrpSpPr/>
        <p:nvPr/>
      </p:nvGrpSpPr>
      <p:grpSpPr>
        <a:xfrm>
          <a:off x="0" y="0"/>
          <a:ext cx="0" cy="0"/>
          <a:chOff x="0" y="0"/>
          <a:chExt cx="0" cy="0"/>
        </a:xfrm>
      </p:grpSpPr>
      <p:sp>
        <p:nvSpPr>
          <p:cNvPr id="60" name="Google Shape;60;p15"/>
          <p:cNvSpPr txBox="1"/>
          <p:nvPr>
            <p:ph idx="1" type="body"/>
          </p:nvPr>
        </p:nvSpPr>
        <p:spPr>
          <a:xfrm>
            <a:off x="872729" y="2090088"/>
            <a:ext cx="7479600" cy="963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lt1"/>
              </a:buClr>
              <a:buSzPts val="2400"/>
              <a:buNone/>
              <a:defRPr sz="2400">
                <a:solidFill>
                  <a:schemeClr val="lt1"/>
                </a:solidFill>
                <a:latin typeface="IBM Plex Sans Light"/>
                <a:ea typeface="IBM Plex Sans Light"/>
                <a:cs typeface="IBM Plex Sans Light"/>
                <a:sym typeface="IBM Plex Sans Light"/>
              </a:defRPr>
            </a:lvl1pPr>
            <a:lvl2pPr indent="-228600" lvl="1" marL="914400" rtl="0" algn="l">
              <a:lnSpc>
                <a:spcPct val="90000"/>
              </a:lnSpc>
              <a:spcBef>
                <a:spcPts val="1200"/>
              </a:spcBef>
              <a:spcAft>
                <a:spcPts val="0"/>
              </a:spcAft>
              <a:buClr>
                <a:schemeClr val="dk1"/>
              </a:buClr>
              <a:buSzPts val="1800"/>
              <a:buNone/>
              <a:defRPr/>
            </a:lvl2pPr>
            <a:lvl3pPr indent="-228600" lvl="2" marL="1371600" rtl="0" algn="l">
              <a:lnSpc>
                <a:spcPct val="90000"/>
              </a:lnSpc>
              <a:spcBef>
                <a:spcPts val="1200"/>
              </a:spcBef>
              <a:spcAft>
                <a:spcPts val="0"/>
              </a:spcAft>
              <a:buClr>
                <a:schemeClr val="dk1"/>
              </a:buClr>
              <a:buSzPts val="1500"/>
              <a:buNone/>
              <a:defRPr/>
            </a:lvl3pPr>
            <a:lvl4pPr indent="-228600" lvl="3" marL="1828800" rtl="0" algn="l">
              <a:lnSpc>
                <a:spcPct val="90000"/>
              </a:lnSpc>
              <a:spcBef>
                <a:spcPts val="1200"/>
              </a:spcBef>
              <a:spcAft>
                <a:spcPts val="0"/>
              </a:spcAft>
              <a:buClr>
                <a:schemeClr val="dk1"/>
              </a:buClr>
              <a:buSzPts val="1400"/>
              <a:buNone/>
              <a:defRPr/>
            </a:lvl4pPr>
            <a:lvl5pPr indent="-228600" lvl="4" marL="2286000" rtl="0" algn="l">
              <a:lnSpc>
                <a:spcPct val="90000"/>
              </a:lnSpc>
              <a:spcBef>
                <a:spcPts val="1200"/>
              </a:spcBef>
              <a:spcAft>
                <a:spcPts val="0"/>
              </a:spcAft>
              <a:buClr>
                <a:schemeClr val="dk1"/>
              </a:buClr>
              <a:buSzPts val="1400"/>
              <a:buNone/>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pic>
        <p:nvPicPr>
          <p:cNvPr id="61" name="Google Shape;61;p15"/>
          <p:cNvPicPr preferRelativeResize="0"/>
          <p:nvPr/>
        </p:nvPicPr>
        <p:blipFill rotWithShape="1">
          <a:blip r:embed="rId2">
            <a:alphaModFix/>
          </a:blip>
          <a:srcRect b="0" l="0" r="0" t="0"/>
          <a:stretch/>
        </p:blipFill>
        <p:spPr>
          <a:xfrm>
            <a:off x="872728" y="4497047"/>
            <a:ext cx="1140030" cy="238635"/>
          </a:xfrm>
          <a:prstGeom prst="rect">
            <a:avLst/>
          </a:prstGeom>
          <a:noFill/>
          <a:ln>
            <a:noFill/>
          </a:ln>
        </p:spPr>
      </p:pic>
      <p:sp>
        <p:nvSpPr>
          <p:cNvPr id="62" name="Google Shape;62;p15"/>
          <p:cNvSpPr txBox="1"/>
          <p:nvPr/>
        </p:nvSpPr>
        <p:spPr>
          <a:xfrm>
            <a:off x="7212205" y="4481766"/>
            <a:ext cx="1140000" cy="2538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lang="es" sz="1200">
                <a:solidFill>
                  <a:schemeClr val="lt1"/>
                </a:solidFill>
                <a:latin typeface="IBM Plex Sans SemiBold"/>
                <a:ea typeface="IBM Plex Sans SemiBold"/>
                <a:cs typeface="IBM Plex Sans SemiBold"/>
                <a:sym typeface="IBM Plex Sans SemiBold"/>
              </a:rPr>
              <a:t>#ProDigital</a:t>
            </a:r>
            <a:endParaRPr sz="1100"/>
          </a:p>
        </p:txBody>
      </p:sp>
      <p:pic>
        <p:nvPicPr>
          <p:cNvPr id="63" name="Google Shape;63;p15">
            <a:hlinkClick r:id="rId3"/>
          </p:cNvPr>
          <p:cNvPicPr preferRelativeResize="0"/>
          <p:nvPr/>
        </p:nvPicPr>
        <p:blipFill rotWithShape="1">
          <a:blip r:embed="rId4">
            <a:alphaModFix/>
          </a:blip>
          <a:srcRect b="0" l="0" r="0" t="0"/>
          <a:stretch/>
        </p:blipFill>
        <p:spPr>
          <a:xfrm>
            <a:off x="4001985" y="4421844"/>
            <a:ext cx="1136612" cy="391500"/>
          </a:xfrm>
          <a:prstGeom prst="rect">
            <a:avLst/>
          </a:prstGeom>
          <a:noFill/>
          <a:ln>
            <a:noFill/>
          </a:ln>
        </p:spPr>
      </p:pic>
    </p:spTree>
  </p:cSld>
  <p:clrMapOvr>
    <a:masterClrMapping/>
  </p:clrMapOvr>
  <p:extLst>
    <p:ext uri="{DCECCB84-F9BA-43D5-87BE-67443E8EF086}">
      <p15:sldGuideLst>
        <p15:guide id="1" pos="52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jpg"/><Relationship Id="rId5"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6.jpg"/><Relationship Id="rId5" Type="http://schemas.openxmlformats.org/officeDocument/2006/relationships/image" Target="../media/image5.jp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jpg"/><Relationship Id="rId5" Type="http://schemas.openxmlformats.org/officeDocument/2006/relationships/image" Target="../media/image14.jp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hyperlink" Target="mailto:mpallar@uji.es" TargetMode="External"/><Relationship Id="rId4" Type="http://schemas.openxmlformats.org/officeDocument/2006/relationships/hyperlink" Target="mailto:zomeno@uj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txBox="1"/>
          <p:nvPr>
            <p:ph idx="1" type="body"/>
          </p:nvPr>
        </p:nvSpPr>
        <p:spPr>
          <a:xfrm>
            <a:off x="793031" y="646454"/>
            <a:ext cx="7559100" cy="1468500"/>
          </a:xfrm>
          <a:prstGeom prst="rect">
            <a:avLst/>
          </a:prstGeom>
          <a:noFill/>
          <a:ln>
            <a:noFill/>
          </a:ln>
        </p:spPr>
        <p:txBody>
          <a:bodyPr anchorCtr="0" anchor="t" bIns="34275" lIns="68575" spcFirstLastPara="1" rIns="68575" wrap="square" tIns="34275">
            <a:normAutofit/>
          </a:bodyPr>
          <a:lstStyle/>
          <a:p>
            <a:pPr indent="0" lvl="0" marL="0" rtl="0" algn="l">
              <a:lnSpc>
                <a:spcPct val="75000"/>
              </a:lnSpc>
              <a:spcBef>
                <a:spcPts val="0"/>
              </a:spcBef>
              <a:spcAft>
                <a:spcPts val="0"/>
              </a:spcAft>
              <a:buClr>
                <a:schemeClr val="lt1"/>
              </a:buClr>
              <a:buSzPts val="5400"/>
              <a:buNone/>
            </a:pPr>
            <a:r>
              <a:rPr lang="es" sz="4000"/>
              <a:t>Redes sociales: </a:t>
            </a:r>
            <a:endParaRPr sz="4000"/>
          </a:p>
          <a:p>
            <a:pPr indent="0" lvl="0" marL="0" rtl="0" algn="l">
              <a:lnSpc>
                <a:spcPct val="75000"/>
              </a:lnSpc>
              <a:spcBef>
                <a:spcPts val="1200"/>
              </a:spcBef>
              <a:spcAft>
                <a:spcPts val="1200"/>
              </a:spcAft>
              <a:buClr>
                <a:schemeClr val="lt1"/>
              </a:buClr>
              <a:buSzPts val="5400"/>
              <a:buNone/>
            </a:pPr>
            <a:r>
              <a:rPr lang="es" sz="4000"/>
              <a:t>oportunidades y crisis</a:t>
            </a:r>
            <a:endParaRPr sz="4000"/>
          </a:p>
        </p:txBody>
      </p:sp>
      <p:sp>
        <p:nvSpPr>
          <p:cNvPr id="69" name="Google Shape;69;p16"/>
          <p:cNvSpPr txBox="1"/>
          <p:nvPr>
            <p:ph idx="2" type="body"/>
          </p:nvPr>
        </p:nvSpPr>
        <p:spPr>
          <a:xfrm>
            <a:off x="793030" y="1941809"/>
            <a:ext cx="7559100" cy="777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1200"/>
              </a:spcAft>
              <a:buClr>
                <a:schemeClr val="lt1"/>
              </a:buClr>
              <a:buSzPts val="2400"/>
              <a:buNone/>
            </a:pPr>
            <a:r>
              <a:rPr lang="es" sz="2100"/>
              <a:t>Daniel Zomeño</a:t>
            </a:r>
            <a:r>
              <a:rPr lang="es"/>
              <a:t> y </a:t>
            </a:r>
            <a:r>
              <a:rPr lang="es" sz="2100"/>
              <a:t>Maria Pallarés</a:t>
            </a:r>
            <a:br>
              <a:rPr lang="e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155" name="Shape 155"/>
        <p:cNvGrpSpPr/>
        <p:nvPr/>
      </p:nvGrpSpPr>
      <p:grpSpPr>
        <a:xfrm>
          <a:off x="0" y="0"/>
          <a:ext cx="0" cy="0"/>
          <a:chOff x="0" y="0"/>
          <a:chExt cx="0" cy="0"/>
        </a:xfrm>
      </p:grpSpPr>
      <p:sp>
        <p:nvSpPr>
          <p:cNvPr id="156" name="Google Shape;156;p2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157" name="Google Shape;157;p25"/>
          <p:cNvSpPr txBox="1"/>
          <p:nvPr/>
        </p:nvSpPr>
        <p:spPr>
          <a:xfrm>
            <a:off x="139350" y="171077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Hábitos de uso </a:t>
            </a:r>
            <a:endParaRPr sz="48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en Instagram</a:t>
            </a:r>
            <a:endParaRPr sz="4800">
              <a:solidFill>
                <a:srgbClr val="FFFFFF"/>
              </a:solidFill>
              <a:latin typeface="IBM Plex Sans SemiBold"/>
              <a:ea typeface="IBM Plex Sans SemiBold"/>
              <a:cs typeface="IBM Plex Sans SemiBold"/>
              <a:sym typeface="IBM Plex Sans SemiBold"/>
            </a:endParaRPr>
          </a:p>
        </p:txBody>
      </p:sp>
      <p:sp>
        <p:nvSpPr>
          <p:cNvPr id="158" name="Google Shape;158;p25"/>
          <p:cNvSpPr txBox="1"/>
          <p:nvPr/>
        </p:nvSpPr>
        <p:spPr>
          <a:xfrm>
            <a:off x="3725700" y="1310575"/>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159" name="Google Shape;159;p25"/>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160" name="Google Shape;160;p2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166" name="Google Shape;166;p26"/>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167" name="Google Shape;167;p26"/>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168" name="Google Shape;168;p26"/>
          <p:cNvSpPr txBox="1"/>
          <p:nvPr/>
        </p:nvSpPr>
        <p:spPr>
          <a:xfrm>
            <a:off x="900000" y="1374850"/>
            <a:ext cx="44847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Los usuarios de Instagram pasan tiempo explorando el contenido en la pestaña de "</a:t>
            </a:r>
            <a:r>
              <a:rPr b="1" lang="es" sz="1200">
                <a:latin typeface="IBM Plex Sans"/>
                <a:ea typeface="IBM Plex Sans"/>
                <a:cs typeface="IBM Plex Sans"/>
                <a:sym typeface="IBM Plex Sans"/>
              </a:rPr>
              <a:t>Explorar</a:t>
            </a:r>
            <a:r>
              <a:rPr lang="es" sz="1200">
                <a:latin typeface="IBM Plex Sans Medium"/>
                <a:ea typeface="IBM Plex Sans Medium"/>
                <a:cs typeface="IBM Plex Sans Medium"/>
                <a:sym typeface="IBM Plex Sans Medium"/>
              </a:rPr>
              <a:t>", donde pueden descubrir publicaciones de cuentas y temas que podrían interesarles. Esta función les permite encontrar contenido nuevo y seguir descubriendo perfiles y tendencias.</a:t>
            </a:r>
            <a:endParaRPr>
              <a:latin typeface="IBM Plex Sans Medium"/>
              <a:ea typeface="IBM Plex Sans Medium"/>
              <a:cs typeface="IBM Plex Sans Medium"/>
              <a:sym typeface="IBM Plex Sans Medium"/>
            </a:endParaRPr>
          </a:p>
        </p:txBody>
      </p:sp>
      <p:pic>
        <p:nvPicPr>
          <p:cNvPr id="169" name="Google Shape;169;p26"/>
          <p:cNvPicPr preferRelativeResize="0"/>
          <p:nvPr/>
        </p:nvPicPr>
        <p:blipFill rotWithShape="1">
          <a:blip r:embed="rId4">
            <a:alphaModFix/>
          </a:blip>
          <a:srcRect b="10615" l="0" r="0" t="3081"/>
          <a:stretch/>
        </p:blipFill>
        <p:spPr>
          <a:xfrm>
            <a:off x="5843425" y="1309150"/>
            <a:ext cx="1093325" cy="2096676"/>
          </a:xfrm>
          <a:prstGeom prst="rect">
            <a:avLst/>
          </a:prstGeom>
          <a:noFill/>
          <a:ln>
            <a:noFill/>
          </a:ln>
        </p:spPr>
      </p:pic>
      <p:pic>
        <p:nvPicPr>
          <p:cNvPr id="170" name="Google Shape;170;p26"/>
          <p:cNvPicPr preferRelativeResize="0"/>
          <p:nvPr/>
        </p:nvPicPr>
        <p:blipFill rotWithShape="1">
          <a:blip r:embed="rId5">
            <a:alphaModFix/>
          </a:blip>
          <a:srcRect b="4877" l="0" r="0" t="3269"/>
          <a:stretch/>
        </p:blipFill>
        <p:spPr>
          <a:xfrm>
            <a:off x="7113538" y="2055205"/>
            <a:ext cx="1093325" cy="2231648"/>
          </a:xfrm>
          <a:prstGeom prst="rect">
            <a:avLst/>
          </a:prstGeom>
          <a:noFill/>
          <a:ln>
            <a:noFill/>
          </a:ln>
        </p:spPr>
      </p:pic>
      <p:sp>
        <p:nvSpPr>
          <p:cNvPr id="171" name="Google Shape;171;p2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172" name="Google Shape;172;p26"/>
          <p:cNvSpPr txBox="1"/>
          <p:nvPr/>
        </p:nvSpPr>
        <p:spPr>
          <a:xfrm>
            <a:off x="626400" y="50167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Hábitos de uso en Instagram</a:t>
            </a:r>
            <a:endParaRPr sz="3000">
              <a:solidFill>
                <a:srgbClr val="003864"/>
              </a:solidFill>
              <a:latin typeface="IBM Plex Sans SemiBold"/>
              <a:ea typeface="IBM Plex Sans SemiBold"/>
              <a:cs typeface="IBM Plex Sans SemiBold"/>
              <a:sym typeface="IBM Plex Sans SemiBold"/>
            </a:endParaRPr>
          </a:p>
        </p:txBody>
      </p:sp>
      <p:sp>
        <p:nvSpPr>
          <p:cNvPr id="173" name="Google Shape;173;p26"/>
          <p:cNvSpPr txBox="1"/>
          <p:nvPr/>
        </p:nvSpPr>
        <p:spPr>
          <a:xfrm>
            <a:off x="900000" y="2610000"/>
            <a:ext cx="4484700" cy="167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Comparten regularmente fotos y videos en su perfil. Pueden editar sus publicaciones con filtros, agregar leyendas descriptivas y etiquetar a otros usuarios. También pueden usar herramientas creativas como las historias, los reels y las transmisiones en vivo para compartir contenido en tiempo real.</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2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179" name="Google Shape;179;p27"/>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180" name="Google Shape;180;p27"/>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181" name="Google Shape;181;p27"/>
          <p:cNvSpPr txBox="1"/>
          <p:nvPr/>
        </p:nvSpPr>
        <p:spPr>
          <a:xfrm>
            <a:off x="3022600" y="1385350"/>
            <a:ext cx="5057100" cy="195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Dan "</a:t>
            </a:r>
            <a:r>
              <a:rPr b="1" lang="es" sz="1200">
                <a:latin typeface="IBM Plex Sans"/>
                <a:ea typeface="IBM Plex Sans"/>
                <a:cs typeface="IBM Plex Sans"/>
                <a:sym typeface="IBM Plex Sans"/>
              </a:rPr>
              <a:t>Me gusta</a:t>
            </a:r>
            <a:r>
              <a:rPr lang="es" sz="1200">
                <a:latin typeface="IBM Plex Sans Medium"/>
                <a:ea typeface="IBM Plex Sans Medium"/>
                <a:cs typeface="IBM Plex Sans Medium"/>
                <a:sym typeface="IBM Plex Sans Medium"/>
              </a:rPr>
              <a:t>", comentan y comparten publicaciones de otros usuarios. También pueden guardar publicaciones que les parezcan interesantes para verlas más tarde. La interacción con el contenido de otros usuarios es una parte fundamental de la experiencia de Instagram y fomenta la creación de comunidades y conexiones.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a:latin typeface="IBM Plex Sans Medium"/>
              <a:ea typeface="IBM Plex Sans Medium"/>
              <a:cs typeface="IBM Plex Sans Medium"/>
              <a:sym typeface="IBM Plex Sans Medium"/>
            </a:endParaRPr>
          </a:p>
        </p:txBody>
      </p:sp>
      <p:pic>
        <p:nvPicPr>
          <p:cNvPr id="182" name="Google Shape;182;p27"/>
          <p:cNvPicPr preferRelativeResize="0"/>
          <p:nvPr/>
        </p:nvPicPr>
        <p:blipFill rotWithShape="1">
          <a:blip r:embed="rId4">
            <a:alphaModFix/>
          </a:blip>
          <a:srcRect b="22654" l="0" r="0" t="19568"/>
          <a:stretch/>
        </p:blipFill>
        <p:spPr>
          <a:xfrm>
            <a:off x="900000" y="1461378"/>
            <a:ext cx="1789225" cy="2297252"/>
          </a:xfrm>
          <a:prstGeom prst="rect">
            <a:avLst/>
          </a:prstGeom>
          <a:noFill/>
          <a:ln>
            <a:noFill/>
          </a:ln>
        </p:spPr>
      </p:pic>
      <p:sp>
        <p:nvSpPr>
          <p:cNvPr id="183" name="Google Shape;183;p27"/>
          <p:cNvSpPr txBox="1"/>
          <p:nvPr/>
        </p:nvSpPr>
        <p:spPr>
          <a:xfrm>
            <a:off x="3022600" y="2582100"/>
            <a:ext cx="49053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Los usuarios de Instagram pueden seguir a otras cuentas para mantenerse actualizados sobre las publicaciones y actividades de sus amigos, familiares, marcas favoritas, influencers y celebridades. Al seguir una cuenta, los usuarios pueden ver su contenido en su feed de inicio.</a:t>
            </a:r>
            <a:endParaRPr sz="1200">
              <a:solidFill>
                <a:schemeClr val="dk1"/>
              </a:solidFill>
              <a:latin typeface="IBM Plex Sans Medium"/>
              <a:ea typeface="IBM Plex Sans Medium"/>
              <a:cs typeface="IBM Plex Sans Medium"/>
              <a:sym typeface="IBM Plex Sans Medium"/>
            </a:endParaRPr>
          </a:p>
        </p:txBody>
      </p:sp>
      <p:pic>
        <p:nvPicPr>
          <p:cNvPr id="184" name="Google Shape;184;p27"/>
          <p:cNvPicPr preferRelativeResize="0"/>
          <p:nvPr/>
        </p:nvPicPr>
        <p:blipFill rotWithShape="1">
          <a:blip r:embed="rId5">
            <a:alphaModFix/>
          </a:blip>
          <a:srcRect b="58579" l="0" r="0" t="35864"/>
          <a:stretch/>
        </p:blipFill>
        <p:spPr>
          <a:xfrm>
            <a:off x="3414700" y="4049375"/>
            <a:ext cx="2314575" cy="285748"/>
          </a:xfrm>
          <a:prstGeom prst="rect">
            <a:avLst/>
          </a:prstGeom>
          <a:noFill/>
          <a:ln>
            <a:noFill/>
          </a:ln>
        </p:spPr>
      </p:pic>
      <p:sp>
        <p:nvSpPr>
          <p:cNvPr id="185" name="Google Shape;185;p2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186" name="Google Shape;186;p27"/>
          <p:cNvSpPr txBox="1"/>
          <p:nvPr/>
        </p:nvSpPr>
        <p:spPr>
          <a:xfrm>
            <a:off x="626400" y="48915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Hábitos de uso en Instagram</a:t>
            </a:r>
            <a:endParaRPr sz="3000">
              <a:solidFill>
                <a:srgbClr val="003864"/>
              </a:solidFill>
              <a:latin typeface="IBM Plex Sans SemiBold"/>
              <a:ea typeface="IBM Plex Sans SemiBold"/>
              <a:cs typeface="IBM Plex Sans SemiBold"/>
              <a:sym typeface="IBM Plex Sans SemiBold"/>
            </a:endParaRPr>
          </a:p>
        </p:txBody>
      </p:sp>
      <p:pic>
        <p:nvPicPr>
          <p:cNvPr id="187" name="Google Shape;187;p27"/>
          <p:cNvPicPr preferRelativeResize="0"/>
          <p:nvPr/>
        </p:nvPicPr>
        <p:blipFill>
          <a:blip r:embed="rId6">
            <a:alphaModFix/>
          </a:blip>
          <a:stretch>
            <a:fillRect/>
          </a:stretch>
        </p:blipFill>
        <p:spPr>
          <a:xfrm flipH="1" rot="-5919072">
            <a:off x="6099406" y="3704727"/>
            <a:ext cx="403685" cy="4530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93" name="Google Shape;193;p28"/>
          <p:cNvSpPr txBox="1"/>
          <p:nvPr/>
        </p:nvSpPr>
        <p:spPr>
          <a:xfrm>
            <a:off x="626400" y="48317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Hábitos de uso en Instagram</a:t>
            </a:r>
            <a:endParaRPr sz="3000">
              <a:solidFill>
                <a:srgbClr val="003864"/>
              </a:solidFill>
              <a:latin typeface="IBM Plex Sans SemiBold"/>
              <a:ea typeface="IBM Plex Sans SemiBold"/>
              <a:cs typeface="IBM Plex Sans SemiBold"/>
              <a:sym typeface="IBM Plex Sans SemiBold"/>
            </a:endParaRPr>
          </a:p>
        </p:txBody>
      </p:sp>
      <p:pic>
        <p:nvPicPr>
          <p:cNvPr id="194" name="Google Shape;194;p28"/>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195" name="Google Shape;195;p28"/>
          <p:cNvSpPr txBox="1"/>
          <p:nvPr/>
        </p:nvSpPr>
        <p:spPr>
          <a:xfrm>
            <a:off x="900000" y="1431150"/>
            <a:ext cx="5383200" cy="228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Las </a:t>
            </a:r>
            <a:r>
              <a:rPr b="1" lang="es" sz="1200">
                <a:latin typeface="IBM Plex Sans"/>
                <a:ea typeface="IBM Plex Sans"/>
                <a:cs typeface="IBM Plex Sans"/>
                <a:sym typeface="IBM Plex Sans"/>
              </a:rPr>
              <a:t>historias </a:t>
            </a:r>
            <a:r>
              <a:rPr lang="es" sz="1200">
                <a:latin typeface="IBM Plex Sans Medium"/>
                <a:ea typeface="IBM Plex Sans Medium"/>
                <a:cs typeface="IBM Plex Sans Medium"/>
                <a:sym typeface="IBM Plex Sans Medium"/>
              </a:rPr>
              <a:t>son un formato muy popular, los usuarios comparten fotos y videos que desaparecen después de 24 horas. Pueden agregar texto, stickers, música y efectos a sus historias para hacerlas más atractivas. También pueden interactuar con las historias de otros usuarios a través de reacciones, mensajes directos y preguntas.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Utilizan </a:t>
            </a:r>
            <a:r>
              <a:rPr b="1" lang="es" sz="1200">
                <a:latin typeface="IBM Plex Sans"/>
                <a:ea typeface="IBM Plex Sans"/>
                <a:cs typeface="IBM Plex Sans"/>
                <a:sym typeface="IBM Plex Sans"/>
              </a:rPr>
              <a:t>hashtags</a:t>
            </a:r>
            <a:r>
              <a:rPr lang="es" sz="1200">
                <a:latin typeface="IBM Plex Sans Medium"/>
                <a:ea typeface="IBM Plex Sans Medium"/>
                <a:cs typeface="IBM Plex Sans Medium"/>
                <a:sym typeface="IBM Plex Sans Medium"/>
              </a:rPr>
              <a:t> para descubrir contenido relacionado con temas específicos. Pueden buscar y seguir hashtags relevantes para ver publicaciones relacionadas en su feed. Esto les permite explorar temas de su interés y encontrar nuevas cuentas para seguir.</a:t>
            </a:r>
            <a:endParaRPr sz="1200">
              <a:latin typeface="IBM Plex Sans Medium"/>
              <a:ea typeface="IBM Plex Sans Medium"/>
              <a:cs typeface="IBM Plex Sans Medium"/>
              <a:sym typeface="IBM Plex Sans Medium"/>
            </a:endParaRPr>
          </a:p>
        </p:txBody>
      </p:sp>
      <p:pic>
        <p:nvPicPr>
          <p:cNvPr id="196" name="Google Shape;196;p28"/>
          <p:cNvPicPr preferRelativeResize="0"/>
          <p:nvPr/>
        </p:nvPicPr>
        <p:blipFill rotWithShape="1">
          <a:blip r:embed="rId4">
            <a:alphaModFix/>
          </a:blip>
          <a:srcRect b="18576" l="0" r="0" t="5198"/>
          <a:stretch/>
        </p:blipFill>
        <p:spPr>
          <a:xfrm>
            <a:off x="6544513" y="1431138"/>
            <a:ext cx="1535225" cy="2600324"/>
          </a:xfrm>
          <a:prstGeom prst="rect">
            <a:avLst/>
          </a:prstGeom>
          <a:noFill/>
          <a:ln>
            <a:noFill/>
          </a:ln>
        </p:spPr>
      </p:pic>
      <p:pic>
        <p:nvPicPr>
          <p:cNvPr id="197" name="Google Shape;197;p28"/>
          <p:cNvPicPr preferRelativeResize="0"/>
          <p:nvPr/>
        </p:nvPicPr>
        <p:blipFill rotWithShape="1">
          <a:blip r:embed="rId5">
            <a:alphaModFix/>
          </a:blip>
          <a:srcRect b="76234" l="0" r="0" t="3270"/>
          <a:stretch/>
        </p:blipFill>
        <p:spPr>
          <a:xfrm>
            <a:off x="1690225" y="3848100"/>
            <a:ext cx="2314575" cy="1054100"/>
          </a:xfrm>
          <a:prstGeom prst="rect">
            <a:avLst/>
          </a:prstGeom>
          <a:noFill/>
          <a:ln>
            <a:noFill/>
          </a:ln>
        </p:spPr>
      </p:pic>
      <p:sp>
        <p:nvSpPr>
          <p:cNvPr id="198" name="Google Shape;198;p2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199" name="Google Shape;199;p28"/>
          <p:cNvPicPr preferRelativeResize="0"/>
          <p:nvPr/>
        </p:nvPicPr>
        <p:blipFill>
          <a:blip r:embed="rId6">
            <a:alphaModFix/>
          </a:blip>
          <a:stretch>
            <a:fillRect/>
          </a:stretch>
        </p:blipFill>
        <p:spPr>
          <a:xfrm flipH="1" rot="-6425991">
            <a:off x="4452399" y="3834268"/>
            <a:ext cx="427352" cy="4795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203" name="Shape 203"/>
        <p:cNvGrpSpPr/>
        <p:nvPr/>
      </p:nvGrpSpPr>
      <p:grpSpPr>
        <a:xfrm>
          <a:off x="0" y="0"/>
          <a:ext cx="0" cy="0"/>
          <a:chOff x="0" y="0"/>
          <a:chExt cx="0" cy="0"/>
        </a:xfrm>
      </p:grpSpPr>
      <p:sp>
        <p:nvSpPr>
          <p:cNvPr id="204" name="Google Shape;204;p2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205" name="Google Shape;205;p29"/>
          <p:cNvSpPr txBox="1"/>
          <p:nvPr/>
        </p:nvSpPr>
        <p:spPr>
          <a:xfrm>
            <a:off x="139350" y="1883800"/>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Publicaciones</a:t>
            </a:r>
            <a:endParaRPr sz="4800">
              <a:solidFill>
                <a:srgbClr val="FFFFFF"/>
              </a:solidFill>
              <a:latin typeface="IBM Plex Sans SemiBold"/>
              <a:ea typeface="IBM Plex Sans SemiBold"/>
              <a:cs typeface="IBM Plex Sans SemiBold"/>
              <a:sym typeface="IBM Plex Sans SemiBold"/>
            </a:endParaRPr>
          </a:p>
        </p:txBody>
      </p:sp>
      <p:sp>
        <p:nvSpPr>
          <p:cNvPr id="206" name="Google Shape;206;p29"/>
          <p:cNvSpPr txBox="1"/>
          <p:nvPr/>
        </p:nvSpPr>
        <p:spPr>
          <a:xfrm>
            <a:off x="3725700" y="14836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207" name="Google Shape;207;p29"/>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208" name="Google Shape;208;p2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14" name="Google Shape;214;p30"/>
          <p:cNvSpPr txBox="1"/>
          <p:nvPr/>
        </p:nvSpPr>
        <p:spPr>
          <a:xfrm>
            <a:off x="310350" y="47932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Publicaciones</a:t>
            </a:r>
            <a:endParaRPr sz="3000">
              <a:solidFill>
                <a:srgbClr val="003864"/>
              </a:solidFill>
              <a:latin typeface="IBM Plex Sans SemiBold"/>
              <a:ea typeface="IBM Plex Sans SemiBold"/>
              <a:cs typeface="IBM Plex Sans SemiBold"/>
              <a:sym typeface="IBM Plex Sans SemiBold"/>
            </a:endParaRPr>
          </a:p>
        </p:txBody>
      </p:sp>
      <p:pic>
        <p:nvPicPr>
          <p:cNvPr id="215" name="Google Shape;215;p30"/>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216" name="Google Shape;216;p30"/>
          <p:cNvSpPr txBox="1"/>
          <p:nvPr/>
        </p:nvSpPr>
        <p:spPr>
          <a:xfrm>
            <a:off x="1036000" y="1175775"/>
            <a:ext cx="5200800" cy="389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00">
                <a:latin typeface="IBM Plex Sans Medium"/>
                <a:ea typeface="IBM Plex Sans Medium"/>
                <a:cs typeface="IBM Plex Sans Medium"/>
                <a:sym typeface="IBM Plex Sans Medium"/>
              </a:rPr>
              <a:t>Son</a:t>
            </a:r>
            <a:r>
              <a:rPr lang="es" sz="1200">
                <a:latin typeface="IBM Plex Sans Medium"/>
                <a:ea typeface="IBM Plex Sans Medium"/>
                <a:cs typeface="IBM Plex Sans Medium"/>
                <a:sym typeface="IBM Plex Sans Medium"/>
              </a:rPr>
              <a:t> un elemento fundamental en esta plataforma, permite compartir contenido visual con tus seguidores y conectar con una amplia audiencia.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rPr lang="es" sz="1200">
                <a:latin typeface="IBM Plex Sans Medium"/>
                <a:ea typeface="IBM Plex Sans Medium"/>
                <a:cs typeface="IBM Plex Sans Medium"/>
                <a:sym typeface="IBM Plex Sans Medium"/>
              </a:rPr>
              <a:t>Puedes publicar tanto fotos como videos, así como también combinar varias imágenes en un álbum.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rPr lang="es" sz="1200">
                <a:latin typeface="IBM Plex Sans Medium"/>
                <a:ea typeface="IBM Plex Sans Medium"/>
                <a:cs typeface="IBM Plex Sans Medium"/>
                <a:sym typeface="IBM Plex Sans Medium"/>
              </a:rPr>
              <a:t>Una vez que hayas publicado una foto o un video, puedes encontrarlo en tu feed.</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rPr b="1" lang="es" sz="1200">
                <a:latin typeface="IBM Plex Sans"/>
                <a:ea typeface="IBM Plex Sans"/>
                <a:cs typeface="IBM Plex Sans"/>
                <a:sym typeface="IBM Plex Sans"/>
              </a:rPr>
              <a:t>Información técnica:</a:t>
            </a:r>
            <a:endParaRPr sz="1200">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 Dimensiones de imagen: El tamaño recomendado es de 1080x1080 píxeles.</a:t>
            </a:r>
            <a:endParaRPr sz="1200">
              <a:solidFill>
                <a:schemeClr val="dk1"/>
              </a:solidFill>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None/>
            </a:pPr>
            <a:r>
              <a:rPr lang="es" sz="1200">
                <a:solidFill>
                  <a:schemeClr val="dk1"/>
                </a:solidFill>
                <a:latin typeface="IBM Plex Sans Medium"/>
                <a:ea typeface="IBM Plex Sans Medium"/>
                <a:cs typeface="IBM Plex Sans Medium"/>
                <a:sym typeface="IBM Plex Sans Medium"/>
              </a:rPr>
              <a:t>- Formatos de archivo admitidos: JPEG y PNG.</a:t>
            </a:r>
            <a:endParaRPr sz="1200">
              <a:solidFill>
                <a:schemeClr val="dk1"/>
              </a:solidFill>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Tamaño máximo de archivo: 30 MB.</a:t>
            </a:r>
            <a:endParaRPr sz="1200">
              <a:solidFill>
                <a:schemeClr val="dk1"/>
              </a:solidFill>
              <a:latin typeface="IBM Plex Sans Medium"/>
              <a:ea typeface="IBM Plex Sans Medium"/>
              <a:cs typeface="IBM Plex Sans Medium"/>
              <a:sym typeface="IBM Plex Sans Medium"/>
            </a:endParaRPr>
          </a:p>
          <a:p>
            <a:pPr indent="0" lvl="0" marL="45720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Relación de aspecto de los videos: 1:1 (cuadrado), 4:5 (vertical) o 1.91:1 (horizontal).</a:t>
            </a:r>
            <a:endParaRPr sz="1200">
              <a:solidFill>
                <a:schemeClr val="dk1"/>
              </a:solidFill>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p:txBody>
      </p:sp>
      <p:pic>
        <p:nvPicPr>
          <p:cNvPr id="217" name="Google Shape;217;p30"/>
          <p:cNvPicPr preferRelativeResize="0"/>
          <p:nvPr/>
        </p:nvPicPr>
        <p:blipFill rotWithShape="1">
          <a:blip r:embed="rId4">
            <a:alphaModFix/>
          </a:blip>
          <a:srcRect b="10464" l="0" r="0" t="3691"/>
          <a:stretch/>
        </p:blipFill>
        <p:spPr>
          <a:xfrm>
            <a:off x="6359575" y="1175776"/>
            <a:ext cx="1748425" cy="3335324"/>
          </a:xfrm>
          <a:prstGeom prst="rect">
            <a:avLst/>
          </a:prstGeom>
          <a:noFill/>
          <a:ln>
            <a:noFill/>
          </a:ln>
        </p:spPr>
      </p:pic>
      <p:sp>
        <p:nvSpPr>
          <p:cNvPr id="218" name="Google Shape;218;p3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224" name="Google Shape;224;p31"/>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225" name="Google Shape;225;p31"/>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226" name="Google Shape;226;p31"/>
          <p:cNvSpPr txBox="1"/>
          <p:nvPr/>
        </p:nvSpPr>
        <p:spPr>
          <a:xfrm>
            <a:off x="901200" y="1307450"/>
            <a:ext cx="7267500" cy="33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Sigue estos pasos para publicar en instagram: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1. Abre la app en el móvil, y toca el ícono “+”  en la parte inferior de la pantalla principal.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2. Selecciona la foto o video que deseas compartir desde tu galería o toma uno nuevo directamente desde la cámara de tu dispositivo.</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3.  Si quieres, puedes aplicar filtros; ajustar el brillo; el contraste y otros parámetros de edición.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a:t>
            </a:r>
            <a:r>
              <a:rPr lang="es" sz="1200">
                <a:latin typeface="IBM Plex Sans Medium"/>
                <a:ea typeface="IBM Plex Sans Medium"/>
                <a:cs typeface="IBM Plex Sans Medium"/>
                <a:sym typeface="IBM Plex Sans Medium"/>
              </a:rPr>
              <a:t>Opcionalmente,</a:t>
            </a:r>
            <a:r>
              <a:rPr lang="es" sz="1200">
                <a:latin typeface="IBM Plex Sans Medium"/>
                <a:ea typeface="IBM Plex Sans Medium"/>
                <a:cs typeface="IBM Plex Sans Medium"/>
                <a:sym typeface="IBM Plex Sans Medium"/>
              </a:rPr>
              <a:t> escribe un pie de foto, agrega hashtags relevantes, etiqueta a personas y agrega una ubicación.</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5. Finalmente, toca el botón </a:t>
            </a:r>
            <a:r>
              <a:rPr lang="es" sz="1200">
                <a:latin typeface="IBM Plex Sans Medium"/>
                <a:ea typeface="IBM Plex Sans Medium"/>
                <a:cs typeface="IBM Plex Sans Medium"/>
                <a:sym typeface="IBM Plex Sans Medium"/>
              </a:rPr>
              <a:t>“Compartir”</a:t>
            </a:r>
            <a:r>
              <a:rPr lang="es" sz="1200">
                <a:latin typeface="IBM Plex Sans Medium"/>
                <a:ea typeface="IBM Plex Sans Medium"/>
                <a:cs typeface="IBM Plex Sans Medium"/>
                <a:sym typeface="IBM Plex Sans Medium"/>
              </a:rPr>
              <a:t>.</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p:txBody>
      </p:sp>
      <p:sp>
        <p:nvSpPr>
          <p:cNvPr id="227" name="Google Shape;227;p31"/>
          <p:cNvSpPr txBox="1"/>
          <p:nvPr/>
        </p:nvSpPr>
        <p:spPr>
          <a:xfrm>
            <a:off x="626400" y="49512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Publicaciones</a:t>
            </a:r>
            <a:endParaRPr sz="3000">
              <a:solidFill>
                <a:srgbClr val="003864"/>
              </a:solidFill>
              <a:latin typeface="IBM Plex Sans SemiBold"/>
              <a:ea typeface="IBM Plex Sans SemiBold"/>
              <a:cs typeface="IBM Plex Sans SemiBold"/>
              <a:sym typeface="IBM Plex Sans SemiBold"/>
            </a:endParaRPr>
          </a:p>
        </p:txBody>
      </p:sp>
      <p:sp>
        <p:nvSpPr>
          <p:cNvPr id="228" name="Google Shape;228;p3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232" name="Shape 232"/>
        <p:cNvGrpSpPr/>
        <p:nvPr/>
      </p:nvGrpSpPr>
      <p:grpSpPr>
        <a:xfrm>
          <a:off x="0" y="0"/>
          <a:ext cx="0" cy="0"/>
          <a:chOff x="0" y="0"/>
          <a:chExt cx="0" cy="0"/>
        </a:xfrm>
      </p:grpSpPr>
      <p:sp>
        <p:nvSpPr>
          <p:cNvPr id="233" name="Google Shape;233;p3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234" name="Google Shape;234;p32"/>
          <p:cNvSpPr txBox="1"/>
          <p:nvPr/>
        </p:nvSpPr>
        <p:spPr>
          <a:xfrm>
            <a:off x="139350" y="1955075"/>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Reels</a:t>
            </a:r>
            <a:endParaRPr sz="4800">
              <a:solidFill>
                <a:srgbClr val="FFFFFF"/>
              </a:solidFill>
              <a:latin typeface="IBM Plex Sans SemiBold"/>
              <a:ea typeface="IBM Plex Sans SemiBold"/>
              <a:cs typeface="IBM Plex Sans SemiBold"/>
              <a:sym typeface="IBM Plex Sans SemiBold"/>
            </a:endParaRPr>
          </a:p>
        </p:txBody>
      </p:sp>
      <p:sp>
        <p:nvSpPr>
          <p:cNvPr id="235" name="Google Shape;235;p32"/>
          <p:cNvSpPr txBox="1"/>
          <p:nvPr/>
        </p:nvSpPr>
        <p:spPr>
          <a:xfrm>
            <a:off x="3725700" y="1554875"/>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236" name="Google Shape;236;p32"/>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237" name="Google Shape;237;p3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243" name="Google Shape;243;p33"/>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244" name="Google Shape;244;p33"/>
          <p:cNvSpPr txBox="1"/>
          <p:nvPr/>
        </p:nvSpPr>
        <p:spPr>
          <a:xfrm>
            <a:off x="982050" y="1080625"/>
            <a:ext cx="7179900" cy="343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Un Reel de Instagram es un formato de video corto y entretenido que permite crear contenido atractivo y compartible.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Información legal:</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Dimensiones de video: Vertical (tamaño recomendado de 1080x1920 píxeles) o cuadrado (tamaño recomendado de 1080x1080 píxeles).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Formatos de archivo admitidos: .MP4 y .MOV</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 Tamaño máximo de archivo: 4 GB.</a:t>
            </a:r>
            <a:endParaRPr sz="1200">
              <a:latin typeface="IBM Plex Sans Medium"/>
              <a:ea typeface="IBM Plex Sans Medium"/>
              <a:cs typeface="IBM Plex Sans Medium"/>
              <a:sym typeface="IBM Plex Sans Medium"/>
            </a:endParaRPr>
          </a:p>
          <a:p>
            <a:pPr indent="0" lvl="0" marL="0" rtl="0" algn="l">
              <a:lnSpc>
                <a:spcPct val="115000"/>
              </a:lnSpc>
              <a:spcBef>
                <a:spcPts val="1000"/>
              </a:spcBef>
              <a:spcAft>
                <a:spcPts val="0"/>
              </a:spcAft>
              <a:buClr>
                <a:schemeClr val="dk1"/>
              </a:buClr>
              <a:buSzPts val="1100"/>
              <a:buFont typeface="Arial"/>
              <a:buNone/>
            </a:pPr>
            <a:r>
              <a:rPr b="1" lang="es" sz="1200">
                <a:latin typeface="IBM Plex Sans"/>
                <a:ea typeface="IBM Plex Sans"/>
                <a:cs typeface="IBM Plex Sans"/>
                <a:sym typeface="IBM Plex Sans"/>
              </a:rPr>
              <a:t>Para crear un Reel en Instagram, sigue estos pasos:</a:t>
            </a:r>
            <a:endParaRPr b="1" sz="1200">
              <a:latin typeface="IBM Plex Sans"/>
              <a:ea typeface="IBM Plex Sans"/>
              <a:cs typeface="IBM Plex Sans"/>
              <a:sym typeface="IBM Plex Sans"/>
            </a:endParaRPr>
          </a:p>
          <a:p>
            <a:pPr indent="0" lvl="0" marL="0" rtl="0" algn="l">
              <a:lnSpc>
                <a:spcPct val="115000"/>
              </a:lnSpc>
              <a:spcBef>
                <a:spcPts val="1000"/>
              </a:spcBef>
              <a:spcAft>
                <a:spcPts val="0"/>
              </a:spcAft>
              <a:buNone/>
            </a:pPr>
            <a:r>
              <a:rPr lang="es" sz="1200">
                <a:solidFill>
                  <a:schemeClr val="dk1"/>
                </a:solidFill>
                <a:latin typeface="IBM Plex Sans Medium"/>
                <a:ea typeface="IBM Plex Sans Medium"/>
                <a:cs typeface="IBM Plex Sans Medium"/>
                <a:sym typeface="IBM Plex Sans Medium"/>
              </a:rPr>
              <a:t>1. Abre la app en el móvil, y toca el ícono “+”  en la parte inferior de la pantalla principal.</a:t>
            </a:r>
            <a:endParaRPr sz="1200">
              <a:latin typeface="IBM Plex Sans Medium"/>
              <a:ea typeface="IBM Plex Sans Medium"/>
              <a:cs typeface="IBM Plex Sans Medium"/>
              <a:sym typeface="IBM Plex Sans Medium"/>
            </a:endParaRPr>
          </a:p>
          <a:p>
            <a:pPr indent="0" lvl="0" marL="0" rtl="0" algn="l">
              <a:lnSpc>
                <a:spcPct val="115000"/>
              </a:lnSpc>
              <a:spcBef>
                <a:spcPts val="1000"/>
              </a:spcBef>
              <a:spcAft>
                <a:spcPts val="0"/>
              </a:spcAft>
              <a:buNone/>
            </a:pPr>
            <a:r>
              <a:rPr lang="es" sz="1200">
                <a:latin typeface="IBM Plex Sans Medium"/>
                <a:ea typeface="IBM Plex Sans Medium"/>
                <a:cs typeface="IBM Plex Sans Medium"/>
                <a:sym typeface="IBM Plex Sans Medium"/>
              </a:rPr>
              <a:t>2. En la parte inferior, desliza el selector hasta la opción "Reels".</a:t>
            </a:r>
            <a:endParaRPr sz="1200">
              <a:latin typeface="IBM Plex Sans Medium"/>
              <a:ea typeface="IBM Plex Sans Medium"/>
              <a:cs typeface="IBM Plex Sans Medium"/>
              <a:sym typeface="IBM Plex Sans Medium"/>
            </a:endParaRPr>
          </a:p>
          <a:p>
            <a:pPr indent="0" lvl="0" marL="0" rtl="0" algn="l">
              <a:lnSpc>
                <a:spcPct val="115000"/>
              </a:lnSpc>
              <a:spcBef>
                <a:spcPts val="1000"/>
              </a:spcBef>
              <a:spcAft>
                <a:spcPts val="0"/>
              </a:spcAft>
              <a:buNone/>
            </a:pPr>
            <a:r>
              <a:rPr lang="es" sz="1200">
                <a:latin typeface="IBM Plex Sans Medium"/>
                <a:ea typeface="IBM Plex Sans Medium"/>
                <a:cs typeface="IBM Plex Sans Medium"/>
                <a:sym typeface="IBM Plex Sans Medium"/>
              </a:rPr>
              <a:t>3. La pantalla de grabación del Reel se abrirá. Aquí encontrarás varias opciones y herramientas, como la música, los efectos y el temporizador.</a:t>
            </a:r>
            <a:endParaRPr sz="1200">
              <a:latin typeface="IBM Plex Sans Medium"/>
              <a:ea typeface="IBM Plex Sans Medium"/>
              <a:cs typeface="IBM Plex Sans Medium"/>
              <a:sym typeface="IBM Plex Sans Medium"/>
            </a:endParaRPr>
          </a:p>
        </p:txBody>
      </p:sp>
      <p:sp>
        <p:nvSpPr>
          <p:cNvPr id="245" name="Google Shape;245;p3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246" name="Google Shape;246;p33"/>
          <p:cNvSpPr txBox="1"/>
          <p:nvPr/>
        </p:nvSpPr>
        <p:spPr>
          <a:xfrm>
            <a:off x="626400" y="497413"/>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Reels</a:t>
            </a:r>
            <a:endParaRPr sz="3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3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252" name="Google Shape;252;p34"/>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253" name="Google Shape;253;p34"/>
          <p:cNvSpPr txBox="1"/>
          <p:nvPr/>
        </p:nvSpPr>
        <p:spPr>
          <a:xfrm>
            <a:off x="2919300" y="1211975"/>
            <a:ext cx="5053200" cy="337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Puedes grabar clips de video cortos manteniendo presionado el botón de grabación, o importar vídeos existentes desde tu galería tocando el ícono de la galería en la esquina inferior izquierda.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5. Personaliza tu Reel agregando música desde la biblioteca de Instagram, aplicando efectos y filtros, y ajustando la velocidad de reproducción. Utiliza las herramientas de edición para añadir texto, stickers y otros elementos visuales atractivos.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6. Cuando estés satisfecho, toca el botón de siguiente y agrega una descripción, hashtags y etiquetar a otros usuarios si lo deseas.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7. Finalmente, toca el botón “Compartir” para publicar tu Reel en tu perfil.</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Montserrat Medium"/>
              <a:ea typeface="Montserrat Medium"/>
              <a:cs typeface="Montserrat Medium"/>
              <a:sym typeface="Montserrat Medium"/>
            </a:endParaRPr>
          </a:p>
        </p:txBody>
      </p:sp>
      <p:sp>
        <p:nvSpPr>
          <p:cNvPr id="254" name="Google Shape;254;p3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255" name="Google Shape;255;p34"/>
          <p:cNvSpPr txBox="1"/>
          <p:nvPr/>
        </p:nvSpPr>
        <p:spPr>
          <a:xfrm>
            <a:off x="626400" y="497413"/>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Reels</a:t>
            </a:r>
            <a:endParaRPr sz="3000">
              <a:solidFill>
                <a:srgbClr val="003864"/>
              </a:solidFill>
              <a:latin typeface="IBM Plex Sans SemiBold"/>
              <a:ea typeface="IBM Plex Sans SemiBold"/>
              <a:cs typeface="IBM Plex Sans SemiBold"/>
              <a:sym typeface="IBM Plex Sans SemiBold"/>
            </a:endParaRPr>
          </a:p>
        </p:txBody>
      </p:sp>
      <p:pic>
        <p:nvPicPr>
          <p:cNvPr id="256" name="Google Shape;256;p34"/>
          <p:cNvPicPr preferRelativeResize="0"/>
          <p:nvPr/>
        </p:nvPicPr>
        <p:blipFill rotWithShape="1">
          <a:blip r:embed="rId4">
            <a:alphaModFix/>
          </a:blip>
          <a:srcRect b="11139" l="0" r="0" t="3565"/>
          <a:stretch/>
        </p:blipFill>
        <p:spPr>
          <a:xfrm>
            <a:off x="1019115" y="1293826"/>
            <a:ext cx="1534660" cy="29106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73" name="Shape 73"/>
        <p:cNvGrpSpPr/>
        <p:nvPr/>
      </p:nvGrpSpPr>
      <p:grpSpPr>
        <a:xfrm>
          <a:off x="0" y="0"/>
          <a:ext cx="0" cy="0"/>
          <a:chOff x="0" y="0"/>
          <a:chExt cx="0" cy="0"/>
        </a:xfrm>
      </p:grpSpPr>
      <p:sp>
        <p:nvSpPr>
          <p:cNvPr id="74" name="Google Shape;74;p17"/>
          <p:cNvSpPr txBox="1"/>
          <p:nvPr/>
        </p:nvSpPr>
        <p:spPr>
          <a:xfrm>
            <a:off x="474750" y="394250"/>
            <a:ext cx="831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4000">
                <a:solidFill>
                  <a:srgbClr val="FFFFFF"/>
                </a:solidFill>
                <a:latin typeface="IBM Plex Sans SemiBold"/>
                <a:ea typeface="IBM Plex Sans SemiBold"/>
                <a:cs typeface="IBM Plex Sans SemiBold"/>
                <a:sym typeface="IBM Plex Sans SemiBold"/>
              </a:rPr>
              <a:t>Bloque I. Instagram</a:t>
            </a:r>
            <a:endParaRPr sz="4000">
              <a:solidFill>
                <a:srgbClr val="FFFFFF"/>
              </a:solidFill>
              <a:latin typeface="IBM Plex Sans Light"/>
              <a:ea typeface="IBM Plex Sans Light"/>
              <a:cs typeface="IBM Plex Sans Light"/>
              <a:sym typeface="IBM Plex Sans Light"/>
            </a:endParaRPr>
          </a:p>
        </p:txBody>
      </p:sp>
      <p:sp>
        <p:nvSpPr>
          <p:cNvPr id="75" name="Google Shape;75;p17"/>
          <p:cNvSpPr txBox="1"/>
          <p:nvPr/>
        </p:nvSpPr>
        <p:spPr>
          <a:xfrm>
            <a:off x="1027400" y="1471200"/>
            <a:ext cx="3555000" cy="2281200"/>
          </a:xfrm>
          <a:prstGeom prst="rect">
            <a:avLst/>
          </a:prstGeom>
          <a:noFill/>
          <a:ln>
            <a:noFill/>
          </a:ln>
        </p:spPr>
        <p:txBody>
          <a:bodyPr anchorCtr="0" anchor="t" bIns="91425" lIns="135000"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 </a:t>
            </a:r>
            <a:r>
              <a:rPr lang="es" sz="1200">
                <a:solidFill>
                  <a:schemeClr val="lt1"/>
                </a:solidFill>
                <a:latin typeface="IBM Plex Sans"/>
                <a:ea typeface="IBM Plex Sans"/>
                <a:cs typeface="IBM Plex Sans"/>
                <a:sym typeface="IBM Plex Sans"/>
              </a:rPr>
              <a:t>¿Qué es Instagram?</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2. Historia de Instagram</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3. Beneficios de utilizar Instagram</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4. Hábitos de uso en Instagram</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5. Publicaciones</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6. Reels</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7. Historias</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8. Directos</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9. Duración</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p:txBody>
      </p:sp>
      <p:sp>
        <p:nvSpPr>
          <p:cNvPr id="76" name="Google Shape;76;p17"/>
          <p:cNvSpPr txBox="1"/>
          <p:nvPr/>
        </p:nvSpPr>
        <p:spPr>
          <a:xfrm>
            <a:off x="4353475" y="1478850"/>
            <a:ext cx="28680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10. Información técnica</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11. Algoritmo</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12. Do's and don'ts</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13. Herramientas</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14. Información legal</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15. Publicidad y patrocinio</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lang="es" sz="1200">
                <a:solidFill>
                  <a:schemeClr val="lt1"/>
                </a:solidFill>
                <a:latin typeface="IBM Plex Sans"/>
                <a:ea typeface="IBM Plex Sans"/>
                <a:cs typeface="IBM Plex Sans"/>
                <a:sym typeface="IBM Plex Sans"/>
              </a:rPr>
              <a:t>16. Monetización</a:t>
            </a:r>
            <a:endParaRPr sz="1200">
              <a:solidFill>
                <a:schemeClr val="lt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solidFill>
                <a:schemeClr val="lt1"/>
              </a:solidFill>
              <a:latin typeface="IBM Plex Sans"/>
              <a:ea typeface="IBM Plex Sans"/>
              <a:cs typeface="IBM Plex Sans"/>
              <a:sym typeface="IBM Plex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260" name="Shape 260"/>
        <p:cNvGrpSpPr/>
        <p:nvPr/>
      </p:nvGrpSpPr>
      <p:grpSpPr>
        <a:xfrm>
          <a:off x="0" y="0"/>
          <a:ext cx="0" cy="0"/>
          <a:chOff x="0" y="0"/>
          <a:chExt cx="0" cy="0"/>
        </a:xfrm>
      </p:grpSpPr>
      <p:sp>
        <p:nvSpPr>
          <p:cNvPr id="261" name="Google Shape;261;p3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262" name="Google Shape;262;p35"/>
          <p:cNvSpPr txBox="1"/>
          <p:nvPr/>
        </p:nvSpPr>
        <p:spPr>
          <a:xfrm>
            <a:off x="139350" y="1910313"/>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Historias</a:t>
            </a:r>
            <a:endParaRPr sz="4800">
              <a:solidFill>
                <a:srgbClr val="FFFFFF"/>
              </a:solidFill>
              <a:latin typeface="IBM Plex Sans SemiBold"/>
              <a:ea typeface="IBM Plex Sans SemiBold"/>
              <a:cs typeface="IBM Plex Sans SemiBold"/>
              <a:sym typeface="IBM Plex Sans SemiBold"/>
            </a:endParaRPr>
          </a:p>
        </p:txBody>
      </p:sp>
      <p:sp>
        <p:nvSpPr>
          <p:cNvPr id="263" name="Google Shape;263;p35"/>
          <p:cNvSpPr txBox="1"/>
          <p:nvPr/>
        </p:nvSpPr>
        <p:spPr>
          <a:xfrm>
            <a:off x="3725700" y="1599638"/>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264" name="Google Shape;264;p35"/>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265" name="Google Shape;265;p3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3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71" name="Google Shape;271;p36"/>
          <p:cNvSpPr txBox="1"/>
          <p:nvPr/>
        </p:nvSpPr>
        <p:spPr>
          <a:xfrm>
            <a:off x="626400" y="49515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Historias</a:t>
            </a:r>
            <a:endParaRPr sz="3000">
              <a:solidFill>
                <a:srgbClr val="003864"/>
              </a:solidFill>
              <a:latin typeface="IBM Plex Sans SemiBold"/>
              <a:ea typeface="IBM Plex Sans SemiBold"/>
              <a:cs typeface="IBM Plex Sans SemiBold"/>
              <a:sym typeface="IBM Plex Sans SemiBold"/>
            </a:endParaRPr>
          </a:p>
        </p:txBody>
      </p:sp>
      <p:pic>
        <p:nvPicPr>
          <p:cNvPr id="272" name="Google Shape;272;p36"/>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273" name="Google Shape;273;p36"/>
          <p:cNvSpPr txBox="1"/>
          <p:nvPr/>
        </p:nvSpPr>
        <p:spPr>
          <a:xfrm>
            <a:off x="789800" y="1496100"/>
            <a:ext cx="4932600" cy="270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Una historia de Instagram es una publicación efímera que puede incluir; fotos; videos; texto y elementos interactivos, como encuestas o preguntas. Estas historias se muestran en la parte superior de la aplicación y </a:t>
            </a:r>
            <a:r>
              <a:rPr b="1" lang="es" sz="1200">
                <a:latin typeface="IBM Plex Sans"/>
                <a:ea typeface="IBM Plex Sans"/>
                <a:cs typeface="IBM Plex Sans"/>
                <a:sym typeface="IBM Plex Sans"/>
              </a:rPr>
              <a:t>desaparecen automáticamente después de 24 horas.</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Información técnica: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   - Dimensiones de imagen: El tamaño recomendado es de 1080x1920 píxeles.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   - Formatos de archivo admitidos: JPEG y PNG.</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   - Tamaño máximo de archivo: 30 MB.</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   - Relación de aspecto de los videos: 9:16 (vertical).</a:t>
            </a:r>
            <a:endParaRPr>
              <a:latin typeface="IBM Plex Sans Medium"/>
              <a:ea typeface="IBM Plex Sans Medium"/>
              <a:cs typeface="IBM Plex Sans Medium"/>
              <a:sym typeface="IBM Plex Sans Medium"/>
            </a:endParaRPr>
          </a:p>
        </p:txBody>
      </p:sp>
      <p:sp>
        <p:nvSpPr>
          <p:cNvPr id="274" name="Google Shape;274;p3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275" name="Google Shape;275;p36"/>
          <p:cNvPicPr preferRelativeResize="0"/>
          <p:nvPr/>
        </p:nvPicPr>
        <p:blipFill rotWithShape="1">
          <a:blip r:embed="rId4">
            <a:alphaModFix/>
          </a:blip>
          <a:srcRect b="7162" l="0" r="0" t="5386"/>
          <a:stretch/>
        </p:blipFill>
        <p:spPr>
          <a:xfrm>
            <a:off x="6171200" y="1429875"/>
            <a:ext cx="1459750" cy="2838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3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281" name="Google Shape;281;p37"/>
          <p:cNvSpPr txBox="1"/>
          <p:nvPr/>
        </p:nvSpPr>
        <p:spPr>
          <a:xfrm>
            <a:off x="626400" y="49515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Historias</a:t>
            </a:r>
            <a:endParaRPr sz="3000">
              <a:solidFill>
                <a:srgbClr val="003864"/>
              </a:solidFill>
              <a:latin typeface="IBM Plex Sans SemiBold"/>
              <a:ea typeface="IBM Plex Sans SemiBold"/>
              <a:cs typeface="IBM Plex Sans SemiBold"/>
              <a:sym typeface="IBM Plex Sans SemiBold"/>
            </a:endParaRPr>
          </a:p>
        </p:txBody>
      </p:sp>
      <p:pic>
        <p:nvPicPr>
          <p:cNvPr id="282" name="Google Shape;282;p37"/>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283" name="Google Shape;283;p37"/>
          <p:cNvSpPr txBox="1"/>
          <p:nvPr/>
        </p:nvSpPr>
        <p:spPr>
          <a:xfrm>
            <a:off x="2902050" y="1141650"/>
            <a:ext cx="5177700" cy="358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solidFill>
                  <a:schemeClr val="dk1"/>
                </a:solidFill>
                <a:latin typeface="IBM Plex Sans"/>
                <a:ea typeface="IBM Plex Sans"/>
                <a:cs typeface="IBM Plex Sans"/>
                <a:sym typeface="IBM Plex Sans"/>
              </a:rPr>
              <a:t>¿Cómo subir una historia?</a:t>
            </a:r>
            <a:endParaRPr b="1" sz="1200">
              <a:solidFill>
                <a:schemeClr val="dk1"/>
              </a:solidFill>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1. Abre la aplicación de Instagram en tu dispositivo móvil y desde la pantalla principal desliza hacia la derecha. </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2. Toca el botón circular en el centro de la pantalla para capturar una foto o mantenerlo presionado para grabar un video. También puedes deslizar hacia arriba para acceder a tu galería y seleccionar una foto o video existente.</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3. Personaliza tu historia agregando filtros, texto, stickers, etiquetas y otros elementos creativos.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Luego, toca el botón "Tu historia</a:t>
            </a:r>
            <a:r>
              <a:rPr lang="es" sz="1200">
                <a:latin typeface="IBM Plex Sans Medium"/>
                <a:ea typeface="IBM Plex Sans Medium"/>
                <a:cs typeface="IBM Plex Sans Medium"/>
                <a:sym typeface="IBM Plex Sans Medium"/>
              </a:rPr>
              <a:t>"</a:t>
            </a:r>
            <a:r>
              <a:rPr lang="es" sz="1200">
                <a:latin typeface="IBM Plex Sans Medium"/>
                <a:ea typeface="IBM Plex Sans Medium"/>
                <a:cs typeface="IBM Plex Sans Medium"/>
                <a:sym typeface="IBM Plex Sans Medium"/>
              </a:rPr>
              <a:t> en la parte inferior derecha para publicar tu historia en tu perfil.</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p:txBody>
      </p:sp>
      <p:sp>
        <p:nvSpPr>
          <p:cNvPr id="284" name="Google Shape;284;p3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285" name="Google Shape;285;p37"/>
          <p:cNvPicPr preferRelativeResize="0"/>
          <p:nvPr/>
        </p:nvPicPr>
        <p:blipFill rotWithShape="1">
          <a:blip r:embed="rId4">
            <a:alphaModFix/>
          </a:blip>
          <a:srcRect b="7903" l="0" r="0" t="5433"/>
          <a:stretch/>
        </p:blipFill>
        <p:spPr>
          <a:xfrm>
            <a:off x="1095025" y="1524500"/>
            <a:ext cx="1463651" cy="28208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289" name="Shape 289"/>
        <p:cNvGrpSpPr/>
        <p:nvPr/>
      </p:nvGrpSpPr>
      <p:grpSpPr>
        <a:xfrm>
          <a:off x="0" y="0"/>
          <a:ext cx="0" cy="0"/>
          <a:chOff x="0" y="0"/>
          <a:chExt cx="0" cy="0"/>
        </a:xfrm>
      </p:grpSpPr>
      <p:sp>
        <p:nvSpPr>
          <p:cNvPr id="290" name="Google Shape;290;p3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291" name="Google Shape;291;p38"/>
          <p:cNvSpPr txBox="1"/>
          <p:nvPr/>
        </p:nvSpPr>
        <p:spPr>
          <a:xfrm>
            <a:off x="139350" y="1895750"/>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Directos</a:t>
            </a:r>
            <a:endParaRPr sz="4800">
              <a:solidFill>
                <a:srgbClr val="FFFFFF"/>
              </a:solidFill>
              <a:latin typeface="IBM Plex Sans SemiBold"/>
              <a:ea typeface="IBM Plex Sans SemiBold"/>
              <a:cs typeface="IBM Plex Sans SemiBold"/>
              <a:sym typeface="IBM Plex Sans SemiBold"/>
            </a:endParaRPr>
          </a:p>
        </p:txBody>
      </p:sp>
      <p:sp>
        <p:nvSpPr>
          <p:cNvPr id="292" name="Google Shape;292;p38"/>
          <p:cNvSpPr txBox="1"/>
          <p:nvPr/>
        </p:nvSpPr>
        <p:spPr>
          <a:xfrm>
            <a:off x="3725700" y="149555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293" name="Google Shape;293;p38"/>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294" name="Google Shape;294;p3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00" name="Google Shape;300;p39"/>
          <p:cNvSpPr txBox="1"/>
          <p:nvPr/>
        </p:nvSpPr>
        <p:spPr>
          <a:xfrm>
            <a:off x="626400" y="48317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Directos</a:t>
            </a:r>
            <a:endParaRPr sz="3000">
              <a:solidFill>
                <a:srgbClr val="003864"/>
              </a:solidFill>
              <a:latin typeface="IBM Plex Sans SemiBold"/>
              <a:ea typeface="IBM Plex Sans SemiBold"/>
              <a:cs typeface="IBM Plex Sans SemiBold"/>
              <a:sym typeface="IBM Plex Sans SemiBold"/>
            </a:endParaRPr>
          </a:p>
        </p:txBody>
      </p:sp>
      <p:pic>
        <p:nvPicPr>
          <p:cNvPr id="301" name="Google Shape;301;p39"/>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302" name="Google Shape;302;p39"/>
          <p:cNvSpPr txBox="1"/>
          <p:nvPr/>
        </p:nvSpPr>
        <p:spPr>
          <a:xfrm>
            <a:off x="900000" y="1237175"/>
            <a:ext cx="7422000" cy="29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Un directo te permite transmitir en vivo y en tiempo real. Es una forma de conectarte directamente con la audiencia, compartir experiencias en vivo, presentar contenido exclusivo o promover la interacción.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Breve explicación de cómo hacer un directo:</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1. Abre la app en tu móvil, en la pantalla principal, desliza hacia la derecha.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2. En la parte inferior, desliza el selector hasta la opción "Directo".</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3. Ajusta las configuraciones de privacidad si lo deseas. Puedes elegir entre transmitir solo para tus seguidores o permitir que cualquier persona pueda unirse.</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p:txBody>
      </p:sp>
      <p:sp>
        <p:nvSpPr>
          <p:cNvPr id="303" name="Google Shape;303;p3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309" name="Google Shape;309;p40"/>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310" name="Google Shape;310;p40"/>
          <p:cNvSpPr txBox="1"/>
          <p:nvPr/>
        </p:nvSpPr>
        <p:spPr>
          <a:xfrm>
            <a:off x="900000" y="1463925"/>
            <a:ext cx="7406100" cy="313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Toca el botón "Iniciar video en directo" para comenzar la transmisión.</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5. Durante el directo, puedes interactuar con tus espectadores respondiendo a sus comentarios y preguntas. También puedes invitar a otros usuarios a unirse a tu directo en forma de invitados.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7. Utiliza las herramientas de Instagram, como filtros y efectos, para agregar diversión y creatividad a tu transmisión en directo.</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8. Cuando hayas terminado, toca el botón "Finalizar" en la esquina superior derecha de la pantalla para detener la transmisión.</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p:txBody>
      </p:sp>
      <p:sp>
        <p:nvSpPr>
          <p:cNvPr id="311" name="Google Shape;311;p4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312" name="Google Shape;312;p40"/>
          <p:cNvSpPr txBox="1"/>
          <p:nvPr/>
        </p:nvSpPr>
        <p:spPr>
          <a:xfrm>
            <a:off x="626400" y="48317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Directos</a:t>
            </a:r>
            <a:endParaRPr sz="3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316" name="Shape 316"/>
        <p:cNvGrpSpPr/>
        <p:nvPr/>
      </p:nvGrpSpPr>
      <p:grpSpPr>
        <a:xfrm>
          <a:off x="0" y="0"/>
          <a:ext cx="0" cy="0"/>
          <a:chOff x="0" y="0"/>
          <a:chExt cx="0" cy="0"/>
        </a:xfrm>
      </p:grpSpPr>
      <p:sp>
        <p:nvSpPr>
          <p:cNvPr id="317" name="Google Shape;317;p4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318" name="Google Shape;318;p41"/>
          <p:cNvSpPr txBox="1"/>
          <p:nvPr/>
        </p:nvSpPr>
        <p:spPr>
          <a:xfrm>
            <a:off x="139350" y="2021025"/>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Duración</a:t>
            </a:r>
            <a:endParaRPr sz="4800">
              <a:solidFill>
                <a:srgbClr val="FFFFFF"/>
              </a:solidFill>
              <a:latin typeface="IBM Plex Sans SemiBold"/>
              <a:ea typeface="IBM Plex Sans SemiBold"/>
              <a:cs typeface="IBM Plex Sans SemiBold"/>
              <a:sym typeface="IBM Plex Sans SemiBold"/>
            </a:endParaRPr>
          </a:p>
        </p:txBody>
      </p:sp>
      <p:sp>
        <p:nvSpPr>
          <p:cNvPr id="319" name="Google Shape;319;p41"/>
          <p:cNvSpPr txBox="1"/>
          <p:nvPr/>
        </p:nvSpPr>
        <p:spPr>
          <a:xfrm>
            <a:off x="3725700" y="1620825"/>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320" name="Google Shape;320;p41"/>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321" name="Google Shape;321;p4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27" name="Google Shape;327;p42"/>
          <p:cNvSpPr txBox="1"/>
          <p:nvPr/>
        </p:nvSpPr>
        <p:spPr>
          <a:xfrm>
            <a:off x="626400" y="47722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Duración</a:t>
            </a:r>
            <a:endParaRPr sz="3000">
              <a:solidFill>
                <a:srgbClr val="003864"/>
              </a:solidFill>
              <a:latin typeface="IBM Plex Sans SemiBold"/>
              <a:ea typeface="IBM Plex Sans SemiBold"/>
              <a:cs typeface="IBM Plex Sans SemiBold"/>
              <a:sym typeface="IBM Plex Sans SemiBold"/>
            </a:endParaRPr>
          </a:p>
        </p:txBody>
      </p:sp>
      <p:pic>
        <p:nvPicPr>
          <p:cNvPr id="328" name="Google Shape;328;p42"/>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329" name="Google Shape;329;p42"/>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330" name="Google Shape;330;p42"/>
          <p:cNvSpPr txBox="1"/>
          <p:nvPr/>
        </p:nvSpPr>
        <p:spPr>
          <a:xfrm>
            <a:off x="-2424150" y="-1768175"/>
            <a:ext cx="7767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Medium"/>
              <a:ea typeface="Montserrat Medium"/>
              <a:cs typeface="Montserrat Medium"/>
              <a:sym typeface="Montserrat Medium"/>
            </a:endParaRPr>
          </a:p>
          <a:p>
            <a:pPr indent="0" lvl="0" marL="0" rtl="0" algn="l">
              <a:spcBef>
                <a:spcPts val="0"/>
              </a:spcBef>
              <a:spcAft>
                <a:spcPts val="0"/>
              </a:spcAft>
              <a:buNone/>
            </a:pPr>
            <a:r>
              <a:rPr lang="es">
                <a:latin typeface="Montserrat Medium"/>
                <a:ea typeface="Montserrat Medium"/>
                <a:cs typeface="Montserrat Medium"/>
                <a:sym typeface="Montserrat Medium"/>
              </a:rPr>
              <a:t>Re</a:t>
            </a:r>
            <a:endParaRPr>
              <a:latin typeface="Montserrat Medium"/>
              <a:ea typeface="Montserrat Medium"/>
              <a:cs typeface="Montserrat Medium"/>
              <a:sym typeface="Montserrat Medium"/>
            </a:endParaRPr>
          </a:p>
          <a:p>
            <a:pPr indent="0" lvl="0" marL="0" rtl="0" algn="l">
              <a:spcBef>
                <a:spcPts val="0"/>
              </a:spcBef>
              <a:spcAft>
                <a:spcPts val="0"/>
              </a:spcAft>
              <a:buNone/>
            </a:pPr>
            <a:r>
              <a:t/>
            </a:r>
            <a:endParaRPr>
              <a:latin typeface="Montserrat Medium"/>
              <a:ea typeface="Montserrat Medium"/>
              <a:cs typeface="Montserrat Medium"/>
              <a:sym typeface="Montserrat Medium"/>
            </a:endParaRPr>
          </a:p>
        </p:txBody>
      </p:sp>
      <p:graphicFrame>
        <p:nvGraphicFramePr>
          <p:cNvPr id="331" name="Google Shape;331;p42"/>
          <p:cNvGraphicFramePr/>
          <p:nvPr/>
        </p:nvGraphicFramePr>
        <p:xfrm>
          <a:off x="1035350" y="1388300"/>
          <a:ext cx="3000000" cy="3000000"/>
        </p:xfrm>
        <a:graphic>
          <a:graphicData uri="http://schemas.openxmlformats.org/drawingml/2006/table">
            <a:tbl>
              <a:tblPr>
                <a:noFill/>
                <a:tableStyleId>{D74FFB98-3843-4CCD-BD11-09557D01EA0A}</a:tableStyleId>
              </a:tblPr>
              <a:tblGrid>
                <a:gridCol w="1715075"/>
                <a:gridCol w="1715075"/>
                <a:gridCol w="1715075"/>
                <a:gridCol w="1715075"/>
              </a:tblGrid>
              <a:tr h="693600">
                <a:tc>
                  <a:txBody>
                    <a:bodyPr/>
                    <a:lstStyle/>
                    <a:p>
                      <a:pPr indent="0" lvl="0" marL="0" rtl="0" algn="ctr">
                        <a:spcBef>
                          <a:spcPts val="0"/>
                        </a:spcBef>
                        <a:spcAft>
                          <a:spcPts val="0"/>
                        </a:spcAft>
                        <a:buNone/>
                      </a:pPr>
                      <a:r>
                        <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Mínima </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Máxima </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Óptima</a:t>
                      </a:r>
                      <a:endParaRPr b="1" sz="1200">
                        <a:latin typeface="IBM Plex Sans"/>
                        <a:ea typeface="IBM Plex Sans"/>
                        <a:cs typeface="IBM Plex Sans"/>
                        <a:sym typeface="IBM Plex Sans"/>
                      </a:endParaRPr>
                    </a:p>
                  </a:txBody>
                  <a:tcPr marT="91425" marB="91425" marR="91425" marL="91425" anchor="ctr"/>
                </a:tc>
              </a:tr>
              <a:tr h="693600">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Videos feed</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3 segundos</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60 segundos</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s" sz="1200">
                          <a:solidFill>
                            <a:schemeClr val="dk1"/>
                          </a:solidFill>
                          <a:latin typeface="IBM Plex Sans Medium"/>
                          <a:ea typeface="IBM Plex Sans Medium"/>
                          <a:cs typeface="IBM Plex Sans Medium"/>
                          <a:sym typeface="IBM Plex Sans Medium"/>
                        </a:rPr>
                        <a:t>5 a 10 segundos</a:t>
                      </a:r>
                      <a:endParaRPr sz="1200">
                        <a:latin typeface="IBM Plex Sans Medium"/>
                        <a:ea typeface="IBM Plex Sans Medium"/>
                        <a:cs typeface="IBM Plex Sans Medium"/>
                        <a:sym typeface="IBM Plex Sans Medium"/>
                      </a:endParaRPr>
                    </a:p>
                  </a:txBody>
                  <a:tcPr marT="91425" marB="91425" marR="91425" marL="91425" anchor="ctr"/>
                </a:tc>
              </a:tr>
              <a:tr h="693600">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Stories</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 segundo</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60 segundos</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5 a 10 segundos</a:t>
                      </a:r>
                      <a:endParaRPr sz="1200">
                        <a:latin typeface="IBM Plex Sans Medium"/>
                        <a:ea typeface="IBM Plex Sans Medium"/>
                        <a:cs typeface="IBM Plex Sans Medium"/>
                        <a:sym typeface="IBM Plex Sans Medium"/>
                      </a:endParaRPr>
                    </a:p>
                  </a:txBody>
                  <a:tcPr marT="91425" marB="91425" marR="91425" marL="91425" anchor="ctr"/>
                </a:tc>
              </a:tr>
              <a:tr h="693600">
                <a:tc>
                  <a:txBody>
                    <a:bodyPr/>
                    <a:lstStyle/>
                    <a:p>
                      <a:pPr indent="0" lvl="0" marL="0" rtl="0" algn="ctr">
                        <a:spcBef>
                          <a:spcPts val="0"/>
                        </a:spcBef>
                        <a:spcAft>
                          <a:spcPts val="0"/>
                        </a:spcAft>
                        <a:buNone/>
                      </a:pPr>
                      <a:r>
                        <a:rPr b="1" lang="es" sz="1200">
                          <a:latin typeface="IBM Plex Sans"/>
                          <a:ea typeface="IBM Plex Sans"/>
                          <a:cs typeface="IBM Plex Sans"/>
                          <a:sym typeface="IBM Plex Sans"/>
                        </a:rPr>
                        <a:t>Reels</a:t>
                      </a:r>
                      <a:endParaRPr b="1" sz="1200">
                        <a:latin typeface="IBM Plex Sans"/>
                        <a:ea typeface="IBM Plex Sans"/>
                        <a:cs typeface="IBM Plex Sans"/>
                        <a:sym typeface="IBM Plex Sans"/>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 segundo</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9</a:t>
                      </a:r>
                      <a:r>
                        <a:rPr lang="es" sz="1200">
                          <a:latin typeface="IBM Plex Sans Medium"/>
                          <a:ea typeface="IBM Plex Sans Medium"/>
                          <a:cs typeface="IBM Plex Sans Medium"/>
                          <a:sym typeface="IBM Plex Sans Medium"/>
                        </a:rPr>
                        <a:t>0 segundos</a:t>
                      </a:r>
                      <a:endParaRPr sz="1200">
                        <a:latin typeface="IBM Plex Sans Medium"/>
                        <a:ea typeface="IBM Plex Sans Medium"/>
                        <a:cs typeface="IBM Plex Sans Medium"/>
                        <a:sym typeface="IBM Plex Sans Medium"/>
                      </a:endParaRPr>
                    </a:p>
                  </a:txBody>
                  <a:tcPr marT="91425" marB="91425" marR="91425" marL="91425" anchor="ctr"/>
                </a:tc>
                <a:tc>
                  <a:txBody>
                    <a:bodyPr/>
                    <a:lstStyle/>
                    <a:p>
                      <a:pPr indent="0" lvl="0" marL="0" rtl="0" algn="ctr">
                        <a:spcBef>
                          <a:spcPts val="0"/>
                        </a:spcBef>
                        <a:spcAft>
                          <a:spcPts val="0"/>
                        </a:spcAft>
                        <a:buNone/>
                      </a:pPr>
                      <a:r>
                        <a:rPr lang="es" sz="1200">
                          <a:latin typeface="IBM Plex Sans Medium"/>
                          <a:ea typeface="IBM Plex Sans Medium"/>
                          <a:cs typeface="IBM Plex Sans Medium"/>
                          <a:sym typeface="IBM Plex Sans Medium"/>
                        </a:rPr>
                        <a:t>15 a 30 segundos</a:t>
                      </a:r>
                      <a:endParaRPr sz="1200">
                        <a:latin typeface="IBM Plex Sans Medium"/>
                        <a:ea typeface="IBM Plex Sans Medium"/>
                        <a:cs typeface="IBM Plex Sans Medium"/>
                        <a:sym typeface="IBM Plex Sans Medium"/>
                      </a:endParaRPr>
                    </a:p>
                  </a:txBody>
                  <a:tcPr marT="91425" marB="91425" marR="91425" marL="91425" anchor="ctr"/>
                </a:tc>
              </a:tr>
            </a:tbl>
          </a:graphicData>
        </a:graphic>
      </p:graphicFrame>
      <p:sp>
        <p:nvSpPr>
          <p:cNvPr id="332" name="Google Shape;332;p4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336" name="Shape 336"/>
        <p:cNvGrpSpPr/>
        <p:nvPr/>
      </p:nvGrpSpPr>
      <p:grpSpPr>
        <a:xfrm>
          <a:off x="0" y="0"/>
          <a:ext cx="0" cy="0"/>
          <a:chOff x="0" y="0"/>
          <a:chExt cx="0" cy="0"/>
        </a:xfrm>
      </p:grpSpPr>
      <p:sp>
        <p:nvSpPr>
          <p:cNvPr id="337" name="Google Shape;337;p4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338" name="Google Shape;338;p43"/>
          <p:cNvSpPr txBox="1"/>
          <p:nvPr/>
        </p:nvSpPr>
        <p:spPr>
          <a:xfrm>
            <a:off x="139350" y="1955075"/>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Algoritmo</a:t>
            </a:r>
            <a:endParaRPr sz="4800">
              <a:solidFill>
                <a:srgbClr val="FFFFFF"/>
              </a:solidFill>
              <a:latin typeface="IBM Plex Sans SemiBold"/>
              <a:ea typeface="IBM Plex Sans SemiBold"/>
              <a:cs typeface="IBM Plex Sans SemiBold"/>
              <a:sym typeface="IBM Plex Sans SemiBold"/>
            </a:endParaRPr>
          </a:p>
        </p:txBody>
      </p:sp>
      <p:sp>
        <p:nvSpPr>
          <p:cNvPr id="339" name="Google Shape;339;p43"/>
          <p:cNvSpPr txBox="1"/>
          <p:nvPr/>
        </p:nvSpPr>
        <p:spPr>
          <a:xfrm>
            <a:off x="3725700" y="1554875"/>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340" name="Google Shape;340;p43"/>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341" name="Google Shape;341;p4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47" name="Google Shape;347;p4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a:t>
            </a:r>
            <a:r>
              <a:rPr lang="es" sz="1100">
                <a:solidFill>
                  <a:srgbClr val="003864"/>
                </a:solidFill>
                <a:latin typeface="IBM Plex Sans Light"/>
                <a:ea typeface="IBM Plex Sans Light"/>
                <a:cs typeface="IBM Plex Sans Light"/>
                <a:sym typeface="IBM Plex Sans Light"/>
              </a:rPr>
              <a:t>sociales</a:t>
            </a:r>
            <a:endParaRPr sz="1100">
              <a:solidFill>
                <a:srgbClr val="003864"/>
              </a:solidFill>
              <a:latin typeface="IBM Plex Sans Light"/>
              <a:ea typeface="IBM Plex Sans Light"/>
              <a:cs typeface="IBM Plex Sans Light"/>
              <a:sym typeface="IBM Plex Sans Light"/>
            </a:endParaRPr>
          </a:p>
        </p:txBody>
      </p:sp>
      <p:sp>
        <p:nvSpPr>
          <p:cNvPr id="348" name="Google Shape;348;p44"/>
          <p:cNvSpPr txBox="1"/>
          <p:nvPr/>
        </p:nvSpPr>
        <p:spPr>
          <a:xfrm>
            <a:off x="626400" y="49157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Algoritmo</a:t>
            </a:r>
            <a:endParaRPr sz="3000">
              <a:solidFill>
                <a:srgbClr val="003864"/>
              </a:solidFill>
              <a:latin typeface="IBM Plex Sans SemiBold"/>
              <a:ea typeface="IBM Plex Sans SemiBold"/>
              <a:cs typeface="IBM Plex Sans SemiBold"/>
              <a:sym typeface="IBM Plex Sans SemiBold"/>
            </a:endParaRPr>
          </a:p>
        </p:txBody>
      </p:sp>
      <p:pic>
        <p:nvPicPr>
          <p:cNvPr id="349" name="Google Shape;349;p44"/>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350" name="Google Shape;350;p44"/>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351" name="Google Shape;351;p44"/>
          <p:cNvSpPr txBox="1"/>
          <p:nvPr/>
        </p:nvSpPr>
        <p:spPr>
          <a:xfrm>
            <a:off x="900000" y="1570525"/>
            <a:ext cx="7422000" cy="231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a:ea typeface="IBM Plex Sans"/>
                <a:cs typeface="IBM Plex Sans"/>
                <a:sym typeface="IBM Plex Sans"/>
              </a:rPr>
              <a:t>El algoritmo de Instagram utiliza una combinación de diferentes señales y factores para determinar qué contenido se muestra a los usuarios en su feed. Cuando un usuario desplaza su feed, el algoritmo analiza y clasifica una gran cantidad de contenido en función de estas señales. </a:t>
            </a:r>
            <a:endParaRPr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200">
                <a:latin typeface="IBM Plex Sans"/>
                <a:ea typeface="IBM Plex Sans"/>
                <a:cs typeface="IBM Plex Sans"/>
                <a:sym typeface="IBM Plex Sans"/>
              </a:rPr>
              <a:t>Además, el algoritmo también tiene en cuenta la diversidad del contenido, evitando mostrar únicamente publicaciones de las mismas cuentas o temas.</a:t>
            </a:r>
            <a:endParaRPr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a:p>
            <a:pPr indent="0" lvl="0" marL="0" rtl="0" algn="l">
              <a:lnSpc>
                <a:spcPct val="115000"/>
              </a:lnSpc>
              <a:spcBef>
                <a:spcPts val="0"/>
              </a:spcBef>
              <a:spcAft>
                <a:spcPts val="0"/>
              </a:spcAft>
              <a:buNone/>
            </a:pPr>
            <a:r>
              <a:rPr lang="es" sz="1200">
                <a:latin typeface="IBM Plex Sans"/>
                <a:ea typeface="IBM Plex Sans"/>
                <a:cs typeface="IBM Plex Sans"/>
                <a:sym typeface="IBM Plex Sans"/>
              </a:rPr>
              <a:t>Es importante tener en cuenta que el algoritmo de Instagram está en constante evolución y se adapta según el comportamiento y las preferencias de cada usuario.</a:t>
            </a:r>
            <a:endParaRPr sz="1200">
              <a:latin typeface="IBM Plex Sans"/>
              <a:ea typeface="IBM Plex Sans"/>
              <a:cs typeface="IBM Plex Sans"/>
              <a:sym typeface="IBM Plex Sans"/>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80" name="Shape 80"/>
        <p:cNvGrpSpPr/>
        <p:nvPr/>
      </p:nvGrpSpPr>
      <p:grpSpPr>
        <a:xfrm>
          <a:off x="0" y="0"/>
          <a:ext cx="0" cy="0"/>
          <a:chOff x="0" y="0"/>
          <a:chExt cx="0" cy="0"/>
        </a:xfrm>
      </p:grpSpPr>
      <p:sp>
        <p:nvSpPr>
          <p:cNvPr id="81" name="Google Shape;81;p1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82" name="Google Shape;82;p1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a:t>
            </a:r>
            <a:r>
              <a:rPr lang="es" sz="1100">
                <a:solidFill>
                  <a:srgbClr val="FFFFFF"/>
                </a:solidFill>
                <a:latin typeface="IBM Plex Sans Light"/>
                <a:ea typeface="IBM Plex Sans Light"/>
                <a:cs typeface="IBM Plex Sans Light"/>
                <a:sym typeface="IBM Plex Sans Light"/>
              </a:rPr>
              <a:t>sociales</a:t>
            </a:r>
            <a:endParaRPr sz="1100">
              <a:solidFill>
                <a:srgbClr val="FFFFFF"/>
              </a:solidFill>
              <a:latin typeface="IBM Plex Sans Light"/>
              <a:ea typeface="IBM Plex Sans Light"/>
              <a:cs typeface="IBM Plex Sans Light"/>
              <a:sym typeface="IBM Plex Sans Light"/>
            </a:endParaRPr>
          </a:p>
        </p:txBody>
      </p:sp>
      <p:sp>
        <p:nvSpPr>
          <p:cNvPr id="83" name="Google Shape;83;p18"/>
          <p:cNvSpPr txBox="1"/>
          <p:nvPr/>
        </p:nvSpPr>
        <p:spPr>
          <a:xfrm>
            <a:off x="139350" y="1955075"/>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¿Qué es Instagram?</a:t>
            </a:r>
            <a:endParaRPr sz="4800">
              <a:solidFill>
                <a:srgbClr val="FFFFFF"/>
              </a:solidFill>
              <a:latin typeface="IBM Plex Sans SemiBold"/>
              <a:ea typeface="IBM Plex Sans SemiBold"/>
              <a:cs typeface="IBM Plex Sans SemiBold"/>
              <a:sym typeface="IBM Plex Sans SemiBold"/>
            </a:endParaRPr>
          </a:p>
        </p:txBody>
      </p:sp>
      <p:sp>
        <p:nvSpPr>
          <p:cNvPr id="84" name="Google Shape;84;p18"/>
          <p:cNvSpPr txBox="1"/>
          <p:nvPr/>
        </p:nvSpPr>
        <p:spPr>
          <a:xfrm>
            <a:off x="3725700" y="1554875"/>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85" name="Google Shape;85;p18"/>
          <p:cNvPicPr preferRelativeResize="0"/>
          <p:nvPr/>
        </p:nvPicPr>
        <p:blipFill>
          <a:blip r:embed="rId3">
            <a:alphaModFix/>
          </a:blip>
          <a:stretch>
            <a:fillRect/>
          </a:stretch>
        </p:blipFill>
        <p:spPr>
          <a:xfrm>
            <a:off x="8058709" y="4003975"/>
            <a:ext cx="1011640" cy="10111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355" name="Shape 355"/>
        <p:cNvGrpSpPr/>
        <p:nvPr/>
      </p:nvGrpSpPr>
      <p:grpSpPr>
        <a:xfrm>
          <a:off x="0" y="0"/>
          <a:ext cx="0" cy="0"/>
          <a:chOff x="0" y="0"/>
          <a:chExt cx="0" cy="0"/>
        </a:xfrm>
      </p:grpSpPr>
      <p:sp>
        <p:nvSpPr>
          <p:cNvPr id="356" name="Google Shape;356;p4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357" name="Google Shape;357;p45"/>
          <p:cNvSpPr txBox="1"/>
          <p:nvPr/>
        </p:nvSpPr>
        <p:spPr>
          <a:xfrm>
            <a:off x="139350" y="1985250"/>
            <a:ext cx="88653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Do's and don'ts</a:t>
            </a:r>
            <a:endParaRPr sz="48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rgbClr val="FFFFFF"/>
              </a:solidFill>
              <a:latin typeface="IBM Plex Sans SemiBold"/>
              <a:ea typeface="IBM Plex Sans SemiBold"/>
              <a:cs typeface="IBM Plex Sans SemiBold"/>
              <a:sym typeface="IBM Plex Sans SemiBold"/>
            </a:endParaRPr>
          </a:p>
        </p:txBody>
      </p:sp>
      <p:sp>
        <p:nvSpPr>
          <p:cNvPr id="358" name="Google Shape;358;p45"/>
          <p:cNvSpPr txBox="1"/>
          <p:nvPr/>
        </p:nvSpPr>
        <p:spPr>
          <a:xfrm>
            <a:off x="3725700" y="158505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359" name="Google Shape;359;p45"/>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360" name="Google Shape;360;p4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366" name="Google Shape;366;p46"/>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367" name="Google Shape;367;p46"/>
          <p:cNvSpPr txBox="1"/>
          <p:nvPr/>
        </p:nvSpPr>
        <p:spPr>
          <a:xfrm>
            <a:off x="900000" y="1263400"/>
            <a:ext cx="7119600" cy="358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1. Define tu </a:t>
            </a:r>
            <a:r>
              <a:rPr b="1" lang="es" sz="1200">
                <a:latin typeface="IBM Plex Sans"/>
                <a:ea typeface="IBM Plex Sans"/>
                <a:cs typeface="IBM Plex Sans"/>
                <a:sym typeface="IBM Plex Sans"/>
              </a:rPr>
              <a:t>propuesta de valor única</a:t>
            </a:r>
            <a:r>
              <a:rPr lang="es" sz="1200">
                <a:latin typeface="IBM Plex Sans Medium"/>
                <a:ea typeface="IBM Plex Sans Medium"/>
                <a:cs typeface="IBM Plex Sans Medium"/>
                <a:sym typeface="IBM Plex Sans Medium"/>
              </a:rPr>
              <a:t>, identifica que te hace diferente de la competencia y cómo puedes comunicar ese valor único a tu audiencia.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2. </a:t>
            </a:r>
            <a:r>
              <a:rPr b="1" lang="es" sz="1200">
                <a:latin typeface="IBM Plex Sans"/>
                <a:ea typeface="IBM Plex Sans"/>
                <a:cs typeface="IBM Plex Sans"/>
                <a:sym typeface="IBM Plex Sans"/>
              </a:rPr>
              <a:t>Conoce a tu audiencia</a:t>
            </a:r>
            <a:r>
              <a:rPr lang="es" sz="1200">
                <a:latin typeface="IBM Plex Sans Medium"/>
                <a:ea typeface="IBM Plex Sans Medium"/>
                <a:cs typeface="IBM Plex Sans Medium"/>
                <a:sym typeface="IBM Plex Sans Medium"/>
              </a:rPr>
              <a:t> objetiva, realiza una investigación exhaustiva sobre tu audiencia para comprender sus necesidades, intereses y comportamientos. Esto te ayudará a adaptar tu mensaje y contenido para atraerlos de manera efectiva.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3. Crea </a:t>
            </a:r>
            <a:r>
              <a:rPr b="1" lang="es" sz="1200">
                <a:latin typeface="IBM Plex Sans"/>
                <a:ea typeface="IBM Plex Sans"/>
                <a:cs typeface="IBM Plex Sans"/>
                <a:sym typeface="IBM Plex Sans"/>
              </a:rPr>
              <a:t>contenido relevante</a:t>
            </a:r>
            <a:r>
              <a:rPr lang="es" sz="1200">
                <a:latin typeface="IBM Plex Sans Medium"/>
                <a:ea typeface="IBM Plex Sans Medium"/>
                <a:cs typeface="IBM Plex Sans Medium"/>
                <a:sym typeface="IBM Plex Sans Medium"/>
              </a:rPr>
              <a:t> y de calidad, genera contenido valioso y relevante que resuene con tu audiencia. Utiliza formatos variados, como publicaciones, imágenes, videos y stories, para mantener a tus seguidores comprometidos.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4. </a:t>
            </a:r>
            <a:r>
              <a:rPr b="1" lang="es" sz="1200">
                <a:latin typeface="IBM Plex Sans"/>
                <a:ea typeface="IBM Plex Sans"/>
                <a:cs typeface="IBM Plex Sans"/>
                <a:sym typeface="IBM Plex Sans"/>
              </a:rPr>
              <a:t>Optimiza tu perfil </a:t>
            </a:r>
            <a:r>
              <a:rPr lang="es" sz="1200">
                <a:latin typeface="IBM Plex Sans Medium"/>
                <a:ea typeface="IBM Plex Sans Medium"/>
                <a:cs typeface="IBM Plex Sans Medium"/>
                <a:sym typeface="IBM Plex Sans Medium"/>
              </a:rPr>
              <a:t>y publicaciones con palabras clave relevantes para que sean más fácilmente descubiertas en las búsquedas de Instagram. Además, utiliza hashtags relevantes para ampliar el alcance.</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368" name="Google Shape;368;p4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369" name="Google Shape;369;p46"/>
          <p:cNvSpPr txBox="1"/>
          <p:nvPr/>
        </p:nvSpPr>
        <p:spPr>
          <a:xfrm>
            <a:off x="310350" y="372750"/>
            <a:ext cx="8426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000">
                <a:solidFill>
                  <a:srgbClr val="003864"/>
                </a:solidFill>
                <a:latin typeface="IBM Plex Sans SemiBold"/>
                <a:ea typeface="IBM Plex Sans SemiBold"/>
                <a:cs typeface="IBM Plex Sans SemiBold"/>
                <a:sym typeface="IBM Plex Sans SemiBold"/>
              </a:rPr>
              <a:t>Do's </a:t>
            </a:r>
            <a:endParaRPr sz="4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375" name="Google Shape;375;p47"/>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376" name="Google Shape;376;p47"/>
          <p:cNvSpPr txBox="1"/>
          <p:nvPr/>
        </p:nvSpPr>
        <p:spPr>
          <a:xfrm>
            <a:off x="860000" y="1642525"/>
            <a:ext cx="7481700" cy="252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5</a:t>
            </a:r>
            <a:r>
              <a:rPr lang="es" sz="1200">
                <a:latin typeface="IBM Plex Sans Medium"/>
                <a:ea typeface="IBM Plex Sans Medium"/>
                <a:cs typeface="IBM Plex Sans Medium"/>
                <a:sym typeface="IBM Plex Sans Medium"/>
              </a:rPr>
              <a:t>. </a:t>
            </a:r>
            <a:r>
              <a:rPr b="1" lang="es" sz="1200">
                <a:latin typeface="IBM Plex Sans"/>
                <a:ea typeface="IBM Plex Sans"/>
                <a:cs typeface="IBM Plex Sans"/>
                <a:sym typeface="IBM Plex Sans"/>
              </a:rPr>
              <a:t>Fomenta la interacción y la participación</a:t>
            </a:r>
            <a:r>
              <a:rPr lang="es" sz="1200">
                <a:latin typeface="IBM Plex Sans Medium"/>
                <a:ea typeface="IBM Plex Sans Medium"/>
                <a:cs typeface="IBM Plex Sans Medium"/>
                <a:sym typeface="IBM Plex Sans Medium"/>
              </a:rPr>
              <a:t>, involucra a tu audiencia mediante preguntas, encuestas, desafíos y llamados a la acción. Responde a los comentarios y mensajes de manera oportuna para mostrar que valoras a tus seguidores.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6. Establece alianzas estratégicas con </a:t>
            </a:r>
            <a:r>
              <a:rPr b="1" lang="es" sz="1200">
                <a:latin typeface="IBM Plex Sans"/>
                <a:ea typeface="IBM Plex Sans"/>
                <a:cs typeface="IBM Plex Sans"/>
                <a:sym typeface="IBM Plex Sans"/>
              </a:rPr>
              <a:t>influencers </a:t>
            </a:r>
            <a:r>
              <a:rPr lang="es" sz="1200">
                <a:latin typeface="IBM Plex Sans Medium"/>
                <a:ea typeface="IBM Plex Sans Medium"/>
                <a:cs typeface="IBM Plex Sans Medium"/>
                <a:sym typeface="IBM Plex Sans Medium"/>
              </a:rPr>
              <a:t>o marcas que compartan tu público objetivo. Esto te ayudará a ampliar el alcance y aumentar tu visibilidad.</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7. Monitorea regularmente tus </a:t>
            </a:r>
            <a:r>
              <a:rPr b="1" lang="es" sz="1200">
                <a:latin typeface="IBM Plex Sans"/>
                <a:ea typeface="IBM Plex Sans"/>
                <a:cs typeface="IBM Plex Sans"/>
                <a:sym typeface="IBM Plex Sans"/>
              </a:rPr>
              <a:t>métricas y analíticas </a:t>
            </a:r>
            <a:r>
              <a:rPr lang="es" sz="1200">
                <a:latin typeface="IBM Plex Sans Medium"/>
                <a:ea typeface="IBM Plex Sans Medium"/>
                <a:cs typeface="IBM Plex Sans Medium"/>
                <a:sym typeface="IBM Plex Sans Medium"/>
              </a:rPr>
              <a:t>para evaluar el desempeño de tus estrategias y hacer ajustes según los resultados. Esto te permitirá optimizar tu posicionamiento en Instagram.</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377" name="Google Shape;377;p4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378" name="Google Shape;378;p47"/>
          <p:cNvSpPr txBox="1"/>
          <p:nvPr/>
        </p:nvSpPr>
        <p:spPr>
          <a:xfrm>
            <a:off x="310350" y="372750"/>
            <a:ext cx="8426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000">
                <a:solidFill>
                  <a:srgbClr val="003864"/>
                </a:solidFill>
                <a:latin typeface="IBM Plex Sans SemiBold"/>
                <a:ea typeface="IBM Plex Sans SemiBold"/>
                <a:cs typeface="IBM Plex Sans SemiBold"/>
                <a:sym typeface="IBM Plex Sans SemiBold"/>
              </a:rPr>
              <a:t>Do's </a:t>
            </a:r>
            <a:endParaRPr sz="4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384" name="Google Shape;384;p48"/>
          <p:cNvSpPr txBox="1"/>
          <p:nvPr/>
        </p:nvSpPr>
        <p:spPr>
          <a:xfrm>
            <a:off x="310350" y="375800"/>
            <a:ext cx="8574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000">
                <a:solidFill>
                  <a:srgbClr val="003864"/>
                </a:solidFill>
                <a:latin typeface="IBM Plex Sans SemiBold"/>
                <a:ea typeface="IBM Plex Sans SemiBold"/>
                <a:cs typeface="IBM Plex Sans SemiBold"/>
                <a:sym typeface="IBM Plex Sans SemiBold"/>
              </a:rPr>
              <a:t>Don'ts</a:t>
            </a:r>
            <a:endParaRPr sz="4000">
              <a:solidFill>
                <a:srgbClr val="003864"/>
              </a:solidFill>
              <a:latin typeface="IBM Plex Sans SemiBold"/>
              <a:ea typeface="IBM Plex Sans SemiBold"/>
              <a:cs typeface="IBM Plex Sans SemiBold"/>
              <a:sym typeface="IBM Plex Sans SemiBold"/>
            </a:endParaRPr>
          </a:p>
        </p:txBody>
      </p:sp>
      <p:pic>
        <p:nvPicPr>
          <p:cNvPr id="385" name="Google Shape;385;p48"/>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386" name="Google Shape;386;p48"/>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387" name="Google Shape;387;p48"/>
          <p:cNvSpPr txBox="1"/>
          <p:nvPr/>
        </p:nvSpPr>
        <p:spPr>
          <a:xfrm>
            <a:off x="688350" y="1298900"/>
            <a:ext cx="7767300" cy="3140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AutoNum type="arabicPeriod"/>
            </a:pPr>
            <a:r>
              <a:rPr b="1" lang="es" sz="1200">
                <a:latin typeface="IBM Plex Sans"/>
                <a:ea typeface="IBM Plex Sans"/>
                <a:cs typeface="IBM Plex Sans"/>
                <a:sym typeface="IBM Plex Sans"/>
              </a:rPr>
              <a:t>No ignores los cambios en Instagram:</a:t>
            </a:r>
            <a:r>
              <a:rPr lang="es" sz="1200">
                <a:latin typeface="IBM Plex Sans Medium"/>
                <a:ea typeface="IBM Plex Sans Medium"/>
                <a:cs typeface="IBM Plex Sans Medium"/>
                <a:sym typeface="IBM Plex Sans Medium"/>
              </a:rPr>
              <a:t> Es importante estar al día con las actualizaciones, incluyen mejoras de seguridad, correcciones de errores y nuevas funciones. Las nuevas funciones pueden mejorar la funcionalidad y la experiencia del usuario.</a:t>
            </a:r>
            <a:endParaRPr sz="1200">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sz="1200">
              <a:latin typeface="IBM Plex Sans Medium"/>
              <a:ea typeface="IBM Plex Sans Medium"/>
              <a:cs typeface="IBM Plex Sans Medium"/>
              <a:sym typeface="IBM Plex Sans Medium"/>
            </a:endParaRPr>
          </a:p>
          <a:p>
            <a:pPr indent="-304800" lvl="0" marL="457200" rtl="0" algn="l">
              <a:spcBef>
                <a:spcPts val="0"/>
              </a:spcBef>
              <a:spcAft>
                <a:spcPts val="0"/>
              </a:spcAft>
              <a:buSzPts val="1200"/>
              <a:buAutoNum type="arabicPeriod"/>
            </a:pPr>
            <a:r>
              <a:rPr b="1" lang="es" sz="1200">
                <a:latin typeface="IBM Plex Sans"/>
                <a:ea typeface="IBM Plex Sans"/>
                <a:cs typeface="IBM Plex Sans"/>
                <a:sym typeface="IBM Plex Sans"/>
              </a:rPr>
              <a:t>No publiques contenido inapropiado</a:t>
            </a:r>
            <a:r>
              <a:rPr lang="es" sz="1200">
                <a:latin typeface="IBM Plex Sans Medium"/>
                <a:ea typeface="IBM Plex Sans Medium"/>
                <a:cs typeface="IBM Plex Sans Medium"/>
                <a:sym typeface="IBM Plex Sans Medium"/>
              </a:rPr>
              <a:t> o ofensivo o que viole las políticas de instagram. Esto puede llevar a la eliminación de tus videos, restricciones en tu cuenta o incluso la suspensión de la misma.</a:t>
            </a:r>
            <a:endParaRPr sz="1200">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sz="1200">
              <a:latin typeface="IBM Plex Sans Medium"/>
              <a:ea typeface="IBM Plex Sans Medium"/>
              <a:cs typeface="IBM Plex Sans Medium"/>
              <a:sym typeface="IBM Plex Sans Medium"/>
            </a:endParaRPr>
          </a:p>
          <a:p>
            <a:pPr indent="-304800" lvl="0" marL="457200" rtl="0" algn="l">
              <a:spcBef>
                <a:spcPts val="0"/>
              </a:spcBef>
              <a:spcAft>
                <a:spcPts val="0"/>
              </a:spcAft>
              <a:buSzPts val="1200"/>
              <a:buAutoNum type="arabicPeriod"/>
            </a:pPr>
            <a:r>
              <a:rPr b="1" lang="es" sz="1200">
                <a:latin typeface="IBM Plex Sans"/>
                <a:ea typeface="IBM Plex Sans"/>
                <a:cs typeface="IBM Plex Sans"/>
                <a:sym typeface="IBM Plex Sans"/>
              </a:rPr>
              <a:t>No infrinjas los derechos de autor:</a:t>
            </a:r>
            <a:r>
              <a:rPr lang="es" sz="1200">
                <a:latin typeface="IBM Plex Sans Medium"/>
                <a:ea typeface="IBM Plex Sans Medium"/>
                <a:cs typeface="IBM Plex Sans Medium"/>
                <a:sym typeface="IBM Plex Sans Medium"/>
              </a:rPr>
              <a:t> No utilices contenido protegido por derechos de autor sin la autorización adecuada. Respeta los derechos de propiedad intelectual de otros creadores.</a:t>
            </a:r>
            <a:endParaRPr sz="1200">
              <a:latin typeface="IBM Plex Sans Medium"/>
              <a:ea typeface="IBM Plex Sans Medium"/>
              <a:cs typeface="IBM Plex Sans Medium"/>
              <a:sym typeface="IBM Plex Sans Medium"/>
            </a:endParaRPr>
          </a:p>
          <a:p>
            <a:pPr indent="0" lvl="0" marL="457200" rtl="0" algn="l">
              <a:spcBef>
                <a:spcPts val="0"/>
              </a:spcBef>
              <a:spcAft>
                <a:spcPts val="0"/>
              </a:spcAft>
              <a:buNone/>
            </a:pPr>
            <a:r>
              <a:t/>
            </a:r>
            <a:endParaRPr b="1" sz="1200">
              <a:latin typeface="IBM Plex Sans"/>
              <a:ea typeface="IBM Plex Sans"/>
              <a:cs typeface="IBM Plex Sans"/>
              <a:sym typeface="IBM Plex Sans"/>
            </a:endParaRPr>
          </a:p>
          <a:p>
            <a:pPr indent="-304800" lvl="0" marL="457200" rtl="0" algn="l">
              <a:spcBef>
                <a:spcPts val="0"/>
              </a:spcBef>
              <a:spcAft>
                <a:spcPts val="0"/>
              </a:spcAft>
              <a:buSzPts val="1200"/>
              <a:buAutoNum type="arabicPeriod"/>
            </a:pPr>
            <a:r>
              <a:rPr b="1" lang="es" sz="1200">
                <a:latin typeface="IBM Plex Sans"/>
                <a:ea typeface="IBM Plex Sans"/>
                <a:cs typeface="IBM Plex Sans"/>
                <a:sym typeface="IBM Plex Sans"/>
              </a:rPr>
              <a:t>No ignores a tus seguidores: </a:t>
            </a:r>
            <a:r>
              <a:rPr lang="es" sz="1200">
                <a:latin typeface="IBM Plex Sans Medium"/>
                <a:ea typeface="IBM Plex Sans Medium"/>
                <a:cs typeface="IBM Plex Sans Medium"/>
                <a:sym typeface="IBM Plex Sans Medium"/>
              </a:rPr>
              <a:t>Cuando los seguidores interactúan contigo y tú vuelves a interactuar, el algoritmo comienza a funcionar a tu favor. No solo puede obtener información útil y comentarios de sus seguidores, sino que interactuar con ellos lo ayudará tanto a corto como a largo plazo.</a:t>
            </a:r>
            <a:endParaRPr sz="1200">
              <a:latin typeface="IBM Plex Sans Medium"/>
              <a:ea typeface="IBM Plex Sans Medium"/>
              <a:cs typeface="IBM Plex Sans Medium"/>
              <a:sym typeface="IBM Plex Sans Medium"/>
            </a:endParaRPr>
          </a:p>
          <a:p>
            <a:pPr indent="0" lvl="0" marL="0" rtl="0" algn="l">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a:ea typeface="IBM Plex Sans"/>
              <a:cs typeface="IBM Plex Sans"/>
              <a:sym typeface="IBM Plex Sans"/>
            </a:endParaRPr>
          </a:p>
        </p:txBody>
      </p:sp>
      <p:sp>
        <p:nvSpPr>
          <p:cNvPr id="388" name="Google Shape;388;p4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392" name="Shape 392"/>
        <p:cNvGrpSpPr/>
        <p:nvPr/>
      </p:nvGrpSpPr>
      <p:grpSpPr>
        <a:xfrm>
          <a:off x="0" y="0"/>
          <a:ext cx="0" cy="0"/>
          <a:chOff x="0" y="0"/>
          <a:chExt cx="0" cy="0"/>
        </a:xfrm>
      </p:grpSpPr>
      <p:sp>
        <p:nvSpPr>
          <p:cNvPr id="393" name="Google Shape;393;p4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394" name="Google Shape;394;p49"/>
          <p:cNvSpPr txBox="1"/>
          <p:nvPr/>
        </p:nvSpPr>
        <p:spPr>
          <a:xfrm>
            <a:off x="139350" y="1913625"/>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Herramientas</a:t>
            </a:r>
            <a:endParaRPr sz="48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t/>
            </a:r>
            <a:endParaRPr sz="4800">
              <a:solidFill>
                <a:srgbClr val="FFFFFF"/>
              </a:solidFill>
              <a:latin typeface="IBM Plex Sans SemiBold"/>
              <a:ea typeface="IBM Plex Sans SemiBold"/>
              <a:cs typeface="IBM Plex Sans SemiBold"/>
              <a:sym typeface="IBM Plex Sans SemiBold"/>
            </a:endParaRPr>
          </a:p>
        </p:txBody>
      </p:sp>
      <p:sp>
        <p:nvSpPr>
          <p:cNvPr id="395" name="Google Shape;395;p49"/>
          <p:cNvSpPr txBox="1"/>
          <p:nvPr/>
        </p:nvSpPr>
        <p:spPr>
          <a:xfrm>
            <a:off x="3725700" y="15373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396" name="Google Shape;396;p49"/>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397" name="Google Shape;397;p4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03" name="Google Shape;403;p50"/>
          <p:cNvSpPr txBox="1"/>
          <p:nvPr/>
        </p:nvSpPr>
        <p:spPr>
          <a:xfrm>
            <a:off x="626400" y="55217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Herramientas</a:t>
            </a:r>
            <a:endParaRPr sz="3000">
              <a:solidFill>
                <a:srgbClr val="003864"/>
              </a:solidFill>
              <a:latin typeface="IBM Plex Sans SemiBold"/>
              <a:ea typeface="IBM Plex Sans SemiBold"/>
              <a:cs typeface="IBM Plex Sans SemiBold"/>
              <a:sym typeface="IBM Plex Sans SemiBold"/>
            </a:endParaRPr>
          </a:p>
        </p:txBody>
      </p:sp>
      <p:pic>
        <p:nvPicPr>
          <p:cNvPr id="404" name="Google Shape;404;p50"/>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405" name="Google Shape;405;p50"/>
          <p:cNvSpPr txBox="1"/>
          <p:nvPr/>
        </p:nvSpPr>
        <p:spPr>
          <a:xfrm>
            <a:off x="860000" y="1367125"/>
            <a:ext cx="7767300" cy="316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1. Instagram Insights es una herramienta integrada en la aplicación que te proporciona datos analíticos sobre el rendimiento de tus publicaciones, alcance, interacciones y más. Te ayuda a evaluar el impacto de tus estrategias y ajustar tu enfoque según los resultados.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2. Canva e InShot te permiten crear contenido visual atractivo para Instagram, como historias, carátulas de destacados y miniaturas de videos. Estas herramientas ofrecen plantillas, herramientas de diseño y opciones de personalización para ayudarte a crear contenido visualmente atractivo y coherente.</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3. Aplicaciones como Hashtagify y Display Purposes te ayudan a descubrir hashtags relevantes para tus publicaciones de Instagram. Estas herramientas te brindan información sobre la popularidad y tendencias de los hashtags, lo que te ayuda a seleccionar los más adecuados para aumentar el alcance y la visibilidad. </a:t>
            </a:r>
            <a:endParaRPr sz="1200">
              <a:latin typeface="IBM Plex Sans Medium"/>
              <a:ea typeface="IBM Plex Sans Medium"/>
              <a:cs typeface="IBM Plex Sans Medium"/>
              <a:sym typeface="IBM Plex Sans Medium"/>
            </a:endParaRPr>
          </a:p>
          <a:p>
            <a:pPr indent="0" lvl="0" marL="0" rtl="0" algn="l">
              <a:spcBef>
                <a:spcPts val="0"/>
              </a:spcBef>
              <a:spcAft>
                <a:spcPts val="0"/>
              </a:spcAft>
              <a:buClr>
                <a:schemeClr val="dk1"/>
              </a:buClr>
              <a:buSzPts val="1100"/>
              <a:buFont typeface="Arial"/>
              <a:buNone/>
            </a:pPr>
            <a:r>
              <a:t/>
            </a:r>
            <a:endParaRPr>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406" name="Google Shape;406;p5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410" name="Shape 410"/>
        <p:cNvGrpSpPr/>
        <p:nvPr/>
      </p:nvGrpSpPr>
      <p:grpSpPr>
        <a:xfrm>
          <a:off x="0" y="0"/>
          <a:ext cx="0" cy="0"/>
          <a:chOff x="0" y="0"/>
          <a:chExt cx="0" cy="0"/>
        </a:xfrm>
      </p:grpSpPr>
      <p:sp>
        <p:nvSpPr>
          <p:cNvPr id="411" name="Google Shape;411;p51"/>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412" name="Google Shape;412;p51"/>
          <p:cNvSpPr txBox="1"/>
          <p:nvPr/>
        </p:nvSpPr>
        <p:spPr>
          <a:xfrm>
            <a:off x="139350" y="1913650"/>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Información legal</a:t>
            </a:r>
            <a:endParaRPr sz="4800">
              <a:solidFill>
                <a:srgbClr val="FFFFFF"/>
              </a:solidFill>
              <a:latin typeface="IBM Plex Sans SemiBold"/>
              <a:ea typeface="IBM Plex Sans SemiBold"/>
              <a:cs typeface="IBM Plex Sans SemiBold"/>
              <a:sym typeface="IBM Plex Sans SemiBold"/>
            </a:endParaRPr>
          </a:p>
        </p:txBody>
      </p:sp>
      <p:sp>
        <p:nvSpPr>
          <p:cNvPr id="413" name="Google Shape;413;p51"/>
          <p:cNvSpPr txBox="1"/>
          <p:nvPr/>
        </p:nvSpPr>
        <p:spPr>
          <a:xfrm>
            <a:off x="3725700" y="151345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414" name="Google Shape;414;p51"/>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415" name="Google Shape;415;p5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421" name="Google Shape;421;p52"/>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422" name="Google Shape;422;p52"/>
          <p:cNvSpPr txBox="1"/>
          <p:nvPr/>
        </p:nvSpPr>
        <p:spPr>
          <a:xfrm>
            <a:off x="860000" y="1367125"/>
            <a:ext cx="7767300" cy="273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1. Derechos de autor: </a:t>
            </a:r>
            <a:r>
              <a:rPr lang="es" sz="1200">
                <a:latin typeface="IBM Plex Sans Medium"/>
                <a:ea typeface="IBM Plex Sans Medium"/>
                <a:cs typeface="IBM Plex Sans Medium"/>
                <a:sym typeface="IBM Plex Sans Medium"/>
              </a:rPr>
              <a:t>Asegúrate de no publicar contenido protegido por derechos de autor sin el permiso del titular de los derechos. Esto incluye imágenes, videos, música u otro material creativo. Si compartes contenido de otras personas, asegúrate de obtener los permisos necesarios o dar el crédito correspondiente.</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2. Privacidad:</a:t>
            </a:r>
            <a:r>
              <a:rPr lang="es" sz="1200">
                <a:latin typeface="IBM Plex Sans Medium"/>
                <a:ea typeface="IBM Plex Sans Medium"/>
                <a:cs typeface="IBM Plex Sans Medium"/>
                <a:sym typeface="IBM Plex Sans Medium"/>
              </a:rPr>
              <a:t> Respeta la privacidad de los demás al no compartir información personal sin su consentimiento. Evita publicar información confidencial, como números de teléfono, direcciones o datos sensibles de otras personas.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3. Contenido sensible:</a:t>
            </a:r>
            <a:r>
              <a:rPr lang="es" sz="1200">
                <a:latin typeface="IBM Plex Sans Medium"/>
                <a:ea typeface="IBM Plex Sans Medium"/>
                <a:cs typeface="IBM Plex Sans Medium"/>
                <a:sym typeface="IBM Plex Sans Medium"/>
              </a:rPr>
              <a:t> Evita publicar contenido que sea ofensivo, violento, discriminatorio o que viole los términos de uso de Instagram. Esto incluye contenido que promueva el odio, el acoso, la discriminación, el abuso o la violencia.</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423" name="Google Shape;423;p5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424" name="Google Shape;424;p52"/>
          <p:cNvSpPr txBox="1"/>
          <p:nvPr/>
        </p:nvSpPr>
        <p:spPr>
          <a:xfrm>
            <a:off x="626400" y="48655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Información legal</a:t>
            </a:r>
            <a:endParaRPr sz="3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30" name="Google Shape;430;p53"/>
          <p:cNvSpPr txBox="1"/>
          <p:nvPr/>
        </p:nvSpPr>
        <p:spPr>
          <a:xfrm>
            <a:off x="626400" y="48655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Información legal</a:t>
            </a:r>
            <a:endParaRPr sz="3000">
              <a:solidFill>
                <a:srgbClr val="003864"/>
              </a:solidFill>
              <a:latin typeface="IBM Plex Sans SemiBold"/>
              <a:ea typeface="IBM Plex Sans SemiBold"/>
              <a:cs typeface="IBM Plex Sans SemiBold"/>
              <a:sym typeface="IBM Plex Sans SemiBold"/>
            </a:endParaRPr>
          </a:p>
        </p:txBody>
      </p:sp>
      <p:pic>
        <p:nvPicPr>
          <p:cNvPr id="431" name="Google Shape;431;p53"/>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432" name="Google Shape;432;p53"/>
          <p:cNvSpPr txBox="1"/>
          <p:nvPr/>
        </p:nvSpPr>
        <p:spPr>
          <a:xfrm>
            <a:off x="860000" y="1367125"/>
            <a:ext cx="7767300" cy="249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4. Publicidad y promociones:</a:t>
            </a:r>
            <a:r>
              <a:rPr lang="es" sz="1200">
                <a:latin typeface="IBM Plex Sans Medium"/>
                <a:ea typeface="IBM Plex Sans Medium"/>
                <a:cs typeface="IBM Plex Sans Medium"/>
                <a:sym typeface="IBM Plex Sans Medium"/>
              </a:rPr>
              <a:t> Si realizas publicidad o promociones en Instagram, asegúrate de cumplir con las políticas de publicidad de la plataforma. Esto incluye etiquetar las publicaciones como "Patrocinado" o "Promocionado" cuando corresponda y cumplir con las regulaciones de publicidad aplicables en tu país.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5. Protección de datos:</a:t>
            </a:r>
            <a:r>
              <a:rPr lang="es" sz="1200">
                <a:latin typeface="IBM Plex Sans Medium"/>
                <a:ea typeface="IBM Plex Sans Medium"/>
                <a:cs typeface="IBM Plex Sans Medium"/>
                <a:sym typeface="IBM Plex Sans Medium"/>
              </a:rPr>
              <a:t> Si recopilas información personal de tus seguidores o usuarios a través de Instagram, asegúrate de cumplir con las leyes de protección de datos aplicables. Esto incluye obtener el consentimiento adecuado para recopilar, almacenar y utilizar datos personales, y garantizar la seguridad de la información recopilada.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p:txBody>
      </p:sp>
      <p:sp>
        <p:nvSpPr>
          <p:cNvPr id="433" name="Google Shape;433;p5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437" name="Shape 437"/>
        <p:cNvGrpSpPr/>
        <p:nvPr/>
      </p:nvGrpSpPr>
      <p:grpSpPr>
        <a:xfrm>
          <a:off x="0" y="0"/>
          <a:ext cx="0" cy="0"/>
          <a:chOff x="0" y="0"/>
          <a:chExt cx="0" cy="0"/>
        </a:xfrm>
      </p:grpSpPr>
      <p:sp>
        <p:nvSpPr>
          <p:cNvPr id="438" name="Google Shape;438;p5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439" name="Google Shape;439;p54"/>
          <p:cNvSpPr txBox="1"/>
          <p:nvPr/>
        </p:nvSpPr>
        <p:spPr>
          <a:xfrm>
            <a:off x="139350" y="1877850"/>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Publicidad y patrocinio</a:t>
            </a:r>
            <a:endParaRPr sz="4800">
              <a:solidFill>
                <a:srgbClr val="FFFFFF"/>
              </a:solidFill>
              <a:latin typeface="IBM Plex Sans SemiBold"/>
              <a:ea typeface="IBM Plex Sans SemiBold"/>
              <a:cs typeface="IBM Plex Sans SemiBold"/>
              <a:sym typeface="IBM Plex Sans SemiBold"/>
            </a:endParaRPr>
          </a:p>
        </p:txBody>
      </p:sp>
      <p:sp>
        <p:nvSpPr>
          <p:cNvPr id="440" name="Google Shape;440;p54"/>
          <p:cNvSpPr txBox="1"/>
          <p:nvPr/>
        </p:nvSpPr>
        <p:spPr>
          <a:xfrm>
            <a:off x="3725700" y="147765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441" name="Google Shape;441;p54"/>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442" name="Google Shape;442;p5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91" name="Google Shape;91;p19"/>
          <p:cNvSpPr txBox="1"/>
          <p:nvPr/>
        </p:nvSpPr>
        <p:spPr>
          <a:xfrm>
            <a:off x="942450" y="642925"/>
            <a:ext cx="725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¿Qué es Instagram?</a:t>
            </a:r>
            <a:endParaRPr sz="3000">
              <a:solidFill>
                <a:srgbClr val="003864"/>
              </a:solidFill>
            </a:endParaRPr>
          </a:p>
        </p:txBody>
      </p:sp>
      <p:pic>
        <p:nvPicPr>
          <p:cNvPr id="92" name="Google Shape;92;p19"/>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93" name="Google Shape;93;p19"/>
          <p:cNvSpPr txBox="1"/>
          <p:nvPr/>
        </p:nvSpPr>
        <p:spPr>
          <a:xfrm>
            <a:off x="653625" y="1566325"/>
            <a:ext cx="7645200" cy="2616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es" sz="1200">
                <a:latin typeface="Inter Medium"/>
                <a:ea typeface="Inter Medium"/>
                <a:cs typeface="Inter Medium"/>
                <a:sym typeface="Inter Medium"/>
              </a:rPr>
              <a:t>Instagram es una popular red social y plataforma que permite compartir contenido, principalmente fotos y videos. </a:t>
            </a:r>
            <a:endParaRPr sz="1200">
              <a:latin typeface="Inter Medium"/>
              <a:ea typeface="Inter Medium"/>
              <a:cs typeface="Inter Medium"/>
              <a:sym typeface="Inter Medium"/>
            </a:endParaRPr>
          </a:p>
          <a:p>
            <a:pPr indent="0" lvl="0" marL="457200" rtl="0" algn="l">
              <a:spcBef>
                <a:spcPts val="0"/>
              </a:spcBef>
              <a:spcAft>
                <a:spcPts val="0"/>
              </a:spcAft>
              <a:buNone/>
            </a:pPr>
            <a:r>
              <a:t/>
            </a:r>
            <a:endParaRPr sz="1200">
              <a:latin typeface="Inter Medium"/>
              <a:ea typeface="Inter Medium"/>
              <a:cs typeface="Inter Medium"/>
              <a:sym typeface="Inter Medium"/>
            </a:endParaRPr>
          </a:p>
          <a:p>
            <a:pPr indent="-304800" lvl="0" marL="457200" rtl="0" algn="l">
              <a:spcBef>
                <a:spcPts val="0"/>
              </a:spcBef>
              <a:spcAft>
                <a:spcPts val="0"/>
              </a:spcAft>
              <a:buSzPts val="1200"/>
              <a:buFont typeface="Inter Medium"/>
              <a:buChar char="●"/>
            </a:pPr>
            <a:r>
              <a:rPr lang="es" sz="1200">
                <a:latin typeface="Inter Medium"/>
                <a:ea typeface="Inter Medium"/>
                <a:cs typeface="Inter Medium"/>
                <a:sym typeface="Inter Medium"/>
              </a:rPr>
              <a:t>Permite a los usuarios capturar, editar y compartir momentos de sus vidas, ya sea personalmente o a través de cuentas de negocios y marcas. </a:t>
            </a:r>
            <a:endParaRPr sz="1200">
              <a:latin typeface="Inter Medium"/>
              <a:ea typeface="Inter Medium"/>
              <a:cs typeface="Inter Medium"/>
              <a:sym typeface="Inter Medium"/>
            </a:endParaRPr>
          </a:p>
          <a:p>
            <a:pPr indent="0" lvl="0" marL="457200" rtl="0" algn="l">
              <a:spcBef>
                <a:spcPts val="0"/>
              </a:spcBef>
              <a:spcAft>
                <a:spcPts val="0"/>
              </a:spcAft>
              <a:buNone/>
            </a:pPr>
            <a:r>
              <a:t/>
            </a:r>
            <a:endParaRPr sz="1200">
              <a:latin typeface="Inter Medium"/>
              <a:ea typeface="Inter Medium"/>
              <a:cs typeface="Inter Medium"/>
              <a:sym typeface="Inter Medium"/>
            </a:endParaRPr>
          </a:p>
          <a:p>
            <a:pPr indent="-304800" lvl="0" marL="457200" rtl="0" algn="l">
              <a:spcBef>
                <a:spcPts val="0"/>
              </a:spcBef>
              <a:spcAft>
                <a:spcPts val="0"/>
              </a:spcAft>
              <a:buSzPts val="1200"/>
              <a:buFont typeface="Inter Medium"/>
              <a:buChar char="●"/>
            </a:pPr>
            <a:r>
              <a:rPr lang="es" sz="1200">
                <a:latin typeface="Inter Medium"/>
                <a:ea typeface="Inter Medium"/>
                <a:cs typeface="Inter Medium"/>
                <a:sym typeface="Inter Medium"/>
              </a:rPr>
              <a:t>Instagram también ofrece diversas funciones como historias efímeras, mensajes directos, explorar contenido de interés y seguir a otros usuarios para mantenerse al día con sus publicaciones. </a:t>
            </a:r>
            <a:endParaRPr sz="1200">
              <a:latin typeface="Inter Medium"/>
              <a:ea typeface="Inter Medium"/>
              <a:cs typeface="Inter Medium"/>
              <a:sym typeface="Inter Medium"/>
            </a:endParaRPr>
          </a:p>
          <a:p>
            <a:pPr indent="0" lvl="0" marL="457200" rtl="0" algn="l">
              <a:spcBef>
                <a:spcPts val="0"/>
              </a:spcBef>
              <a:spcAft>
                <a:spcPts val="0"/>
              </a:spcAft>
              <a:buNone/>
            </a:pPr>
            <a:r>
              <a:t/>
            </a:r>
            <a:endParaRPr sz="1200">
              <a:latin typeface="Inter Medium"/>
              <a:ea typeface="Inter Medium"/>
              <a:cs typeface="Inter Medium"/>
              <a:sym typeface="Inter Medium"/>
            </a:endParaRPr>
          </a:p>
          <a:p>
            <a:pPr indent="-304800" lvl="0" marL="457200" rtl="0" algn="l">
              <a:spcBef>
                <a:spcPts val="0"/>
              </a:spcBef>
              <a:spcAft>
                <a:spcPts val="0"/>
              </a:spcAft>
              <a:buSzPts val="1200"/>
              <a:buFont typeface="Inter Medium"/>
              <a:buChar char="●"/>
            </a:pPr>
            <a:r>
              <a:rPr lang="es" sz="1200">
                <a:latin typeface="Inter Medium"/>
                <a:ea typeface="Inter Medium"/>
                <a:cs typeface="Inter Medium"/>
                <a:sym typeface="Inter Medium"/>
              </a:rPr>
              <a:t>Es un lugar donde las personas pueden expresarse, conectarse y descubrir contenido visualmente atractivo de todo el mundo.</a:t>
            </a:r>
            <a:endParaRPr sz="1200">
              <a:latin typeface="Inter Medium"/>
              <a:ea typeface="Inter Medium"/>
              <a:cs typeface="Inter Medium"/>
              <a:sym typeface="Inter Medium"/>
            </a:endParaRPr>
          </a:p>
          <a:p>
            <a:pPr indent="0" lvl="0" marL="457200" rtl="0" algn="l">
              <a:spcBef>
                <a:spcPts val="0"/>
              </a:spcBef>
              <a:spcAft>
                <a:spcPts val="0"/>
              </a:spcAft>
              <a:buNone/>
            </a:pPr>
            <a:r>
              <a:t/>
            </a:r>
            <a:endParaRPr>
              <a:latin typeface="IBM Plex Sans"/>
              <a:ea typeface="IBM Plex Sans"/>
              <a:cs typeface="IBM Plex Sans"/>
              <a:sym typeface="IBM Plex Sans"/>
            </a:endParaRPr>
          </a:p>
        </p:txBody>
      </p:sp>
      <p:sp>
        <p:nvSpPr>
          <p:cNvPr id="94" name="Google Shape;94;p19"/>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5"/>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448" name="Google Shape;448;p55"/>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449" name="Google Shape;449;p55"/>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450" name="Google Shape;450;p55"/>
          <p:cNvSpPr txBox="1"/>
          <p:nvPr/>
        </p:nvSpPr>
        <p:spPr>
          <a:xfrm>
            <a:off x="860000" y="1396950"/>
            <a:ext cx="7767300" cy="270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1. Publicidad en Instagram:</a:t>
            </a:r>
            <a:r>
              <a:rPr lang="es" sz="1200">
                <a:latin typeface="IBM Plex Sans Medium"/>
                <a:ea typeface="IBM Plex Sans Medium"/>
                <a:cs typeface="IBM Plex Sans Medium"/>
                <a:sym typeface="IBM Plex Sans Medium"/>
              </a:rPr>
              <a:t> Instagram ofrece varias opciones de publicidad, como anuncios en el feed, anuncios en historias, anuncios de carrousel y anuncios de explorar. Puedes crear anuncios atractivos con imágenes, videos y texto persuasivo para captar la atención de tu audiencia objetivo. Utiliza herramientas de segmentación para dirigir tus anuncios a usuarios específicos según sus intereses, ubicación y otros datos demográficos.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2. Influencer Marketing:</a:t>
            </a:r>
            <a:r>
              <a:rPr lang="es" sz="1200">
                <a:latin typeface="IBM Plex Sans Medium"/>
                <a:ea typeface="IBM Plex Sans Medium"/>
                <a:cs typeface="IBM Plex Sans Medium"/>
                <a:sym typeface="IBM Plex Sans Medium"/>
              </a:rPr>
              <a:t> Una estrategia popular en Instagram es el influencer marketing, donde colaboras con influencers relevantes en tu industria para promocionar tu marca o producto. Los influencers tienen una audiencia comprometida y pueden generar contenido auténtico que atraiga a tus seguidores potenciales. Asegúrate de elegir influencers cuyo estilo y valores se alineen con tu marca.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a:ea typeface="IBM Plex Sans"/>
              <a:cs typeface="IBM Plex Sans"/>
              <a:sym typeface="IBM Plex Sans"/>
            </a:endParaRPr>
          </a:p>
        </p:txBody>
      </p:sp>
      <p:sp>
        <p:nvSpPr>
          <p:cNvPr id="451" name="Google Shape;451;p55"/>
          <p:cNvSpPr txBox="1"/>
          <p:nvPr/>
        </p:nvSpPr>
        <p:spPr>
          <a:xfrm>
            <a:off x="626400" y="50675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Publicidad y patrocinio</a:t>
            </a:r>
            <a:endParaRPr sz="3000">
              <a:solidFill>
                <a:srgbClr val="003864"/>
              </a:solidFill>
              <a:latin typeface="IBM Plex Sans SemiBold"/>
              <a:ea typeface="IBM Plex Sans SemiBold"/>
              <a:cs typeface="IBM Plex Sans SemiBold"/>
              <a:sym typeface="IBM Plex Sans SemiBold"/>
            </a:endParaRPr>
          </a:p>
        </p:txBody>
      </p:sp>
      <p:sp>
        <p:nvSpPr>
          <p:cNvPr id="452" name="Google Shape;452;p55"/>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6"/>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458" name="Google Shape;458;p56"/>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459" name="Google Shape;459;p56"/>
          <p:cNvSpPr txBox="1"/>
          <p:nvPr/>
        </p:nvSpPr>
        <p:spPr>
          <a:xfrm>
            <a:off x="626400" y="130747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460" name="Google Shape;460;p56"/>
          <p:cNvSpPr txBox="1"/>
          <p:nvPr/>
        </p:nvSpPr>
        <p:spPr>
          <a:xfrm>
            <a:off x="900000" y="1230625"/>
            <a:ext cx="7417800" cy="337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3. Patrocinio de publicaciones:</a:t>
            </a:r>
            <a:r>
              <a:rPr lang="es" sz="1200">
                <a:latin typeface="IBM Plex Sans Medium"/>
                <a:ea typeface="IBM Plex Sans Medium"/>
                <a:cs typeface="IBM Plex Sans Medium"/>
                <a:sym typeface="IBM Plex Sans Medium"/>
              </a:rPr>
              <a:t> Además de los anuncios tradicionales, puedes patrocinar publicaciones de usuarios existentes. Esto implica pagar a un usuario para que publique contenido promocional en su cuenta. Esta estrategia puede ser efectiva para llegar a audiencias específicas y generar confianza, ya que las recomendaciones provienen de usuarios reales.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4. Etiquetas de patrocinio:</a:t>
            </a:r>
            <a:r>
              <a:rPr lang="es" sz="1200">
                <a:latin typeface="IBM Plex Sans Medium"/>
                <a:ea typeface="IBM Plex Sans Medium"/>
                <a:cs typeface="IBM Plex Sans Medium"/>
                <a:sym typeface="IBM Plex Sans Medium"/>
              </a:rPr>
              <a:t> Tanto los anuncios como las publicaciones patrocinadas deben ser transparentes para los usuarios. Asegúrate de utilizar etiquetas de patrocinio, como "Patrocinado" o "Colaboración pagada", para indicar que se trata de contenido promocional. Cumplir con las normas de transparencia es fundamental para mantener la confianza de tu audiencia.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5. Métricas y seguimiento:</a:t>
            </a:r>
            <a:r>
              <a:rPr lang="es" sz="1200">
                <a:latin typeface="IBM Plex Sans Medium"/>
                <a:ea typeface="IBM Plex Sans Medium"/>
                <a:cs typeface="IBM Plex Sans Medium"/>
                <a:sym typeface="IBM Plex Sans Medium"/>
              </a:rPr>
              <a:t> Utiliza las herramientas de análisis de Instagram para medir el rendimiento de tus campañas publicitarias. Puedes obtener datos sobre el alcance, la participación y el retorno de la inversión (ROI) para evaluar la efectividad de tus anuncios y ajustar tu estrategia en consecuencia.</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461" name="Google Shape;461;p56"/>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
        <p:nvSpPr>
          <p:cNvPr id="462" name="Google Shape;462;p56"/>
          <p:cNvSpPr txBox="1"/>
          <p:nvPr/>
        </p:nvSpPr>
        <p:spPr>
          <a:xfrm>
            <a:off x="626400" y="50675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Publicidad y patrocinio</a:t>
            </a:r>
            <a:endParaRPr sz="3000">
              <a:solidFill>
                <a:srgbClr val="003864"/>
              </a:solidFill>
              <a:latin typeface="IBM Plex Sans SemiBold"/>
              <a:ea typeface="IBM Plex Sans SemiBold"/>
              <a:cs typeface="IBM Plex Sans SemiBold"/>
              <a:sym typeface="IBM Plex Sans SemiBo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466" name="Shape 466"/>
        <p:cNvGrpSpPr/>
        <p:nvPr/>
      </p:nvGrpSpPr>
      <p:grpSpPr>
        <a:xfrm>
          <a:off x="0" y="0"/>
          <a:ext cx="0" cy="0"/>
          <a:chOff x="0" y="0"/>
          <a:chExt cx="0" cy="0"/>
        </a:xfrm>
      </p:grpSpPr>
      <p:sp>
        <p:nvSpPr>
          <p:cNvPr id="467" name="Google Shape;467;p57"/>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468" name="Google Shape;468;p57"/>
          <p:cNvSpPr txBox="1"/>
          <p:nvPr/>
        </p:nvSpPr>
        <p:spPr>
          <a:xfrm>
            <a:off x="139350" y="1979275"/>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Monetización</a:t>
            </a:r>
            <a:endParaRPr sz="4800">
              <a:solidFill>
                <a:srgbClr val="FFFFFF"/>
              </a:solidFill>
              <a:latin typeface="IBM Plex Sans SemiBold"/>
              <a:ea typeface="IBM Plex Sans SemiBold"/>
              <a:cs typeface="IBM Plex Sans SemiBold"/>
              <a:sym typeface="IBM Plex Sans SemiBold"/>
            </a:endParaRPr>
          </a:p>
        </p:txBody>
      </p:sp>
      <p:sp>
        <p:nvSpPr>
          <p:cNvPr id="469" name="Google Shape;469;p57"/>
          <p:cNvSpPr txBox="1"/>
          <p:nvPr/>
        </p:nvSpPr>
        <p:spPr>
          <a:xfrm>
            <a:off x="3725700" y="1579075"/>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470" name="Google Shape;470;p57"/>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471" name="Google Shape;471;p57"/>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8"/>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477" name="Google Shape;477;p58"/>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a:t>
            </a:r>
            <a:r>
              <a:rPr lang="es" sz="1100">
                <a:solidFill>
                  <a:srgbClr val="003864"/>
                </a:solidFill>
                <a:latin typeface="IBM Plex Sans Light"/>
                <a:ea typeface="IBM Plex Sans Light"/>
                <a:cs typeface="IBM Plex Sans Light"/>
                <a:sym typeface="IBM Plex Sans Light"/>
              </a:rPr>
              <a:t>sociales</a:t>
            </a:r>
            <a:endParaRPr sz="1100">
              <a:solidFill>
                <a:srgbClr val="003864"/>
              </a:solidFill>
              <a:latin typeface="IBM Plex Sans Light"/>
              <a:ea typeface="IBM Plex Sans Light"/>
              <a:cs typeface="IBM Plex Sans Light"/>
              <a:sym typeface="IBM Plex Sans Light"/>
            </a:endParaRPr>
          </a:p>
        </p:txBody>
      </p:sp>
      <p:sp>
        <p:nvSpPr>
          <p:cNvPr id="478" name="Google Shape;478;p58"/>
          <p:cNvSpPr txBox="1"/>
          <p:nvPr/>
        </p:nvSpPr>
        <p:spPr>
          <a:xfrm>
            <a:off x="626400" y="49847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Monetización</a:t>
            </a:r>
            <a:endParaRPr sz="3000">
              <a:solidFill>
                <a:srgbClr val="003864"/>
              </a:solidFill>
              <a:latin typeface="IBM Plex Sans SemiBold"/>
              <a:ea typeface="IBM Plex Sans SemiBold"/>
              <a:cs typeface="IBM Plex Sans SemiBold"/>
              <a:sym typeface="IBM Plex Sans SemiBold"/>
            </a:endParaRPr>
          </a:p>
        </p:txBody>
      </p:sp>
      <p:pic>
        <p:nvPicPr>
          <p:cNvPr id="479" name="Google Shape;479;p58"/>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480" name="Google Shape;480;p58"/>
          <p:cNvSpPr txBox="1"/>
          <p:nvPr/>
        </p:nvSpPr>
        <p:spPr>
          <a:xfrm>
            <a:off x="855000" y="1214075"/>
            <a:ext cx="7434000" cy="376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1. Influencer Marketing:</a:t>
            </a:r>
            <a:r>
              <a:rPr lang="es" sz="1200">
                <a:latin typeface="IBM Plex Sans Medium"/>
                <a:ea typeface="IBM Plex Sans Medium"/>
                <a:cs typeface="IBM Plex Sans Medium"/>
                <a:sym typeface="IBM Plex Sans Medium"/>
              </a:rPr>
              <a:t> Los influencers pueden ganar dinero colaborando con marcas y promocionando productos o servicios a través de sus publicaciones. Las marcas pueden pagar a los influencers por menciones, reseñas o publicaciones patrocinadas que alcancen a su audiencia.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2. Creación y venta de productos:</a:t>
            </a:r>
            <a:r>
              <a:rPr lang="es" sz="1200">
                <a:latin typeface="IBM Plex Sans Medium"/>
                <a:ea typeface="IBM Plex Sans Medium"/>
                <a:cs typeface="IBM Plex Sans Medium"/>
                <a:sym typeface="IBM Plex Sans Medium"/>
              </a:rPr>
              <a:t> Muchos usuarios de Instagram utilizan la plataforma para mostrar y vender sus propios productos. Pueden ser productos físicos como ropa, joyas o arte, o incluso productos digitales como cursos en línea o ebooks.</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b="1" lang="es" sz="1200">
                <a:latin typeface="IBM Plex Sans"/>
                <a:ea typeface="IBM Plex Sans"/>
                <a:cs typeface="IBM Plex Sans"/>
                <a:sym typeface="IBM Plex Sans"/>
              </a:rPr>
              <a:t>3. Programas de afiliados:</a:t>
            </a:r>
            <a:r>
              <a:rPr lang="es" sz="1200">
                <a:latin typeface="IBM Plex Sans Medium"/>
                <a:ea typeface="IBM Plex Sans Medium"/>
                <a:cs typeface="IBM Plex Sans Medium"/>
                <a:sym typeface="IBM Plex Sans Medium"/>
              </a:rPr>
              <a:t> Los influencers pueden ganar comisiones al promocionar productos o servicios de otras marcas a través de enlaces de afiliados. Cuando sus seguidores realizan una compra a través de esos enlaces, el influencer recibe una comisión por la venta.</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rPr b="1" lang="es" sz="1200">
                <a:solidFill>
                  <a:schemeClr val="dk1"/>
                </a:solidFill>
                <a:latin typeface="IBM Plex Sans"/>
                <a:ea typeface="IBM Plex Sans"/>
                <a:cs typeface="IBM Plex Sans"/>
                <a:sym typeface="IBM Plex Sans"/>
              </a:rPr>
              <a:t>4. </a:t>
            </a:r>
            <a:r>
              <a:rPr b="1" lang="es" sz="1200">
                <a:solidFill>
                  <a:schemeClr val="dk1"/>
                </a:solidFill>
                <a:latin typeface="IBM Plex Sans"/>
                <a:ea typeface="IBM Plex Sans"/>
                <a:cs typeface="IBM Plex Sans"/>
                <a:sym typeface="IBM Plex Sans"/>
              </a:rPr>
              <a:t>Instagram Shopping: </a:t>
            </a:r>
            <a:r>
              <a:rPr lang="es" sz="1200">
                <a:solidFill>
                  <a:schemeClr val="dk1"/>
                </a:solidFill>
                <a:latin typeface="IBM Plex Sans Medium"/>
                <a:ea typeface="IBM Plex Sans Medium"/>
                <a:cs typeface="IBM Plex Sans Medium"/>
                <a:sym typeface="IBM Plex Sans Medium"/>
              </a:rPr>
              <a:t>La función de Instagram Shopping permite a las marcas etiquetar productos en sus publicaciones, lo que facilita a los usuarios hacer clic y comprar directamente desde la plataforma. Esto proporciona a las marcas una forma adicional de impulsar las ventas y generar ingresos.</a:t>
            </a:r>
            <a:endParaRPr sz="1200">
              <a:solidFill>
                <a:schemeClr val="dk1"/>
              </a:solidFill>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Clr>
                <a:schemeClr val="dk1"/>
              </a:buClr>
              <a:buSzPts val="1100"/>
              <a:buFont typeface="Arial"/>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9"/>
          <p:cNvSpPr txBox="1"/>
          <p:nvPr>
            <p:ph idx="1" type="body"/>
          </p:nvPr>
        </p:nvSpPr>
        <p:spPr>
          <a:xfrm>
            <a:off x="872729" y="2090088"/>
            <a:ext cx="7479600" cy="963300"/>
          </a:xfrm>
          <a:prstGeom prst="rect">
            <a:avLst/>
          </a:prstGeom>
          <a:noFill/>
          <a:ln>
            <a:noFill/>
          </a:ln>
        </p:spPr>
        <p:txBody>
          <a:bodyPr anchorCtr="0" anchor="t" bIns="34275" lIns="68575" spcFirstLastPara="1" rIns="68575" wrap="square" tIns="34275">
            <a:normAutofit/>
          </a:bodyPr>
          <a:lstStyle/>
          <a:p>
            <a:pPr indent="0" lvl="0" marL="0" rtl="0" algn="ctr">
              <a:spcBef>
                <a:spcPts val="0"/>
              </a:spcBef>
              <a:spcAft>
                <a:spcPts val="1200"/>
              </a:spcAft>
              <a:buClr>
                <a:schemeClr val="lt1"/>
              </a:buClr>
              <a:buSzPts val="2400"/>
              <a:buNone/>
            </a:pPr>
            <a:r>
              <a:rPr lang="es"/>
              <a:t>Maria Pallarés y Daniel Zomeño</a:t>
            </a:r>
            <a:endParaRPr/>
          </a:p>
        </p:txBody>
      </p:sp>
      <p:sp>
        <p:nvSpPr>
          <p:cNvPr id="486" name="Google Shape;486;p59"/>
          <p:cNvSpPr txBox="1"/>
          <p:nvPr/>
        </p:nvSpPr>
        <p:spPr>
          <a:xfrm>
            <a:off x="3061875" y="2621325"/>
            <a:ext cx="136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3"/>
              </a:rPr>
              <a:t>mpallar@uji.es</a:t>
            </a:r>
            <a:r>
              <a:rPr lang="es"/>
              <a:t> </a:t>
            </a:r>
            <a:endParaRPr/>
          </a:p>
        </p:txBody>
      </p:sp>
      <p:sp>
        <p:nvSpPr>
          <p:cNvPr id="487" name="Google Shape;487;p59"/>
          <p:cNvSpPr txBox="1"/>
          <p:nvPr/>
        </p:nvSpPr>
        <p:spPr>
          <a:xfrm>
            <a:off x="4636875" y="2621325"/>
            <a:ext cx="17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u="sng">
                <a:solidFill>
                  <a:schemeClr val="hlink"/>
                </a:solidFill>
                <a:hlinkClick r:id="rId4"/>
              </a:rPr>
              <a:t>zomeno@uji.es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98" name="Shape 98"/>
        <p:cNvGrpSpPr/>
        <p:nvPr/>
      </p:nvGrpSpPr>
      <p:grpSpPr>
        <a:xfrm>
          <a:off x="0" y="0"/>
          <a:ext cx="0" cy="0"/>
          <a:chOff x="0" y="0"/>
          <a:chExt cx="0" cy="0"/>
        </a:xfrm>
      </p:grpSpPr>
      <p:sp>
        <p:nvSpPr>
          <p:cNvPr id="99" name="Google Shape;99;p20"/>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100" name="Google Shape;100;p20"/>
          <p:cNvSpPr txBox="1"/>
          <p:nvPr/>
        </p:nvSpPr>
        <p:spPr>
          <a:xfrm>
            <a:off x="139350" y="1740600"/>
            <a:ext cx="886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Historia de Instagram</a:t>
            </a:r>
            <a:endParaRPr sz="4800">
              <a:solidFill>
                <a:srgbClr val="FFFFFF"/>
              </a:solidFill>
              <a:latin typeface="IBM Plex Sans SemiBold"/>
              <a:ea typeface="IBM Plex Sans SemiBold"/>
              <a:cs typeface="IBM Plex Sans SemiBold"/>
              <a:sym typeface="IBM Plex Sans SemiBold"/>
            </a:endParaRPr>
          </a:p>
        </p:txBody>
      </p:sp>
      <p:sp>
        <p:nvSpPr>
          <p:cNvPr id="101" name="Google Shape;101;p20"/>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102" name="Google Shape;102;p20"/>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103" name="Google Shape;103;p20"/>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21"/>
          <p:cNvSpPr txBox="1"/>
          <p:nvPr/>
        </p:nvSpPr>
        <p:spPr>
          <a:xfrm>
            <a:off x="1185025" y="-748600"/>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09" name="Google Shape;109;p21"/>
          <p:cNvSpPr txBox="1"/>
          <p:nvPr/>
        </p:nvSpPr>
        <p:spPr>
          <a:xfrm>
            <a:off x="942450" y="500525"/>
            <a:ext cx="725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Historia de Instagram</a:t>
            </a:r>
            <a:endParaRPr sz="3000">
              <a:solidFill>
                <a:srgbClr val="003864"/>
              </a:solidFill>
              <a:latin typeface="IBM Plex Sans SemiBold"/>
              <a:ea typeface="IBM Plex Sans SemiBold"/>
              <a:cs typeface="IBM Plex Sans SemiBold"/>
              <a:sym typeface="IBM Plex Sans SemiBold"/>
            </a:endParaRPr>
          </a:p>
        </p:txBody>
      </p:sp>
      <p:pic>
        <p:nvPicPr>
          <p:cNvPr id="110" name="Google Shape;110;p21"/>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111" name="Google Shape;111;p21"/>
          <p:cNvSpPr txBox="1"/>
          <p:nvPr/>
        </p:nvSpPr>
        <p:spPr>
          <a:xfrm>
            <a:off x="7438200" y="414277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a:latin typeface="IBM Plex Sans"/>
              <a:ea typeface="IBM Plex Sans"/>
              <a:cs typeface="IBM Plex Sans"/>
              <a:sym typeface="IBM Plex Sans"/>
            </a:endParaRPr>
          </a:p>
        </p:txBody>
      </p:sp>
      <p:sp>
        <p:nvSpPr>
          <p:cNvPr id="112" name="Google Shape;112;p21"/>
          <p:cNvSpPr txBox="1"/>
          <p:nvPr/>
        </p:nvSpPr>
        <p:spPr>
          <a:xfrm>
            <a:off x="6026575" y="2561525"/>
            <a:ext cx="28299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latin typeface="IBM Plex Sans"/>
                <a:ea typeface="IBM Plex Sans"/>
                <a:cs typeface="IBM Plex Sans"/>
                <a:sym typeface="IBM Plex Sans"/>
              </a:rPr>
              <a:t>2020</a:t>
            </a:r>
            <a:endParaRPr b="1">
              <a:latin typeface="IBM Plex Sans"/>
              <a:ea typeface="IBM Plex Sans"/>
              <a:cs typeface="IBM Plex Sans"/>
              <a:sym typeface="IBM Plex Sans"/>
            </a:endParaRPr>
          </a:p>
          <a:p>
            <a:pPr indent="0" lvl="0" marL="0" rtl="0" algn="ctr">
              <a:spcBef>
                <a:spcPts val="0"/>
              </a:spcBef>
              <a:spcAft>
                <a:spcPts val="0"/>
              </a:spcAft>
              <a:buClr>
                <a:schemeClr val="dk1"/>
              </a:buClr>
              <a:buSzPts val="1100"/>
              <a:buFont typeface="Arial"/>
              <a:buNone/>
            </a:pPr>
            <a:r>
              <a:rPr lang="es" sz="1200">
                <a:latin typeface="IBM Plex Sans Medium"/>
                <a:ea typeface="IBM Plex Sans Medium"/>
                <a:cs typeface="IBM Plex Sans Medium"/>
                <a:sym typeface="IBM Plex Sans Medium"/>
              </a:rPr>
              <a:t>Instagram implementó funciones de </a:t>
            </a:r>
            <a:r>
              <a:rPr b="1" lang="es" sz="1200">
                <a:latin typeface="IBM Plex Sans"/>
                <a:ea typeface="IBM Plex Sans"/>
                <a:cs typeface="IBM Plex Sans"/>
                <a:sym typeface="IBM Plex Sans"/>
              </a:rPr>
              <a:t>compras</a:t>
            </a:r>
            <a:r>
              <a:rPr lang="es" sz="1200">
                <a:latin typeface="IBM Plex Sans Medium"/>
                <a:ea typeface="IBM Plex Sans Medium"/>
                <a:cs typeface="IBM Plex Sans Medium"/>
                <a:sym typeface="IBM Plex Sans Medium"/>
              </a:rPr>
              <a:t>, lo que permitió a las marcas y negocios vender productos directamente a través de la plataforma.</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Medium"/>
              <a:ea typeface="IBM Plex Sans Medium"/>
              <a:cs typeface="IBM Plex Sans Medium"/>
              <a:sym typeface="IBM Plex Sans Medium"/>
            </a:endParaRPr>
          </a:p>
        </p:txBody>
      </p:sp>
      <p:sp>
        <p:nvSpPr>
          <p:cNvPr id="113" name="Google Shape;113;p21"/>
          <p:cNvSpPr txBox="1"/>
          <p:nvPr/>
        </p:nvSpPr>
        <p:spPr>
          <a:xfrm>
            <a:off x="264175" y="1442975"/>
            <a:ext cx="3000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solidFill>
                  <a:schemeClr val="dk1"/>
                </a:solidFill>
                <a:latin typeface="IBM Plex Sans"/>
                <a:ea typeface="IBM Plex Sans"/>
                <a:cs typeface="IBM Plex Sans"/>
                <a:sym typeface="IBM Plex Sans"/>
              </a:rPr>
              <a:t>2010</a:t>
            </a:r>
            <a:endParaRPr b="1">
              <a:solidFill>
                <a:schemeClr val="dk1"/>
              </a:solidFill>
              <a:latin typeface="IBM Plex Sans"/>
              <a:ea typeface="IBM Plex Sans"/>
              <a:cs typeface="IBM Plex Sans"/>
              <a:sym typeface="IBM Plex Sans"/>
            </a:endParaRPr>
          </a:p>
          <a:p>
            <a:pPr indent="0" lvl="0" marL="0" rtl="0" algn="ctr">
              <a:spcBef>
                <a:spcPts val="0"/>
              </a:spcBef>
              <a:spcAft>
                <a:spcPts val="0"/>
              </a:spcAft>
              <a:buNone/>
            </a:pPr>
            <a:r>
              <a:rPr b="1" lang="es" sz="1200">
                <a:solidFill>
                  <a:schemeClr val="dk1"/>
                </a:solidFill>
                <a:latin typeface="IBM Plex Sans"/>
                <a:ea typeface="IBM Plex Sans"/>
                <a:cs typeface="IBM Plex Sans"/>
                <a:sym typeface="IBM Plex Sans"/>
              </a:rPr>
              <a:t>Kevin Systrom </a:t>
            </a:r>
            <a:r>
              <a:rPr lang="es" sz="1200">
                <a:solidFill>
                  <a:schemeClr val="dk1"/>
                </a:solidFill>
                <a:latin typeface="IBM Plex Sans Medium"/>
                <a:ea typeface="IBM Plex Sans Medium"/>
                <a:cs typeface="IBM Plex Sans Medium"/>
                <a:sym typeface="IBM Plex Sans Medium"/>
              </a:rPr>
              <a:t>y</a:t>
            </a:r>
            <a:r>
              <a:rPr b="1" lang="es" sz="1200">
                <a:solidFill>
                  <a:schemeClr val="dk1"/>
                </a:solidFill>
                <a:latin typeface="IBM Plex Sans"/>
                <a:ea typeface="IBM Plex Sans"/>
                <a:cs typeface="IBM Plex Sans"/>
                <a:sym typeface="IBM Plex Sans"/>
              </a:rPr>
              <a:t> Mike Krieger</a:t>
            </a:r>
            <a:r>
              <a:rPr lang="es" sz="1200">
                <a:solidFill>
                  <a:schemeClr val="dk1"/>
                </a:solidFill>
                <a:latin typeface="IBM Plex Sans Medium"/>
                <a:ea typeface="IBM Plex Sans Medium"/>
                <a:cs typeface="IBM Plex Sans Medium"/>
                <a:sym typeface="IBM Plex Sans Medium"/>
              </a:rPr>
              <a:t> lanzaron Instagram como una aplicación para compartir fotos con filtros artísticos.</a:t>
            </a:r>
            <a:endParaRPr sz="1200">
              <a:latin typeface="IBM Plex Sans"/>
              <a:ea typeface="IBM Plex Sans"/>
              <a:cs typeface="IBM Plex Sans"/>
              <a:sym typeface="IBM Plex Sans"/>
            </a:endParaRPr>
          </a:p>
        </p:txBody>
      </p:sp>
      <p:sp>
        <p:nvSpPr>
          <p:cNvPr id="114" name="Google Shape;114;p21"/>
          <p:cNvSpPr txBox="1"/>
          <p:nvPr/>
        </p:nvSpPr>
        <p:spPr>
          <a:xfrm>
            <a:off x="3233275" y="1442975"/>
            <a:ext cx="26775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solidFill>
                  <a:schemeClr val="dk1"/>
                </a:solidFill>
                <a:latin typeface="IBM Plex Sans"/>
                <a:ea typeface="IBM Plex Sans"/>
                <a:cs typeface="IBM Plex Sans"/>
                <a:sym typeface="IBM Plex Sans"/>
              </a:rPr>
              <a:t>2012</a:t>
            </a:r>
            <a:endParaRPr b="1">
              <a:solidFill>
                <a:schemeClr val="dk1"/>
              </a:solidFill>
              <a:latin typeface="IBM Plex Sans"/>
              <a:ea typeface="IBM Plex Sans"/>
              <a:cs typeface="IBM Plex Sans"/>
              <a:sym typeface="IBM Plex Sans"/>
            </a:endParaRPr>
          </a:p>
          <a:p>
            <a:pPr indent="0" lvl="0" marL="0" rtl="0" algn="ctr">
              <a:spcBef>
                <a:spcPts val="0"/>
              </a:spcBef>
              <a:spcAft>
                <a:spcPts val="0"/>
              </a:spcAft>
              <a:buNone/>
            </a:pPr>
            <a:r>
              <a:rPr b="1" lang="es" sz="1200">
                <a:solidFill>
                  <a:schemeClr val="dk1"/>
                </a:solidFill>
                <a:latin typeface="IBM Plex Sans"/>
                <a:ea typeface="IBM Plex Sans"/>
                <a:cs typeface="IBM Plex Sans"/>
                <a:sym typeface="IBM Plex Sans"/>
              </a:rPr>
              <a:t>Facebook adquirió Instagram</a:t>
            </a:r>
            <a:r>
              <a:rPr lang="es" sz="1200">
                <a:solidFill>
                  <a:schemeClr val="dk1"/>
                </a:solidFill>
                <a:latin typeface="IBM Plex Sans Medium"/>
                <a:ea typeface="IBM Plex Sans Medium"/>
                <a:cs typeface="IBM Plex Sans Medium"/>
                <a:sym typeface="IBM Plex Sans Medium"/>
              </a:rPr>
              <a:t>, lo que llevó a un rápido crecimiento y expansión de la plataforma.</a:t>
            </a:r>
            <a:endParaRPr sz="1200">
              <a:latin typeface="IBM Plex Sans"/>
              <a:ea typeface="IBM Plex Sans"/>
              <a:cs typeface="IBM Plex Sans"/>
              <a:sym typeface="IBM Plex Sans"/>
            </a:endParaRPr>
          </a:p>
        </p:txBody>
      </p:sp>
      <p:sp>
        <p:nvSpPr>
          <p:cNvPr id="115" name="Google Shape;115;p21"/>
          <p:cNvSpPr txBox="1"/>
          <p:nvPr/>
        </p:nvSpPr>
        <p:spPr>
          <a:xfrm>
            <a:off x="5941525" y="1413413"/>
            <a:ext cx="3000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solidFill>
                  <a:schemeClr val="dk1"/>
                </a:solidFill>
                <a:latin typeface="IBM Plex Sans"/>
                <a:ea typeface="IBM Plex Sans"/>
                <a:cs typeface="IBM Plex Sans"/>
                <a:sym typeface="IBM Plex Sans"/>
              </a:rPr>
              <a:t>2013</a:t>
            </a:r>
            <a:endParaRPr b="1">
              <a:solidFill>
                <a:schemeClr val="dk1"/>
              </a:solidFill>
              <a:latin typeface="IBM Plex Sans"/>
              <a:ea typeface="IBM Plex Sans"/>
              <a:cs typeface="IBM Plex Sans"/>
              <a:sym typeface="IBM Plex Sans"/>
            </a:endParaRPr>
          </a:p>
          <a:p>
            <a:pPr indent="0" lvl="0" marL="0" rtl="0" algn="ctr">
              <a:spcBef>
                <a:spcPts val="0"/>
              </a:spcBef>
              <a:spcAft>
                <a:spcPts val="0"/>
              </a:spcAft>
              <a:buNone/>
            </a:pPr>
            <a:r>
              <a:rPr lang="es" sz="1200">
                <a:solidFill>
                  <a:schemeClr val="dk1"/>
                </a:solidFill>
                <a:latin typeface="IBM Plex Sans Medium"/>
                <a:ea typeface="IBM Plex Sans Medium"/>
                <a:cs typeface="IBM Plex Sans Medium"/>
                <a:sym typeface="IBM Plex Sans Medium"/>
              </a:rPr>
              <a:t>Se introdujo la </a:t>
            </a:r>
            <a:r>
              <a:rPr b="1" lang="es" sz="1200">
                <a:solidFill>
                  <a:schemeClr val="dk1"/>
                </a:solidFill>
                <a:latin typeface="IBM Plex Sans"/>
                <a:ea typeface="IBM Plex Sans"/>
                <a:cs typeface="IBM Plex Sans"/>
                <a:sym typeface="IBM Plex Sans"/>
              </a:rPr>
              <a:t>función de video</a:t>
            </a:r>
            <a:r>
              <a:rPr lang="es" sz="1200">
                <a:solidFill>
                  <a:schemeClr val="dk1"/>
                </a:solidFill>
                <a:latin typeface="IBM Plex Sans Medium"/>
                <a:ea typeface="IBM Plex Sans Medium"/>
                <a:cs typeface="IBM Plex Sans Medium"/>
                <a:sym typeface="IBM Plex Sans Medium"/>
              </a:rPr>
              <a:t> en Instagram, permitiendo a los usuarios compartir clips cortos.</a:t>
            </a:r>
            <a:endParaRPr sz="1200">
              <a:solidFill>
                <a:schemeClr val="dk1"/>
              </a:solidFill>
              <a:latin typeface="IBM Plex Sans Medium"/>
              <a:ea typeface="IBM Plex Sans Medium"/>
              <a:cs typeface="IBM Plex Sans Medium"/>
              <a:sym typeface="IBM Plex Sans Medium"/>
            </a:endParaRPr>
          </a:p>
        </p:txBody>
      </p:sp>
      <p:sp>
        <p:nvSpPr>
          <p:cNvPr id="116" name="Google Shape;116;p21"/>
          <p:cNvSpPr txBox="1"/>
          <p:nvPr/>
        </p:nvSpPr>
        <p:spPr>
          <a:xfrm>
            <a:off x="456325" y="2561525"/>
            <a:ext cx="26157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solidFill>
                  <a:schemeClr val="dk1"/>
                </a:solidFill>
                <a:latin typeface="IBM Plex Sans"/>
                <a:ea typeface="IBM Plex Sans"/>
                <a:cs typeface="IBM Plex Sans"/>
                <a:sym typeface="IBM Plex Sans"/>
              </a:rPr>
              <a:t>2016</a:t>
            </a:r>
            <a:endParaRPr b="1">
              <a:solidFill>
                <a:schemeClr val="dk1"/>
              </a:solidFill>
              <a:latin typeface="IBM Plex Sans"/>
              <a:ea typeface="IBM Plex Sans"/>
              <a:cs typeface="IBM Plex Sans"/>
              <a:sym typeface="IBM Plex Sans"/>
            </a:endParaRPr>
          </a:p>
          <a:p>
            <a:pPr indent="0" lvl="0" marL="0" rtl="0" algn="ctr">
              <a:spcBef>
                <a:spcPts val="0"/>
              </a:spcBef>
              <a:spcAft>
                <a:spcPts val="0"/>
              </a:spcAft>
              <a:buNone/>
            </a:pPr>
            <a:r>
              <a:rPr b="1" lang="es" sz="1200">
                <a:solidFill>
                  <a:schemeClr val="dk1"/>
                </a:solidFill>
                <a:latin typeface="IBM Plex Sans"/>
                <a:ea typeface="IBM Plex Sans"/>
                <a:cs typeface="IBM Plex Sans"/>
                <a:sym typeface="IBM Plex Sans"/>
              </a:rPr>
              <a:t>Instagram Stories</a:t>
            </a:r>
            <a:r>
              <a:rPr lang="es" sz="1200">
                <a:solidFill>
                  <a:schemeClr val="dk1"/>
                </a:solidFill>
                <a:latin typeface="IBM Plex Sans Medium"/>
                <a:ea typeface="IBM Plex Sans Medium"/>
                <a:cs typeface="IBM Plex Sans Medium"/>
                <a:sym typeface="IBM Plex Sans Medium"/>
              </a:rPr>
              <a:t> fue lanzado, permitiendo a los usuarios compartir contenido efímero que desaparece después de 24 horas.</a:t>
            </a:r>
            <a:endParaRPr sz="1200">
              <a:latin typeface="IBM Plex Sans"/>
              <a:ea typeface="IBM Plex Sans"/>
              <a:cs typeface="IBM Plex Sans"/>
              <a:sym typeface="IBM Plex Sans"/>
            </a:endParaRPr>
          </a:p>
        </p:txBody>
      </p:sp>
      <p:sp>
        <p:nvSpPr>
          <p:cNvPr id="117" name="Google Shape;117;p21"/>
          <p:cNvSpPr txBox="1"/>
          <p:nvPr/>
        </p:nvSpPr>
        <p:spPr>
          <a:xfrm>
            <a:off x="3264175" y="2582075"/>
            <a:ext cx="26157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a:solidFill>
                  <a:schemeClr val="dk1"/>
                </a:solidFill>
                <a:latin typeface="IBM Plex Sans"/>
                <a:ea typeface="IBM Plex Sans"/>
                <a:cs typeface="IBM Plex Sans"/>
                <a:sym typeface="IBM Plex Sans"/>
              </a:rPr>
              <a:t>2019</a:t>
            </a:r>
            <a:endParaRPr b="1">
              <a:solidFill>
                <a:schemeClr val="dk1"/>
              </a:solidFill>
              <a:latin typeface="IBM Plex Sans"/>
              <a:ea typeface="IBM Plex Sans"/>
              <a:cs typeface="IBM Plex Sans"/>
              <a:sym typeface="IBM Plex Sans"/>
            </a:endParaRPr>
          </a:p>
          <a:p>
            <a:pPr indent="0" lvl="0" marL="0" rtl="0" algn="ctr">
              <a:spcBef>
                <a:spcPts val="0"/>
              </a:spcBef>
              <a:spcAft>
                <a:spcPts val="0"/>
              </a:spcAft>
              <a:buNone/>
            </a:pPr>
            <a:r>
              <a:rPr lang="es" sz="1200">
                <a:solidFill>
                  <a:schemeClr val="dk1"/>
                </a:solidFill>
                <a:latin typeface="IBM Plex Sans Medium"/>
                <a:ea typeface="IBM Plex Sans Medium"/>
                <a:cs typeface="IBM Plex Sans Medium"/>
                <a:sym typeface="IBM Plex Sans Medium"/>
              </a:rPr>
              <a:t>Se añadió </a:t>
            </a:r>
            <a:r>
              <a:rPr b="1" lang="es" sz="1200">
                <a:solidFill>
                  <a:schemeClr val="dk1"/>
                </a:solidFill>
                <a:latin typeface="IBM Plex Sans"/>
                <a:ea typeface="IBM Plex Sans"/>
                <a:cs typeface="IBM Plex Sans"/>
                <a:sym typeface="IBM Plex Sans"/>
              </a:rPr>
              <a:t>Reels</a:t>
            </a:r>
            <a:r>
              <a:rPr lang="es" sz="1200">
                <a:solidFill>
                  <a:schemeClr val="dk1"/>
                </a:solidFill>
                <a:latin typeface="IBM Plex Sans Medium"/>
                <a:ea typeface="IBM Plex Sans Medium"/>
                <a:cs typeface="IBM Plex Sans Medium"/>
                <a:sym typeface="IBM Plex Sans Medium"/>
              </a:rPr>
              <a:t>, una plataforma para compartir y ver videos de formato más largo en Instagram.</a:t>
            </a:r>
            <a:endParaRPr sz="1200">
              <a:latin typeface="IBM Plex Sans"/>
              <a:ea typeface="IBM Plex Sans"/>
              <a:cs typeface="IBM Plex Sans"/>
              <a:sym typeface="IBM Plex Sans"/>
            </a:endParaRPr>
          </a:p>
        </p:txBody>
      </p:sp>
      <p:sp>
        <p:nvSpPr>
          <p:cNvPr id="118" name="Google Shape;118;p21"/>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pic>
        <p:nvPicPr>
          <p:cNvPr id="119" name="Google Shape;119;p21"/>
          <p:cNvPicPr preferRelativeResize="0"/>
          <p:nvPr/>
        </p:nvPicPr>
        <p:blipFill rotWithShape="1">
          <a:blip r:embed="rId4">
            <a:alphaModFix/>
          </a:blip>
          <a:srcRect b="48277" l="0" r="0" t="0"/>
          <a:stretch/>
        </p:blipFill>
        <p:spPr>
          <a:xfrm>
            <a:off x="2874304" y="3963675"/>
            <a:ext cx="2147389" cy="624744"/>
          </a:xfrm>
          <a:prstGeom prst="rect">
            <a:avLst/>
          </a:prstGeom>
          <a:noFill/>
          <a:ln>
            <a:noFill/>
          </a:ln>
        </p:spPr>
      </p:pic>
      <p:pic>
        <p:nvPicPr>
          <p:cNvPr id="120" name="Google Shape;120;p21"/>
          <p:cNvPicPr preferRelativeResize="0"/>
          <p:nvPr/>
        </p:nvPicPr>
        <p:blipFill rotWithShape="1">
          <a:blip r:embed="rId4">
            <a:alphaModFix/>
          </a:blip>
          <a:srcRect b="0" l="11236" r="53285" t="52473"/>
          <a:stretch/>
        </p:blipFill>
        <p:spPr>
          <a:xfrm>
            <a:off x="5010675" y="4031984"/>
            <a:ext cx="767329" cy="578192"/>
          </a:xfrm>
          <a:prstGeom prst="rect">
            <a:avLst/>
          </a:prstGeom>
          <a:noFill/>
          <a:ln>
            <a:noFill/>
          </a:ln>
        </p:spPr>
      </p:pic>
      <p:pic>
        <p:nvPicPr>
          <p:cNvPr id="121" name="Google Shape;121;p21"/>
          <p:cNvPicPr preferRelativeResize="0"/>
          <p:nvPr/>
        </p:nvPicPr>
        <p:blipFill rotWithShape="1">
          <a:blip r:embed="rId4">
            <a:alphaModFix/>
          </a:blip>
          <a:srcRect b="0" l="59530" r="10045" t="52473"/>
          <a:stretch/>
        </p:blipFill>
        <p:spPr>
          <a:xfrm>
            <a:off x="5611721" y="4031984"/>
            <a:ext cx="657981" cy="5781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864"/>
        </a:solidFill>
      </p:bgPr>
    </p:bg>
    <p:spTree>
      <p:nvGrpSpPr>
        <p:cNvPr id="125" name="Shape 125"/>
        <p:cNvGrpSpPr/>
        <p:nvPr/>
      </p:nvGrpSpPr>
      <p:grpSpPr>
        <a:xfrm>
          <a:off x="0" y="0"/>
          <a:ext cx="0" cy="0"/>
          <a:chOff x="0" y="0"/>
          <a:chExt cx="0" cy="0"/>
        </a:xfrm>
      </p:grpSpPr>
      <p:sp>
        <p:nvSpPr>
          <p:cNvPr id="126" name="Google Shape;126;p22"/>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FFFFFF"/>
                </a:solidFill>
                <a:latin typeface="IBM Plex Sans Light"/>
                <a:ea typeface="IBM Plex Sans Light"/>
                <a:cs typeface="IBM Plex Sans Light"/>
                <a:sym typeface="IBM Plex Sans Light"/>
              </a:rPr>
              <a:t>Bloque I</a:t>
            </a:r>
            <a:r>
              <a:rPr lang="es" sz="1100">
                <a:solidFill>
                  <a:srgbClr val="FFFFFF"/>
                </a:solidFill>
                <a:latin typeface="IBM Plex Sans ExtraLight"/>
                <a:ea typeface="IBM Plex Sans ExtraLight"/>
                <a:cs typeface="IBM Plex Sans ExtraLight"/>
                <a:sym typeface="IBM Plex Sans ExtraLight"/>
              </a:rPr>
              <a:t> </a:t>
            </a:r>
            <a:endParaRPr sz="1300">
              <a:solidFill>
                <a:srgbClr val="FFFFFF"/>
              </a:solidFill>
              <a:latin typeface="IBM Plex Sans ExtraLight"/>
              <a:ea typeface="IBM Plex Sans ExtraLight"/>
              <a:cs typeface="IBM Plex Sans ExtraLight"/>
              <a:sym typeface="IBM Plex Sans ExtraLight"/>
            </a:endParaRPr>
          </a:p>
        </p:txBody>
      </p:sp>
      <p:sp>
        <p:nvSpPr>
          <p:cNvPr id="127" name="Google Shape;127;p22"/>
          <p:cNvSpPr txBox="1"/>
          <p:nvPr/>
        </p:nvSpPr>
        <p:spPr>
          <a:xfrm>
            <a:off x="139350" y="1740600"/>
            <a:ext cx="8865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Beneficios de</a:t>
            </a:r>
            <a:endParaRPr sz="4800">
              <a:solidFill>
                <a:srgbClr val="FFFFFF"/>
              </a:solidFill>
              <a:latin typeface="IBM Plex Sans SemiBold"/>
              <a:ea typeface="IBM Plex Sans SemiBold"/>
              <a:cs typeface="IBM Plex Sans SemiBold"/>
              <a:sym typeface="IBM Plex Sans SemiBold"/>
            </a:endParaRPr>
          </a:p>
          <a:p>
            <a:pPr indent="0" lvl="0" marL="0" rtl="0" algn="ctr">
              <a:spcBef>
                <a:spcPts val="0"/>
              </a:spcBef>
              <a:spcAft>
                <a:spcPts val="0"/>
              </a:spcAft>
              <a:buNone/>
            </a:pPr>
            <a:r>
              <a:rPr lang="es" sz="4800">
                <a:solidFill>
                  <a:srgbClr val="FFFFFF"/>
                </a:solidFill>
                <a:latin typeface="IBM Plex Sans SemiBold"/>
                <a:ea typeface="IBM Plex Sans SemiBold"/>
                <a:cs typeface="IBM Plex Sans SemiBold"/>
                <a:sym typeface="IBM Plex Sans SemiBold"/>
              </a:rPr>
              <a:t>utilizar Instagram</a:t>
            </a:r>
            <a:endParaRPr sz="4800">
              <a:solidFill>
                <a:srgbClr val="FFFFFF"/>
              </a:solidFill>
              <a:latin typeface="IBM Plex Sans SemiBold"/>
              <a:ea typeface="IBM Plex Sans SemiBold"/>
              <a:cs typeface="IBM Plex Sans SemiBold"/>
              <a:sym typeface="IBM Plex Sans SemiBold"/>
            </a:endParaRPr>
          </a:p>
        </p:txBody>
      </p:sp>
      <p:sp>
        <p:nvSpPr>
          <p:cNvPr id="128" name="Google Shape;128;p22"/>
          <p:cNvSpPr txBox="1"/>
          <p:nvPr/>
        </p:nvSpPr>
        <p:spPr>
          <a:xfrm>
            <a:off x="3725700" y="1340400"/>
            <a:ext cx="169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a:solidFill>
                  <a:srgbClr val="FFFFFF"/>
                </a:solidFill>
                <a:latin typeface="IBM Plex Sans"/>
                <a:ea typeface="IBM Plex Sans"/>
                <a:cs typeface="IBM Plex Sans"/>
                <a:sym typeface="IBM Plex Sans"/>
              </a:rPr>
              <a:t>Instagram</a:t>
            </a:r>
            <a:endParaRPr>
              <a:solidFill>
                <a:srgbClr val="FFFFFF"/>
              </a:solidFill>
              <a:latin typeface="IBM Plex Sans"/>
              <a:ea typeface="IBM Plex Sans"/>
              <a:cs typeface="IBM Plex Sans"/>
              <a:sym typeface="IBM Plex Sans"/>
            </a:endParaRPr>
          </a:p>
        </p:txBody>
      </p:sp>
      <p:pic>
        <p:nvPicPr>
          <p:cNvPr id="129" name="Google Shape;129;p22"/>
          <p:cNvPicPr preferRelativeResize="0"/>
          <p:nvPr/>
        </p:nvPicPr>
        <p:blipFill>
          <a:blip r:embed="rId3">
            <a:alphaModFix/>
          </a:blip>
          <a:stretch>
            <a:fillRect/>
          </a:stretch>
        </p:blipFill>
        <p:spPr>
          <a:xfrm>
            <a:off x="8058709" y="4003975"/>
            <a:ext cx="1011640" cy="1011151"/>
          </a:xfrm>
          <a:prstGeom prst="rect">
            <a:avLst/>
          </a:prstGeom>
          <a:noFill/>
          <a:ln>
            <a:noFill/>
          </a:ln>
        </p:spPr>
      </p:pic>
      <p:sp>
        <p:nvSpPr>
          <p:cNvPr id="130" name="Google Shape;130;p22"/>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FFFFFF"/>
                </a:solidFill>
                <a:latin typeface="IBM Plex Sans Light"/>
                <a:ea typeface="IBM Plex Sans Light"/>
                <a:cs typeface="IBM Plex Sans Light"/>
                <a:sym typeface="IBM Plex Sans Light"/>
              </a:rPr>
              <a:t>Redes sociales</a:t>
            </a:r>
            <a:endParaRPr sz="1100">
              <a:solidFill>
                <a:srgbClr val="FFFFFF"/>
              </a:solidFill>
              <a:latin typeface="IBM Plex Sans Light"/>
              <a:ea typeface="IBM Plex Sans Light"/>
              <a:cs typeface="IBM Plex Sans Light"/>
              <a:sym typeface="IBM Plex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sp>
        <p:nvSpPr>
          <p:cNvPr id="136" name="Google Shape;136;p23"/>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a:t>
            </a:r>
            <a:r>
              <a:rPr lang="es" sz="1100">
                <a:solidFill>
                  <a:srgbClr val="003864"/>
                </a:solidFill>
                <a:latin typeface="IBM Plex Sans Light"/>
                <a:ea typeface="IBM Plex Sans Light"/>
                <a:cs typeface="IBM Plex Sans Light"/>
                <a:sym typeface="IBM Plex Sans Light"/>
              </a:rPr>
              <a:t>sociales</a:t>
            </a:r>
            <a:endParaRPr sz="1100">
              <a:solidFill>
                <a:srgbClr val="003864"/>
              </a:solidFill>
              <a:latin typeface="IBM Plex Sans Light"/>
              <a:ea typeface="IBM Plex Sans Light"/>
              <a:cs typeface="IBM Plex Sans Light"/>
              <a:sym typeface="IBM Plex Sans Light"/>
            </a:endParaRPr>
          </a:p>
        </p:txBody>
      </p:sp>
      <p:sp>
        <p:nvSpPr>
          <p:cNvPr id="137" name="Google Shape;137;p23"/>
          <p:cNvSpPr txBox="1"/>
          <p:nvPr/>
        </p:nvSpPr>
        <p:spPr>
          <a:xfrm>
            <a:off x="310350" y="487500"/>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Beneficios de utilizar Instagram</a:t>
            </a:r>
            <a:endParaRPr sz="3000">
              <a:solidFill>
                <a:srgbClr val="003864"/>
              </a:solidFill>
              <a:latin typeface="IBM Plex Sans SemiBold"/>
              <a:ea typeface="IBM Plex Sans SemiBold"/>
              <a:cs typeface="IBM Plex Sans SemiBold"/>
              <a:sym typeface="IBM Plex Sans SemiBold"/>
            </a:endParaRPr>
          </a:p>
        </p:txBody>
      </p:sp>
      <p:pic>
        <p:nvPicPr>
          <p:cNvPr id="138" name="Google Shape;138;p23"/>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139" name="Google Shape;139;p23"/>
          <p:cNvSpPr txBox="1"/>
          <p:nvPr/>
        </p:nvSpPr>
        <p:spPr>
          <a:xfrm>
            <a:off x="626400" y="1490125"/>
            <a:ext cx="7891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spcBef>
                <a:spcPts val="0"/>
              </a:spcBef>
              <a:spcAft>
                <a:spcPts val="0"/>
              </a:spcAft>
              <a:buNone/>
            </a:pPr>
            <a:r>
              <a:t/>
            </a:r>
            <a:endParaRPr sz="1200">
              <a:latin typeface="IBM Plex Sans"/>
              <a:ea typeface="IBM Plex Sans"/>
              <a:cs typeface="IBM Plex Sans"/>
              <a:sym typeface="IBM Plex Sans"/>
            </a:endParaRPr>
          </a:p>
        </p:txBody>
      </p:sp>
      <p:sp>
        <p:nvSpPr>
          <p:cNvPr id="140" name="Google Shape;140;p23"/>
          <p:cNvSpPr txBox="1"/>
          <p:nvPr/>
        </p:nvSpPr>
        <p:spPr>
          <a:xfrm>
            <a:off x="785400" y="1214725"/>
            <a:ext cx="3453300" cy="228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Beneficios para c</a:t>
            </a:r>
            <a:r>
              <a:rPr b="1" lang="es" sz="1200">
                <a:latin typeface="IBM Plex Sans"/>
                <a:ea typeface="IBM Plex Sans"/>
                <a:cs typeface="IBM Plex Sans"/>
                <a:sym typeface="IBM Plex Sans"/>
              </a:rPr>
              <a:t>readores de contenido: </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a:t>
            </a:r>
            <a:r>
              <a:rPr lang="es" sz="1200">
                <a:latin typeface="IBM Plex Sans Medium"/>
                <a:ea typeface="IBM Plex Sans Medium"/>
                <a:cs typeface="IBM Plex Sans Medium"/>
                <a:sym typeface="IBM Plex Sans Medium"/>
              </a:rPr>
              <a:t>Los creadores pueden exhibir su talento, estilo de vida o habilidades a través de imágenes atractivas.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a:t>
            </a:r>
            <a:r>
              <a:rPr lang="es" sz="1200">
                <a:latin typeface="IBM Plex Sans Medium"/>
                <a:ea typeface="IBM Plex Sans Medium"/>
                <a:cs typeface="IBM Plex Sans Medium"/>
                <a:sym typeface="IBM Plex Sans Medium"/>
              </a:rPr>
              <a:t>También pueden utilizar las funciones de historias, Reels y transmisiones en vivo para interactuar con su audiencia y compartir contenido más personalizado. </a:t>
            </a:r>
            <a:endParaRPr sz="1200">
              <a:latin typeface="IBM Plex Sans Medium"/>
              <a:ea typeface="IBM Plex Sans Medium"/>
              <a:cs typeface="IBM Plex Sans Medium"/>
              <a:sym typeface="IBM Plex Sans Medium"/>
            </a:endParaRPr>
          </a:p>
        </p:txBody>
      </p:sp>
      <p:sp>
        <p:nvSpPr>
          <p:cNvPr id="141" name="Google Shape;141;p23"/>
          <p:cNvSpPr txBox="1"/>
          <p:nvPr/>
        </p:nvSpPr>
        <p:spPr>
          <a:xfrm>
            <a:off x="4471950" y="1214725"/>
            <a:ext cx="3729600" cy="313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Beneficios para los usuarios en general: </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F</a:t>
            </a:r>
            <a:r>
              <a:rPr lang="es" sz="1200">
                <a:latin typeface="IBM Plex Sans Medium"/>
                <a:ea typeface="IBM Plex Sans Medium"/>
                <a:cs typeface="IBM Plex Sans Medium"/>
                <a:sym typeface="IBM Plex Sans Medium"/>
              </a:rPr>
              <a:t>uente de inspiración visual, donde los usuarios pueden descubrir contenido creativo, seguir a sus influencers y marcas favoritas, y obtener ideas para moda, viajes, comida y más.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a:t>
            </a:r>
            <a:r>
              <a:rPr lang="es" sz="1200">
                <a:latin typeface="IBM Plex Sans Medium"/>
                <a:ea typeface="IBM Plex Sans Medium"/>
                <a:cs typeface="IBM Plex Sans Medium"/>
                <a:sym typeface="IBM Plex Sans Medium"/>
              </a:rPr>
              <a:t>Pueden interactuar con publicaciones a través de likes, comentarios y compartirlas con su propia comunidad.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a:t>
            </a:r>
            <a:r>
              <a:rPr lang="es" sz="1200">
                <a:latin typeface="IBM Plex Sans Medium"/>
                <a:ea typeface="IBM Plex Sans Medium"/>
                <a:cs typeface="IBM Plex Sans Medium"/>
                <a:sym typeface="IBM Plex Sans Medium"/>
              </a:rPr>
              <a:t>Además, Instagram permite a los usuarios mostrar su vida cotidiana a través de sus perfiles y conectarse con otros usuarios afines.</a:t>
            </a:r>
            <a:endParaRPr sz="1200">
              <a:latin typeface="IBM Plex Sans Medium"/>
              <a:ea typeface="IBM Plex Sans Medium"/>
              <a:cs typeface="IBM Plex Sans Medium"/>
              <a:sym typeface="IBM Plex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nvSpPr>
        <p:spPr>
          <a:xfrm>
            <a:off x="278725" y="75375"/>
            <a:ext cx="816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solidFill>
                  <a:srgbClr val="003864"/>
                </a:solidFill>
                <a:latin typeface="IBM Plex Sans Light"/>
                <a:ea typeface="IBM Plex Sans Light"/>
                <a:cs typeface="IBM Plex Sans Light"/>
                <a:sym typeface="IBM Plex Sans Light"/>
              </a:rPr>
              <a:t>Bloque I</a:t>
            </a:r>
            <a:r>
              <a:rPr lang="es" sz="1100">
                <a:solidFill>
                  <a:schemeClr val="dk1"/>
                </a:solidFill>
                <a:latin typeface="IBM Plex Sans ExtraLight"/>
                <a:ea typeface="IBM Plex Sans ExtraLight"/>
                <a:cs typeface="IBM Plex Sans ExtraLight"/>
                <a:sym typeface="IBM Plex Sans ExtraLight"/>
              </a:rPr>
              <a:t> </a:t>
            </a:r>
            <a:endParaRPr sz="1300">
              <a:latin typeface="IBM Plex Sans ExtraLight"/>
              <a:ea typeface="IBM Plex Sans ExtraLight"/>
              <a:cs typeface="IBM Plex Sans ExtraLight"/>
              <a:sym typeface="IBM Plex Sans ExtraLight"/>
            </a:endParaRPr>
          </a:p>
        </p:txBody>
      </p:sp>
      <p:pic>
        <p:nvPicPr>
          <p:cNvPr id="147" name="Google Shape;147;p24"/>
          <p:cNvPicPr preferRelativeResize="0"/>
          <p:nvPr/>
        </p:nvPicPr>
        <p:blipFill>
          <a:blip r:embed="rId3">
            <a:alphaModFix/>
          </a:blip>
          <a:stretch>
            <a:fillRect/>
          </a:stretch>
        </p:blipFill>
        <p:spPr>
          <a:xfrm>
            <a:off x="8079752" y="4049377"/>
            <a:ext cx="923402" cy="923402"/>
          </a:xfrm>
          <a:prstGeom prst="rect">
            <a:avLst/>
          </a:prstGeom>
          <a:noFill/>
          <a:ln>
            <a:noFill/>
          </a:ln>
        </p:spPr>
      </p:pic>
      <p:sp>
        <p:nvSpPr>
          <p:cNvPr id="148" name="Google Shape;148;p24"/>
          <p:cNvSpPr txBox="1"/>
          <p:nvPr/>
        </p:nvSpPr>
        <p:spPr>
          <a:xfrm>
            <a:off x="626400" y="1490125"/>
            <a:ext cx="78912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500">
              <a:latin typeface="Montserrat Medium"/>
              <a:ea typeface="Montserrat Medium"/>
              <a:cs typeface="Montserrat Medium"/>
              <a:sym typeface="Montserrat Medium"/>
            </a:endParaRPr>
          </a:p>
          <a:p>
            <a:pPr indent="0" lvl="0" marL="0" rtl="0" algn="l">
              <a:spcBef>
                <a:spcPts val="0"/>
              </a:spcBef>
              <a:spcAft>
                <a:spcPts val="0"/>
              </a:spcAft>
              <a:buNone/>
            </a:pPr>
            <a:r>
              <a:t/>
            </a:r>
            <a:endParaRPr/>
          </a:p>
        </p:txBody>
      </p:sp>
      <p:sp>
        <p:nvSpPr>
          <p:cNvPr id="149" name="Google Shape;149;p24"/>
          <p:cNvSpPr txBox="1"/>
          <p:nvPr/>
        </p:nvSpPr>
        <p:spPr>
          <a:xfrm>
            <a:off x="900000" y="1537350"/>
            <a:ext cx="72552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200">
                <a:latin typeface="IBM Plex Sans"/>
                <a:ea typeface="IBM Plex Sans"/>
                <a:cs typeface="IBM Plex Sans"/>
                <a:sym typeface="IBM Plex Sans"/>
              </a:rPr>
              <a:t>Beneficios para empresas y marcas: </a:t>
            </a:r>
            <a:endParaRPr b="1" sz="1200">
              <a:latin typeface="IBM Plex Sans"/>
              <a:ea typeface="IBM Plex Sans"/>
              <a:cs typeface="IBM Plex Sans"/>
              <a:sym typeface="IBM Plex Sans"/>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Instagram es una plataforma altamente visual para promocionar productos y servicios.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Las marcas pueden utilizar funciones como Instagram Shopping para facilitar la compra de productos directamente desde la plataforma.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t/>
            </a:r>
            <a:endParaRPr sz="1200">
              <a:latin typeface="IBM Plex Sans Medium"/>
              <a:ea typeface="IBM Plex Sans Medium"/>
              <a:cs typeface="IBM Plex Sans Medium"/>
              <a:sym typeface="IBM Plex Sans Medium"/>
            </a:endParaRPr>
          </a:p>
          <a:p>
            <a:pPr indent="0" lvl="0" marL="0" rtl="0" algn="l">
              <a:lnSpc>
                <a:spcPct val="115000"/>
              </a:lnSpc>
              <a:spcBef>
                <a:spcPts val="0"/>
              </a:spcBef>
              <a:spcAft>
                <a:spcPts val="0"/>
              </a:spcAft>
              <a:buNone/>
            </a:pPr>
            <a:r>
              <a:rPr lang="es" sz="1200">
                <a:latin typeface="IBM Plex Sans Medium"/>
                <a:ea typeface="IBM Plex Sans Medium"/>
                <a:cs typeface="IBM Plex Sans Medium"/>
                <a:sym typeface="IBM Plex Sans Medium"/>
              </a:rPr>
              <a:t>-  Instagram también ofrece opciones de publicidad segmentada y colaboraciones con influencers para aumentar la visibilidad de la marca y llegar a audiencias específicas.</a:t>
            </a:r>
            <a:endParaRPr sz="1200">
              <a:latin typeface="IBM Plex Sans Medium"/>
              <a:ea typeface="IBM Plex Sans Medium"/>
              <a:cs typeface="IBM Plex Sans Medium"/>
              <a:sym typeface="IBM Plex Sans Medium"/>
            </a:endParaRPr>
          </a:p>
        </p:txBody>
      </p:sp>
      <p:sp>
        <p:nvSpPr>
          <p:cNvPr id="150" name="Google Shape;150;p24"/>
          <p:cNvSpPr txBox="1"/>
          <p:nvPr/>
        </p:nvSpPr>
        <p:spPr>
          <a:xfrm>
            <a:off x="310350" y="493325"/>
            <a:ext cx="7891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3000">
                <a:solidFill>
                  <a:srgbClr val="003864"/>
                </a:solidFill>
                <a:latin typeface="IBM Plex Sans SemiBold"/>
                <a:ea typeface="IBM Plex Sans SemiBold"/>
                <a:cs typeface="IBM Plex Sans SemiBold"/>
                <a:sym typeface="IBM Plex Sans SemiBold"/>
              </a:rPr>
              <a:t>Beneficios de utilizar Instagram</a:t>
            </a:r>
            <a:endParaRPr sz="3000">
              <a:solidFill>
                <a:srgbClr val="003864"/>
              </a:solidFill>
              <a:latin typeface="IBM Plex Sans SemiBold"/>
              <a:ea typeface="IBM Plex Sans SemiBold"/>
              <a:cs typeface="IBM Plex Sans SemiBold"/>
              <a:sym typeface="IBM Plex Sans SemiBold"/>
            </a:endParaRPr>
          </a:p>
        </p:txBody>
      </p:sp>
      <p:sp>
        <p:nvSpPr>
          <p:cNvPr id="151" name="Google Shape;151;p24"/>
          <p:cNvSpPr txBox="1"/>
          <p:nvPr/>
        </p:nvSpPr>
        <p:spPr>
          <a:xfrm>
            <a:off x="6936750" y="75375"/>
            <a:ext cx="1947600" cy="354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 sz="1100">
                <a:solidFill>
                  <a:srgbClr val="003864"/>
                </a:solidFill>
                <a:latin typeface="IBM Plex Sans Light"/>
                <a:ea typeface="IBM Plex Sans Light"/>
                <a:cs typeface="IBM Plex Sans Light"/>
                <a:sym typeface="IBM Plex Sans Light"/>
              </a:rPr>
              <a:t>Redes sociales</a:t>
            </a:r>
            <a:endParaRPr sz="1100">
              <a:solidFill>
                <a:srgbClr val="003864"/>
              </a:solidFill>
              <a:latin typeface="IBM Plex Sans Light"/>
              <a:ea typeface="IBM Plex Sans Light"/>
              <a:cs typeface="IBM Plex Sans Light"/>
              <a:sym typeface="IBM Plex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