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jpg" ContentType="image/jp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3999" y="5143499"/>
                </a:moveTo>
                <a:lnTo>
                  <a:pt x="0" y="5143499"/>
                </a:lnTo>
                <a:lnTo>
                  <a:pt x="0" y="0"/>
                </a:lnTo>
                <a:lnTo>
                  <a:pt x="9143999" y="0"/>
                </a:lnTo>
                <a:lnTo>
                  <a:pt x="9143999" y="5143499"/>
                </a:lnTo>
                <a:close/>
              </a:path>
            </a:pathLst>
          </a:custGeom>
          <a:solidFill>
            <a:srgbClr val="003764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2728" y="4497046"/>
            <a:ext cx="1140029" cy="23863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02777" y="2064510"/>
            <a:ext cx="4338444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003764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003764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003764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3999" y="5143499"/>
                </a:moveTo>
                <a:lnTo>
                  <a:pt x="0" y="5143499"/>
                </a:lnTo>
                <a:lnTo>
                  <a:pt x="0" y="0"/>
                </a:lnTo>
                <a:lnTo>
                  <a:pt x="9143999" y="0"/>
                </a:lnTo>
                <a:lnTo>
                  <a:pt x="9143999" y="5143499"/>
                </a:lnTo>
                <a:close/>
              </a:path>
            </a:pathLst>
          </a:custGeom>
          <a:solidFill>
            <a:srgbClr val="00376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28198" y="488560"/>
            <a:ext cx="2887602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003764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59135" y="1815558"/>
            <a:ext cx="6425728" cy="1945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3.png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Relationship Id="rId3" Type="http://schemas.openxmlformats.org/officeDocument/2006/relationships/hyperlink" Target="mailto:mpallar@uji.es" TargetMode="External"/><Relationship Id="rId4" Type="http://schemas.openxmlformats.org/officeDocument/2006/relationships/hyperlink" Target="mailto:zomeno@uji.es" TargetMode="Externa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3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Relationship Id="rId3" Type="http://schemas.openxmlformats.org/officeDocument/2006/relationships/image" Target="../media/image3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72717" y="4491544"/>
            <a:ext cx="8261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20" b="1">
                <a:solidFill>
                  <a:srgbClr val="FFFFFF"/>
                </a:solidFill>
                <a:latin typeface="Tahoma"/>
                <a:cs typeface="Tahoma"/>
              </a:rPr>
              <a:t>#</a:t>
            </a:r>
            <a:r>
              <a:rPr dirty="0" sz="1200" spc="-114" b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1200" spc="-60" b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1200" spc="-55" b="1">
                <a:solidFill>
                  <a:srgbClr val="FFFFFF"/>
                </a:solidFill>
                <a:latin typeface="Tahoma"/>
                <a:cs typeface="Tahoma"/>
              </a:rPr>
              <a:t>oDigital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7005" y="520088"/>
            <a:ext cx="5289550" cy="1244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4000" spc="-270" b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4000" spc="-100" b="1">
                <a:solidFill>
                  <a:srgbClr val="FFFFFF"/>
                </a:solidFill>
                <a:latin typeface="Tahoma"/>
                <a:cs typeface="Tahoma"/>
              </a:rPr>
              <a:t>edes</a:t>
            </a:r>
            <a:r>
              <a:rPr dirty="0" sz="4000" spc="-229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4000" spc="-85" b="1">
                <a:solidFill>
                  <a:srgbClr val="FFFFFF"/>
                </a:solidFill>
                <a:latin typeface="Tahoma"/>
                <a:cs typeface="Tahoma"/>
              </a:rPr>
              <a:t>sociales:  </a:t>
            </a:r>
            <a:r>
              <a:rPr dirty="0" sz="4000" spc="-175" b="1">
                <a:solidFill>
                  <a:srgbClr val="FFFFFF"/>
                </a:solidFill>
                <a:latin typeface="Tahoma"/>
                <a:cs typeface="Tahoma"/>
              </a:rPr>
              <a:t>opo</a:t>
            </a:r>
            <a:r>
              <a:rPr dirty="0" sz="4000" spc="-110" b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4000" spc="-114" b="1">
                <a:solidFill>
                  <a:srgbClr val="FFFFFF"/>
                </a:solidFill>
                <a:latin typeface="Tahoma"/>
                <a:cs typeface="Tahoma"/>
              </a:rPr>
              <a:t>tunidades</a:t>
            </a:r>
            <a:r>
              <a:rPr dirty="0" sz="4000" spc="-229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4000" spc="-170" b="1">
                <a:solidFill>
                  <a:srgbClr val="FFFFFF"/>
                </a:solidFill>
                <a:latin typeface="Tahoma"/>
                <a:cs typeface="Tahoma"/>
              </a:rPr>
              <a:t>y</a:t>
            </a:r>
            <a:r>
              <a:rPr dirty="0" sz="4000" spc="-229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4000" spc="-65" b="1">
                <a:solidFill>
                  <a:srgbClr val="FFFFFF"/>
                </a:solidFill>
                <a:latin typeface="Tahoma"/>
                <a:cs typeface="Tahoma"/>
              </a:rPr>
              <a:t>crisis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7004" y="1921412"/>
            <a:ext cx="3728085" cy="345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100" spc="-125">
                <a:solidFill>
                  <a:srgbClr val="FFFFFF"/>
                </a:solidFill>
                <a:latin typeface="Verdana"/>
                <a:cs typeface="Verdana"/>
              </a:rPr>
              <a:t>Maria</a:t>
            </a:r>
            <a:r>
              <a:rPr dirty="0" sz="2100" spc="-24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2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dirty="0" sz="2100" spc="-125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z="2100" spc="-75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dirty="0" sz="2100" spc="-11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r>
              <a:rPr dirty="0" sz="2100" spc="-114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dirty="0" sz="2100" spc="-105">
                <a:solidFill>
                  <a:srgbClr val="FFFFFF"/>
                </a:solidFill>
                <a:latin typeface="Verdana"/>
                <a:cs typeface="Verdana"/>
              </a:rPr>
              <a:t>és</a:t>
            </a:r>
            <a:r>
              <a:rPr dirty="0" sz="2100" spc="-24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24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dirty="0" sz="2100" spc="-24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120">
                <a:solidFill>
                  <a:srgbClr val="FFFFFF"/>
                </a:solidFill>
                <a:latin typeface="Verdana"/>
                <a:cs typeface="Verdana"/>
              </a:rPr>
              <a:t>Daniel</a:t>
            </a:r>
            <a:r>
              <a:rPr dirty="0" sz="2100" spc="-24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260">
                <a:solidFill>
                  <a:srgbClr val="FFFFFF"/>
                </a:solidFill>
                <a:latin typeface="Verdana"/>
                <a:cs typeface="Verdana"/>
              </a:rPr>
              <a:t>Z</a:t>
            </a:r>
            <a:r>
              <a:rPr dirty="0" sz="2100" spc="-140">
                <a:solidFill>
                  <a:srgbClr val="FFFFFF"/>
                </a:solidFill>
                <a:latin typeface="Verdana"/>
                <a:cs typeface="Verdana"/>
              </a:rPr>
              <a:t>omeño</a:t>
            </a:r>
            <a:endParaRPr sz="21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003764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42072" y="499109"/>
            <a:ext cx="446024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105" b="1">
                <a:solidFill>
                  <a:srgbClr val="003764"/>
                </a:solidFill>
                <a:latin typeface="Tahoma"/>
                <a:cs typeface="Tahoma"/>
              </a:rPr>
              <a:t>Beneﬁcios</a:t>
            </a:r>
            <a:r>
              <a:rPr dirty="0" sz="3000" spc="-175" b="1">
                <a:solidFill>
                  <a:srgbClr val="003764"/>
                </a:solidFill>
                <a:latin typeface="Tahoma"/>
                <a:cs typeface="Tahoma"/>
              </a:rPr>
              <a:t> </a:t>
            </a:r>
            <a:r>
              <a:rPr dirty="0" sz="3000" spc="-100" b="1">
                <a:solidFill>
                  <a:srgbClr val="003764"/>
                </a:solidFill>
                <a:latin typeface="Tahoma"/>
                <a:cs typeface="Tahoma"/>
              </a:rPr>
              <a:t>de</a:t>
            </a:r>
            <a:r>
              <a:rPr dirty="0" sz="3000" spc="-175" b="1">
                <a:solidFill>
                  <a:srgbClr val="003764"/>
                </a:solidFill>
                <a:latin typeface="Tahoma"/>
                <a:cs typeface="Tahoma"/>
              </a:rPr>
              <a:t> </a:t>
            </a:r>
            <a:r>
              <a:rPr dirty="0" sz="3000" spc="-100" b="1">
                <a:solidFill>
                  <a:srgbClr val="003764"/>
                </a:solidFill>
                <a:latin typeface="Tahoma"/>
                <a:cs typeface="Tahoma"/>
              </a:rPr>
              <a:t>utilizar</a:t>
            </a:r>
            <a:r>
              <a:rPr dirty="0" sz="3000" spc="-175" b="1">
                <a:solidFill>
                  <a:srgbClr val="003764"/>
                </a:solidFill>
                <a:latin typeface="Tahoma"/>
                <a:cs typeface="Tahoma"/>
              </a:rPr>
              <a:t> </a:t>
            </a:r>
            <a:r>
              <a:rPr dirty="0" sz="3000" spc="45" b="1">
                <a:solidFill>
                  <a:srgbClr val="003764"/>
                </a:solidFill>
                <a:latin typeface="Tahoma"/>
                <a:cs typeface="Tahoma"/>
              </a:rPr>
              <a:t>“</a:t>
            </a:r>
            <a:r>
              <a:rPr dirty="0" sz="3000" spc="-120" b="1">
                <a:solidFill>
                  <a:srgbClr val="003764"/>
                </a:solidFill>
                <a:latin typeface="Tahoma"/>
                <a:cs typeface="Tahoma"/>
              </a:rPr>
              <a:t>X</a:t>
            </a:r>
            <a:r>
              <a:rPr dirty="0" sz="3000" spc="80" b="1">
                <a:solidFill>
                  <a:srgbClr val="003764"/>
                </a:solidFill>
                <a:latin typeface="Tahoma"/>
                <a:cs typeface="Tahoma"/>
              </a:rPr>
              <a:t>”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0650" y="1352459"/>
            <a:ext cx="1753870" cy="375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dirty="0" sz="1000" spc="-30" b="1">
                <a:latin typeface="Tahoma"/>
                <a:cs typeface="Tahoma"/>
              </a:rPr>
              <a:t>Beneﬁcios</a:t>
            </a:r>
            <a:r>
              <a:rPr dirty="0" sz="1000" spc="-60" b="1">
                <a:latin typeface="Tahoma"/>
                <a:cs typeface="Tahoma"/>
              </a:rPr>
              <a:t> </a:t>
            </a:r>
            <a:r>
              <a:rPr dirty="0" sz="1000" spc="-30" b="1">
                <a:latin typeface="Tahoma"/>
                <a:cs typeface="Tahoma"/>
              </a:rPr>
              <a:t>pa</a:t>
            </a:r>
            <a:r>
              <a:rPr dirty="0" sz="1000" spc="-40" b="1">
                <a:latin typeface="Tahoma"/>
                <a:cs typeface="Tahoma"/>
              </a:rPr>
              <a:t>r</a:t>
            </a:r>
            <a:r>
              <a:rPr dirty="0" sz="1000" spc="-30" b="1">
                <a:latin typeface="Tahoma"/>
                <a:cs typeface="Tahoma"/>
              </a:rPr>
              <a:t>a</a:t>
            </a:r>
            <a:r>
              <a:rPr dirty="0" sz="1000" spc="-60" b="1">
                <a:latin typeface="Tahoma"/>
                <a:cs typeface="Tahoma"/>
              </a:rPr>
              <a:t> </a:t>
            </a:r>
            <a:r>
              <a:rPr dirty="0" sz="1000" spc="-25" b="1">
                <a:latin typeface="Tahoma"/>
                <a:cs typeface="Tahoma"/>
              </a:rPr>
              <a:t>c</a:t>
            </a:r>
            <a:r>
              <a:rPr dirty="0" sz="1000" spc="-25" b="1">
                <a:latin typeface="Tahoma"/>
                <a:cs typeface="Tahoma"/>
              </a:rPr>
              <a:t>r</a:t>
            </a:r>
            <a:r>
              <a:rPr dirty="0" sz="1000" spc="-40" b="1">
                <a:latin typeface="Tahoma"/>
                <a:cs typeface="Tahoma"/>
              </a:rPr>
              <a:t>eado</a:t>
            </a:r>
            <a:r>
              <a:rPr dirty="0" sz="1000" spc="-30" b="1">
                <a:latin typeface="Tahoma"/>
                <a:cs typeface="Tahoma"/>
              </a:rPr>
              <a:t>r</a:t>
            </a:r>
            <a:r>
              <a:rPr dirty="0" sz="1000" spc="-25" b="1">
                <a:latin typeface="Tahoma"/>
                <a:cs typeface="Tahoma"/>
              </a:rPr>
              <a:t>es</a:t>
            </a:r>
            <a:r>
              <a:rPr dirty="0" sz="1000" spc="-60" b="1">
                <a:latin typeface="Tahoma"/>
                <a:cs typeface="Tahoma"/>
              </a:rPr>
              <a:t> </a:t>
            </a:r>
            <a:r>
              <a:rPr dirty="0" sz="1000" spc="-20" b="1">
                <a:latin typeface="Tahoma"/>
                <a:cs typeface="Tahoma"/>
              </a:rPr>
              <a:t>de  </a:t>
            </a:r>
            <a:r>
              <a:rPr dirty="0" sz="1000" spc="-35" b="1">
                <a:latin typeface="Tahoma"/>
                <a:cs typeface="Tahoma"/>
              </a:rPr>
              <a:t>contenido: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0650" y="1878240"/>
            <a:ext cx="2280920" cy="551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dirty="0" sz="1000" spc="-55">
                <a:latin typeface="Verdana"/>
                <a:cs typeface="Verdana"/>
              </a:rPr>
              <a:t>-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5">
                <a:latin typeface="Verdana"/>
                <a:cs typeface="Verdana"/>
              </a:rPr>
              <a:t>"X"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ofrece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55">
                <a:latin typeface="Verdana"/>
                <a:cs typeface="Verdana"/>
              </a:rPr>
              <a:t>un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5">
                <a:latin typeface="Verdana"/>
                <a:cs typeface="Verdana"/>
              </a:rPr>
              <a:t>espacio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50">
                <a:latin typeface="Verdana"/>
                <a:cs typeface="Verdana"/>
              </a:rPr>
              <a:t>para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5">
                <a:latin typeface="Verdana"/>
                <a:cs typeface="Verdana"/>
              </a:rPr>
              <a:t>la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0">
                <a:latin typeface="Verdana"/>
                <a:cs typeface="Verdana"/>
              </a:rPr>
              <a:t>difusión </a:t>
            </a:r>
            <a:r>
              <a:rPr dirty="0" sz="1000" spc="-335">
                <a:latin typeface="Verdana"/>
                <a:cs typeface="Verdana"/>
              </a:rPr>
              <a:t> </a:t>
            </a:r>
            <a:r>
              <a:rPr dirty="0" sz="1000" spc="-35">
                <a:latin typeface="Verdana"/>
                <a:cs typeface="Verdana"/>
              </a:rPr>
              <a:t>ágil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80">
                <a:latin typeface="Verdana"/>
                <a:cs typeface="Verdana"/>
              </a:rPr>
              <a:t>y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0">
                <a:latin typeface="Verdana"/>
                <a:cs typeface="Verdana"/>
              </a:rPr>
              <a:t>di</a:t>
            </a:r>
            <a:r>
              <a:rPr dirty="0" sz="1000" spc="-35">
                <a:latin typeface="Verdana"/>
                <a:cs typeface="Verdana"/>
              </a:rPr>
              <a:t>r</a:t>
            </a:r>
            <a:r>
              <a:rPr dirty="0" sz="1000" spc="-35">
                <a:latin typeface="Verdana"/>
                <a:cs typeface="Verdana"/>
              </a:rPr>
              <a:t>ecta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de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50">
                <a:latin typeface="Verdana"/>
                <a:cs typeface="Verdana"/>
              </a:rPr>
              <a:t>r</a:t>
            </a:r>
            <a:r>
              <a:rPr dirty="0" sz="1000" spc="-20">
                <a:latin typeface="Verdana"/>
                <a:cs typeface="Verdana"/>
              </a:rPr>
              <a:t>efl</a:t>
            </a:r>
            <a:r>
              <a:rPr dirty="0" sz="1000" spc="-45">
                <a:latin typeface="Verdana"/>
                <a:cs typeface="Verdana"/>
              </a:rPr>
              <a:t>e</a:t>
            </a:r>
            <a:r>
              <a:rPr dirty="0" sz="1000" spc="-40">
                <a:latin typeface="Verdana"/>
                <a:cs typeface="Verdana"/>
              </a:rPr>
              <a:t>xione</a:t>
            </a:r>
            <a:r>
              <a:rPr dirty="0" sz="1000" spc="-50">
                <a:latin typeface="Verdana"/>
                <a:cs typeface="Verdana"/>
              </a:rPr>
              <a:t>s</a:t>
            </a:r>
            <a:r>
              <a:rPr dirty="0" sz="1000" spc="-75">
                <a:latin typeface="Verdana"/>
                <a:cs typeface="Verdana"/>
              </a:rPr>
              <a:t>,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5">
                <a:latin typeface="Verdana"/>
                <a:cs typeface="Verdana"/>
              </a:rPr>
              <a:t>ideas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60">
                <a:latin typeface="Verdana"/>
                <a:cs typeface="Verdana"/>
              </a:rPr>
              <a:t>y  </a:t>
            </a:r>
            <a:r>
              <a:rPr dirty="0" sz="1000" spc="-90">
                <a:latin typeface="Verdana"/>
                <a:cs typeface="Verdana"/>
              </a:rPr>
              <a:t>m</a:t>
            </a:r>
            <a:r>
              <a:rPr dirty="0" sz="1000" spc="-60">
                <a:latin typeface="Verdana"/>
                <a:cs typeface="Verdana"/>
              </a:rPr>
              <a:t>a</a:t>
            </a:r>
            <a:r>
              <a:rPr dirty="0" sz="1000" spc="-35">
                <a:latin typeface="Verdana"/>
                <a:cs typeface="Verdana"/>
              </a:rPr>
              <a:t>t</a:t>
            </a:r>
            <a:r>
              <a:rPr dirty="0" sz="1000" spc="-30">
                <a:latin typeface="Verdana"/>
                <a:cs typeface="Verdana"/>
              </a:rPr>
              <a:t>erial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5">
                <a:latin typeface="Verdana"/>
                <a:cs typeface="Verdana"/>
              </a:rPr>
              <a:t>c</a:t>
            </a:r>
            <a:r>
              <a:rPr dirty="0" sz="1000" spc="-30">
                <a:latin typeface="Verdana"/>
                <a:cs typeface="Verdana"/>
              </a:rPr>
              <a:t>r</a:t>
            </a:r>
            <a:r>
              <a:rPr dirty="0" sz="1000" spc="-50">
                <a:latin typeface="Verdana"/>
                <a:cs typeface="Verdana"/>
              </a:rPr>
              <a:t>e</a:t>
            </a:r>
            <a:r>
              <a:rPr dirty="0" sz="1000" spc="-55">
                <a:latin typeface="Verdana"/>
                <a:cs typeface="Verdana"/>
              </a:rPr>
              <a:t>a</a:t>
            </a:r>
            <a:r>
              <a:rPr dirty="0" sz="1000" spc="-35">
                <a:latin typeface="Verdana"/>
                <a:cs typeface="Verdana"/>
              </a:rPr>
              <a:t>ti</a:t>
            </a:r>
            <a:r>
              <a:rPr dirty="0" sz="1000" spc="-70">
                <a:latin typeface="Verdana"/>
                <a:cs typeface="Verdana"/>
              </a:rPr>
              <a:t>v</a:t>
            </a:r>
            <a:r>
              <a:rPr dirty="0" sz="1000" spc="-65">
                <a:latin typeface="Verdana"/>
                <a:cs typeface="Verdana"/>
              </a:rPr>
              <a:t>o</a:t>
            </a:r>
            <a:r>
              <a:rPr dirty="0" sz="1000" spc="-75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0650" y="2579280"/>
            <a:ext cx="2195830" cy="551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dirty="0" sz="1000" spc="-55">
                <a:latin typeface="Verdana"/>
                <a:cs typeface="Verdana"/>
              </a:rPr>
              <a:t>-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55">
                <a:latin typeface="Verdana"/>
                <a:cs typeface="Verdana"/>
              </a:rPr>
              <a:t>L</a:t>
            </a:r>
            <a:r>
              <a:rPr dirty="0" sz="1000" spc="-35">
                <a:latin typeface="Verdana"/>
                <a:cs typeface="Verdana"/>
              </a:rPr>
              <a:t>os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5">
                <a:latin typeface="Verdana"/>
                <a:cs typeface="Verdana"/>
              </a:rPr>
              <a:t>c</a:t>
            </a:r>
            <a:r>
              <a:rPr dirty="0" sz="1000" spc="-30">
                <a:latin typeface="Verdana"/>
                <a:cs typeface="Verdana"/>
              </a:rPr>
              <a:t>r</a:t>
            </a:r>
            <a:r>
              <a:rPr dirty="0" sz="1000" spc="-45">
                <a:latin typeface="Verdana"/>
                <a:cs typeface="Verdana"/>
              </a:rPr>
              <a:t>eado</a:t>
            </a:r>
            <a:r>
              <a:rPr dirty="0" sz="1000" spc="-40">
                <a:latin typeface="Verdana"/>
                <a:cs typeface="Verdana"/>
              </a:rPr>
              <a:t>r</a:t>
            </a:r>
            <a:r>
              <a:rPr dirty="0" sz="1000" spc="-35">
                <a:latin typeface="Verdana"/>
                <a:cs typeface="Verdana"/>
              </a:rPr>
              <a:t>es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tienen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5">
                <a:latin typeface="Verdana"/>
                <a:cs typeface="Verdana"/>
              </a:rPr>
              <a:t>la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5">
                <a:latin typeface="Verdana"/>
                <a:cs typeface="Verdana"/>
              </a:rPr>
              <a:t>opor</a:t>
            </a:r>
            <a:r>
              <a:rPr dirty="0" sz="1000" spc="-35">
                <a:latin typeface="Verdana"/>
                <a:cs typeface="Verdana"/>
              </a:rPr>
              <a:t>tunidad  </a:t>
            </a:r>
            <a:r>
              <a:rPr dirty="0" sz="1000" spc="-40">
                <a:latin typeface="Verdana"/>
                <a:cs typeface="Verdana"/>
              </a:rPr>
              <a:t>de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55">
                <a:latin typeface="Verdana"/>
                <a:cs typeface="Verdana"/>
              </a:rPr>
              <a:t>e</a:t>
            </a:r>
            <a:r>
              <a:rPr dirty="0" sz="1000" spc="-45">
                <a:latin typeface="Verdana"/>
                <a:cs typeface="Verdana"/>
              </a:rPr>
              <a:t>xpandir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su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0">
                <a:latin typeface="Verdana"/>
                <a:cs typeface="Verdana"/>
              </a:rPr>
              <a:t>influencia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80">
                <a:latin typeface="Verdana"/>
                <a:cs typeface="Verdana"/>
              </a:rPr>
              <a:t>y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0">
                <a:latin typeface="Verdana"/>
                <a:cs typeface="Verdana"/>
              </a:rPr>
              <a:t>f</a:t>
            </a:r>
            <a:r>
              <a:rPr dirty="0" sz="1000" spc="-50">
                <a:latin typeface="Verdana"/>
                <a:cs typeface="Verdana"/>
              </a:rPr>
              <a:t>orjar  </a:t>
            </a:r>
            <a:r>
              <a:rPr dirty="0" sz="1000" spc="-35">
                <a:latin typeface="Verdana"/>
                <a:cs typeface="Verdana"/>
              </a:rPr>
              <a:t>vínculos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5">
                <a:latin typeface="Verdana"/>
                <a:cs typeface="Verdana"/>
              </a:rPr>
              <a:t>c</a:t>
            </a:r>
            <a:r>
              <a:rPr dirty="0" sz="1000" spc="-50">
                <a:latin typeface="Verdana"/>
                <a:cs typeface="Verdana"/>
              </a:rPr>
              <a:t>on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55">
                <a:latin typeface="Verdana"/>
                <a:cs typeface="Verdana"/>
              </a:rPr>
              <a:t>una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5">
                <a:latin typeface="Verdana"/>
                <a:cs typeface="Verdana"/>
              </a:rPr>
              <a:t>audiencia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5">
                <a:latin typeface="Verdana"/>
                <a:cs typeface="Verdana"/>
              </a:rPr>
              <a:t>mundia</a:t>
            </a:r>
            <a:r>
              <a:rPr dirty="0" sz="1000" spc="-15">
                <a:latin typeface="Verdana"/>
                <a:cs typeface="Verdana"/>
              </a:rPr>
              <a:t>l</a:t>
            </a:r>
            <a:r>
              <a:rPr dirty="0" sz="1000" spc="-75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0650" y="3280319"/>
            <a:ext cx="2139315" cy="726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dirty="0" sz="1000" spc="-55">
                <a:latin typeface="Verdana"/>
                <a:cs typeface="Verdana"/>
              </a:rPr>
              <a:t>-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5">
                <a:latin typeface="Verdana"/>
                <a:cs typeface="Verdana"/>
              </a:rPr>
              <a:t>Adicionalmen</a:t>
            </a:r>
            <a:r>
              <a:rPr dirty="0" sz="1000" spc="-30">
                <a:latin typeface="Verdana"/>
                <a:cs typeface="Verdana"/>
              </a:rPr>
              <a:t>t</a:t>
            </a:r>
            <a:r>
              <a:rPr dirty="0" sz="1000" spc="-60">
                <a:latin typeface="Verdana"/>
                <a:cs typeface="Verdana"/>
              </a:rPr>
              <a:t>e</a:t>
            </a:r>
            <a:r>
              <a:rPr dirty="0" sz="1000" spc="-75">
                <a:latin typeface="Verdana"/>
                <a:cs typeface="Verdana"/>
              </a:rPr>
              <a:t>,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funciona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5">
                <a:latin typeface="Verdana"/>
                <a:cs typeface="Verdana"/>
              </a:rPr>
              <a:t>c</a:t>
            </a:r>
            <a:r>
              <a:rPr dirty="0" sz="1000" spc="-60">
                <a:latin typeface="Verdana"/>
                <a:cs typeface="Verdana"/>
              </a:rPr>
              <a:t>omo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5">
                <a:latin typeface="Verdana"/>
                <a:cs typeface="Verdana"/>
              </a:rPr>
              <a:t>un  </a:t>
            </a:r>
            <a:r>
              <a:rPr dirty="0" sz="1000" spc="-45">
                <a:latin typeface="Verdana"/>
                <a:cs typeface="Verdana"/>
              </a:rPr>
              <a:t>medio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5">
                <a:latin typeface="Verdana"/>
                <a:cs typeface="Verdana"/>
              </a:rPr>
              <a:t>e</a:t>
            </a:r>
            <a:r>
              <a:rPr dirty="0" sz="1000" spc="-25">
                <a:latin typeface="Verdana"/>
                <a:cs typeface="Verdana"/>
              </a:rPr>
              <a:t>f</a:t>
            </a:r>
            <a:r>
              <a:rPr dirty="0" sz="1000" spc="-35">
                <a:latin typeface="Verdana"/>
                <a:cs typeface="Verdana"/>
              </a:rPr>
              <a:t>ecti</a:t>
            </a:r>
            <a:r>
              <a:rPr dirty="0" sz="1000" spc="-55">
                <a:latin typeface="Verdana"/>
                <a:cs typeface="Verdana"/>
              </a:rPr>
              <a:t>v</a:t>
            </a:r>
            <a:r>
              <a:rPr dirty="0" sz="1000" spc="-45">
                <a:latin typeface="Verdana"/>
                <a:cs typeface="Verdana"/>
              </a:rPr>
              <a:t>o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50">
                <a:latin typeface="Verdana"/>
                <a:cs typeface="Verdana"/>
              </a:rPr>
              <a:t>pa</a:t>
            </a:r>
            <a:r>
              <a:rPr dirty="0" sz="1000" spc="-45">
                <a:latin typeface="Verdana"/>
                <a:cs typeface="Verdana"/>
              </a:rPr>
              <a:t>r</a:t>
            </a:r>
            <a:r>
              <a:rPr dirty="0" sz="1000" spc="-55">
                <a:latin typeface="Verdana"/>
                <a:cs typeface="Verdana"/>
              </a:rPr>
              <a:t>a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5">
                <a:latin typeface="Verdana"/>
                <a:cs typeface="Verdana"/>
              </a:rPr>
              <a:t>la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5">
                <a:latin typeface="Verdana"/>
                <a:cs typeface="Verdana"/>
              </a:rPr>
              <a:t>p</a:t>
            </a:r>
            <a:r>
              <a:rPr dirty="0" sz="1000" spc="-40">
                <a:latin typeface="Verdana"/>
                <a:cs typeface="Verdana"/>
              </a:rPr>
              <a:t>r</a:t>
            </a:r>
            <a:r>
              <a:rPr dirty="0" sz="1000" spc="-45">
                <a:latin typeface="Verdana"/>
                <a:cs typeface="Verdana"/>
              </a:rPr>
              <a:t>omoción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0">
                <a:latin typeface="Verdana"/>
                <a:cs typeface="Verdana"/>
              </a:rPr>
              <a:t>de  </a:t>
            </a:r>
            <a:r>
              <a:rPr dirty="0" sz="1000" spc="-40">
                <a:latin typeface="Verdana"/>
                <a:cs typeface="Verdana"/>
              </a:rPr>
              <a:t>sus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5">
                <a:latin typeface="Verdana"/>
                <a:cs typeface="Verdana"/>
              </a:rPr>
              <a:t>p</a:t>
            </a:r>
            <a:r>
              <a:rPr dirty="0" sz="1000" spc="-40">
                <a:latin typeface="Verdana"/>
                <a:cs typeface="Verdana"/>
              </a:rPr>
              <a:t>r</a:t>
            </a:r>
            <a:r>
              <a:rPr dirty="0" sz="1000" spc="-55">
                <a:latin typeface="Verdana"/>
                <a:cs typeface="Verdana"/>
              </a:rPr>
              <a:t>o</a:t>
            </a:r>
            <a:r>
              <a:rPr dirty="0" sz="1000" spc="-90">
                <a:latin typeface="Verdana"/>
                <a:cs typeface="Verdana"/>
              </a:rPr>
              <a:t>y</a:t>
            </a:r>
            <a:r>
              <a:rPr dirty="0" sz="1000" spc="-30">
                <a:latin typeface="Verdana"/>
                <a:cs typeface="Verdana"/>
              </a:rPr>
              <a:t>ec</a:t>
            </a:r>
            <a:r>
              <a:rPr dirty="0" sz="1000" spc="-30">
                <a:latin typeface="Verdana"/>
                <a:cs typeface="Verdana"/>
              </a:rPr>
              <a:t>t</a:t>
            </a:r>
            <a:r>
              <a:rPr dirty="0" sz="1000" spc="-35">
                <a:latin typeface="Verdana"/>
                <a:cs typeface="Verdana"/>
              </a:rPr>
              <a:t>os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80">
                <a:latin typeface="Verdana"/>
                <a:cs typeface="Verdana"/>
              </a:rPr>
              <a:t>y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15">
                <a:latin typeface="Verdana"/>
                <a:cs typeface="Verdana"/>
              </a:rPr>
              <a:t>el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5">
                <a:latin typeface="Verdana"/>
                <a:cs typeface="Verdana"/>
              </a:rPr>
              <a:t>desar</a:t>
            </a:r>
            <a:r>
              <a:rPr dirty="0" sz="1000" spc="-40">
                <a:latin typeface="Verdana"/>
                <a:cs typeface="Verdana"/>
              </a:rPr>
              <a:t>r</a:t>
            </a:r>
            <a:r>
              <a:rPr dirty="0" sz="1000" spc="-25">
                <a:latin typeface="Verdana"/>
                <a:cs typeface="Verdana"/>
              </a:rPr>
              <a:t>o</a:t>
            </a:r>
            <a:r>
              <a:rPr dirty="0" sz="1000" spc="-25">
                <a:latin typeface="Verdana"/>
                <a:cs typeface="Verdana"/>
              </a:rPr>
              <a:t>l</a:t>
            </a:r>
            <a:r>
              <a:rPr dirty="0" sz="1000" spc="-20">
                <a:latin typeface="Verdana"/>
                <a:cs typeface="Verdana"/>
              </a:rPr>
              <a:t>lo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de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5">
                <a:latin typeface="Verdana"/>
                <a:cs typeface="Verdana"/>
              </a:rPr>
              <a:t>su  </a:t>
            </a:r>
            <a:r>
              <a:rPr dirty="0" sz="1000" spc="-35">
                <a:latin typeface="Verdana"/>
                <a:cs typeface="Verdana"/>
              </a:rPr>
              <a:t>identidad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de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75">
                <a:latin typeface="Verdana"/>
                <a:cs typeface="Verdana"/>
              </a:rPr>
              <a:t>ma</a:t>
            </a:r>
            <a:r>
              <a:rPr dirty="0" sz="1000" spc="-45">
                <a:latin typeface="Verdana"/>
                <a:cs typeface="Verdana"/>
              </a:rPr>
              <a:t>r</a:t>
            </a:r>
            <a:r>
              <a:rPr dirty="0" sz="1000" spc="-30">
                <a:latin typeface="Verdana"/>
                <a:cs typeface="Verdana"/>
              </a:rPr>
              <a:t>c</a:t>
            </a:r>
            <a:r>
              <a:rPr dirty="0" sz="1000" spc="-30">
                <a:latin typeface="Verdana"/>
                <a:cs typeface="Verdana"/>
              </a:rPr>
              <a:t>a</a:t>
            </a:r>
            <a:r>
              <a:rPr dirty="0" sz="1000" spc="-75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33875" y="1352459"/>
            <a:ext cx="1871980" cy="375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dirty="0" sz="1000" spc="-30" b="1">
                <a:latin typeface="Tahoma"/>
                <a:cs typeface="Tahoma"/>
              </a:rPr>
              <a:t>Beneﬁcios</a:t>
            </a:r>
            <a:r>
              <a:rPr dirty="0" sz="1000" spc="-60" b="1">
                <a:latin typeface="Tahoma"/>
                <a:cs typeface="Tahoma"/>
              </a:rPr>
              <a:t> </a:t>
            </a:r>
            <a:r>
              <a:rPr dirty="0" sz="1000" spc="-30" b="1">
                <a:latin typeface="Tahoma"/>
                <a:cs typeface="Tahoma"/>
              </a:rPr>
              <a:t>pa</a:t>
            </a:r>
            <a:r>
              <a:rPr dirty="0" sz="1000" spc="-40" b="1">
                <a:latin typeface="Tahoma"/>
                <a:cs typeface="Tahoma"/>
              </a:rPr>
              <a:t>r</a:t>
            </a:r>
            <a:r>
              <a:rPr dirty="0" sz="1000" spc="-30" b="1">
                <a:latin typeface="Tahoma"/>
                <a:cs typeface="Tahoma"/>
              </a:rPr>
              <a:t>a</a:t>
            </a:r>
            <a:r>
              <a:rPr dirty="0" sz="1000" spc="-60" b="1">
                <a:latin typeface="Tahoma"/>
                <a:cs typeface="Tahoma"/>
              </a:rPr>
              <a:t> </a:t>
            </a:r>
            <a:r>
              <a:rPr dirty="0" sz="1000" spc="-25" b="1">
                <a:latin typeface="Tahoma"/>
                <a:cs typeface="Tahoma"/>
              </a:rPr>
              <a:t>los</a:t>
            </a:r>
            <a:r>
              <a:rPr dirty="0" sz="1000" spc="-60" b="1">
                <a:latin typeface="Tahoma"/>
                <a:cs typeface="Tahoma"/>
              </a:rPr>
              <a:t> </a:t>
            </a:r>
            <a:r>
              <a:rPr dirty="0" sz="1000" spc="-30" b="1">
                <a:latin typeface="Tahoma"/>
                <a:cs typeface="Tahoma"/>
              </a:rPr>
              <a:t>usuarios</a:t>
            </a:r>
            <a:r>
              <a:rPr dirty="0" sz="1000" spc="-60" b="1">
                <a:latin typeface="Tahoma"/>
                <a:cs typeface="Tahoma"/>
              </a:rPr>
              <a:t> </a:t>
            </a:r>
            <a:r>
              <a:rPr dirty="0" sz="1000" spc="-30" b="1">
                <a:latin typeface="Tahoma"/>
                <a:cs typeface="Tahoma"/>
              </a:rPr>
              <a:t>en  </a:t>
            </a:r>
            <a:r>
              <a:rPr dirty="0" sz="1000" spc="-40" b="1">
                <a:latin typeface="Tahoma"/>
                <a:cs typeface="Tahoma"/>
              </a:rPr>
              <a:t>general: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33875" y="1878240"/>
            <a:ext cx="2259965" cy="551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dirty="0" sz="1000" spc="-55">
                <a:latin typeface="Verdana"/>
                <a:cs typeface="Verdana"/>
              </a:rPr>
              <a:t>-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55">
                <a:latin typeface="Verdana"/>
                <a:cs typeface="Verdana"/>
              </a:rPr>
              <a:t>L</a:t>
            </a:r>
            <a:r>
              <a:rPr dirty="0" sz="1000" spc="-35">
                <a:latin typeface="Verdana"/>
                <a:cs typeface="Verdana"/>
              </a:rPr>
              <a:t>os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usuarios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de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5">
                <a:latin typeface="Verdana"/>
                <a:cs typeface="Verdana"/>
              </a:rPr>
              <a:t>"X"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pueden  </a:t>
            </a:r>
            <a:r>
              <a:rPr dirty="0" sz="1000" spc="-65">
                <a:latin typeface="Verdana"/>
                <a:cs typeface="Verdana"/>
              </a:rPr>
              <a:t>man</a:t>
            </a:r>
            <a:r>
              <a:rPr dirty="0" sz="1000" spc="-40">
                <a:latin typeface="Verdana"/>
                <a:cs typeface="Verdana"/>
              </a:rPr>
              <a:t>t</a:t>
            </a:r>
            <a:r>
              <a:rPr dirty="0" sz="1000" spc="-45">
                <a:latin typeface="Verdana"/>
                <a:cs typeface="Verdana"/>
              </a:rPr>
              <a:t>enerse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0">
                <a:latin typeface="Verdana"/>
                <a:cs typeface="Verdana"/>
              </a:rPr>
              <a:t>in</a:t>
            </a:r>
            <a:r>
              <a:rPr dirty="0" sz="1000" spc="-30">
                <a:latin typeface="Verdana"/>
                <a:cs typeface="Verdana"/>
              </a:rPr>
              <a:t>f</a:t>
            </a:r>
            <a:r>
              <a:rPr dirty="0" sz="1000" spc="-50">
                <a:latin typeface="Verdana"/>
                <a:cs typeface="Verdana"/>
              </a:rPr>
              <a:t>ormados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sob</a:t>
            </a:r>
            <a:r>
              <a:rPr dirty="0" sz="1000" spc="-35">
                <a:latin typeface="Verdana"/>
                <a:cs typeface="Verdana"/>
              </a:rPr>
              <a:t>r</a:t>
            </a:r>
            <a:r>
              <a:rPr dirty="0" sz="1000" spc="-40">
                <a:latin typeface="Verdana"/>
                <a:cs typeface="Verdana"/>
              </a:rPr>
              <a:t>e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50">
                <a:latin typeface="Verdana"/>
                <a:cs typeface="Verdana"/>
              </a:rPr>
              <a:t>n</a:t>
            </a:r>
            <a:r>
              <a:rPr dirty="0" sz="1000" spc="-55">
                <a:latin typeface="Verdana"/>
                <a:cs typeface="Verdana"/>
              </a:rPr>
              <a:t>o</a:t>
            </a:r>
            <a:r>
              <a:rPr dirty="0" sz="1000" spc="-25">
                <a:latin typeface="Verdana"/>
                <a:cs typeface="Verdana"/>
              </a:rPr>
              <a:t>ticias  </a:t>
            </a:r>
            <a:r>
              <a:rPr dirty="0" sz="1000" spc="-80">
                <a:latin typeface="Verdana"/>
                <a:cs typeface="Verdana"/>
              </a:rPr>
              <a:t>y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5">
                <a:latin typeface="Verdana"/>
                <a:cs typeface="Verdana"/>
              </a:rPr>
              <a:t>t</a:t>
            </a:r>
            <a:r>
              <a:rPr dirty="0" sz="1000" spc="-35">
                <a:latin typeface="Verdana"/>
                <a:cs typeface="Verdana"/>
              </a:rPr>
              <a:t>endencias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5">
                <a:latin typeface="Verdana"/>
                <a:cs typeface="Verdana"/>
              </a:rPr>
              <a:t>actuales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5">
                <a:latin typeface="Verdana"/>
                <a:cs typeface="Verdana"/>
              </a:rPr>
              <a:t>al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65">
                <a:latin typeface="Verdana"/>
                <a:cs typeface="Verdana"/>
              </a:rPr>
              <a:t>momen</a:t>
            </a:r>
            <a:r>
              <a:rPr dirty="0" sz="1000" spc="-40">
                <a:latin typeface="Verdana"/>
                <a:cs typeface="Verdana"/>
              </a:rPr>
              <a:t>t</a:t>
            </a:r>
            <a:r>
              <a:rPr dirty="0" sz="1000" spc="-65">
                <a:latin typeface="Verdana"/>
                <a:cs typeface="Verdana"/>
              </a:rPr>
              <a:t>o</a:t>
            </a:r>
            <a:r>
              <a:rPr dirty="0" sz="1000" spc="-75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33875" y="2579280"/>
            <a:ext cx="2131695" cy="726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dirty="0" sz="1000" spc="-55">
                <a:latin typeface="Verdana"/>
                <a:cs typeface="Verdana"/>
              </a:rPr>
              <a:t>-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Tienen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5">
                <a:latin typeface="Verdana"/>
                <a:cs typeface="Verdana"/>
              </a:rPr>
              <a:t>la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5">
                <a:latin typeface="Verdana"/>
                <a:cs typeface="Verdana"/>
              </a:rPr>
              <a:t>posibilidad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de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50">
                <a:latin typeface="Verdana"/>
                <a:cs typeface="Verdana"/>
              </a:rPr>
              <a:t>se</a:t>
            </a:r>
            <a:r>
              <a:rPr dirty="0" sz="1000" spc="-60">
                <a:latin typeface="Verdana"/>
                <a:cs typeface="Verdana"/>
              </a:rPr>
              <a:t>g</a:t>
            </a:r>
            <a:r>
              <a:rPr dirty="0" sz="1000" spc="-40">
                <a:latin typeface="Verdana"/>
                <a:cs typeface="Verdana"/>
              </a:rPr>
              <a:t>uir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a  </a:t>
            </a:r>
            <a:r>
              <a:rPr dirty="0" sz="1000" spc="-35">
                <a:latin typeface="Verdana"/>
                <a:cs typeface="Verdana"/>
              </a:rPr>
              <a:t>personalidades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0">
                <a:latin typeface="Verdana"/>
                <a:cs typeface="Verdana"/>
              </a:rPr>
              <a:t>pública</a:t>
            </a:r>
            <a:r>
              <a:rPr dirty="0" sz="1000" spc="-40">
                <a:latin typeface="Verdana"/>
                <a:cs typeface="Verdana"/>
              </a:rPr>
              <a:t>s</a:t>
            </a:r>
            <a:r>
              <a:rPr dirty="0" sz="1000" spc="-75">
                <a:latin typeface="Verdana"/>
                <a:cs typeface="Verdana"/>
              </a:rPr>
              <a:t>,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50">
                <a:latin typeface="Verdana"/>
                <a:cs typeface="Verdana"/>
              </a:rPr>
              <a:t>ar</a:t>
            </a:r>
            <a:r>
              <a:rPr dirty="0" sz="1000" spc="-20">
                <a:latin typeface="Verdana"/>
                <a:cs typeface="Verdana"/>
              </a:rPr>
              <a:t>ti</a:t>
            </a:r>
            <a:r>
              <a:rPr dirty="0" sz="1000" spc="-40">
                <a:latin typeface="Verdana"/>
                <a:cs typeface="Verdana"/>
              </a:rPr>
              <a:t>s</a:t>
            </a:r>
            <a:r>
              <a:rPr dirty="0" sz="1000" spc="-40">
                <a:latin typeface="Verdana"/>
                <a:cs typeface="Verdana"/>
              </a:rPr>
              <a:t>tas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60">
                <a:latin typeface="Verdana"/>
                <a:cs typeface="Verdana"/>
              </a:rPr>
              <a:t>y  </a:t>
            </a:r>
            <a:r>
              <a:rPr dirty="0" sz="1000" spc="-50">
                <a:latin typeface="Verdana"/>
                <a:cs typeface="Verdana"/>
              </a:rPr>
              <a:t>marcas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de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su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5">
                <a:latin typeface="Verdana"/>
                <a:cs typeface="Verdana"/>
              </a:rPr>
              <a:t>interés,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80">
                <a:latin typeface="Verdana"/>
                <a:cs typeface="Verdana"/>
              </a:rPr>
              <a:t>y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5">
                <a:latin typeface="Verdana"/>
                <a:cs typeface="Verdana"/>
              </a:rPr>
              <a:t>participar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50">
                <a:latin typeface="Verdana"/>
                <a:cs typeface="Verdana"/>
              </a:rPr>
              <a:t>en </a:t>
            </a:r>
            <a:r>
              <a:rPr dirty="0" sz="1000" spc="-335">
                <a:latin typeface="Verdana"/>
                <a:cs typeface="Verdana"/>
              </a:rPr>
              <a:t> </a:t>
            </a:r>
            <a:r>
              <a:rPr dirty="0" sz="1000" spc="-35">
                <a:latin typeface="Verdana"/>
                <a:cs typeface="Verdana"/>
              </a:rPr>
              <a:t>diálo</a:t>
            </a:r>
            <a:r>
              <a:rPr dirty="0" sz="1000" spc="-55">
                <a:latin typeface="Verdana"/>
                <a:cs typeface="Verdana"/>
              </a:rPr>
              <a:t>g</a:t>
            </a:r>
            <a:r>
              <a:rPr dirty="0" sz="1000" spc="-35">
                <a:latin typeface="Verdana"/>
                <a:cs typeface="Verdana"/>
              </a:rPr>
              <a:t>os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de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50">
                <a:latin typeface="Verdana"/>
                <a:cs typeface="Verdana"/>
              </a:rPr>
              <a:t>r</a:t>
            </a:r>
            <a:r>
              <a:rPr dirty="0" sz="1000" spc="-25">
                <a:latin typeface="Verdana"/>
                <a:cs typeface="Verdana"/>
              </a:rPr>
              <a:t>el</a:t>
            </a:r>
            <a:r>
              <a:rPr dirty="0" sz="1000" spc="-40">
                <a:latin typeface="Verdana"/>
                <a:cs typeface="Verdana"/>
              </a:rPr>
              <a:t>e</a:t>
            </a:r>
            <a:r>
              <a:rPr dirty="0" sz="1000" spc="-90">
                <a:latin typeface="Verdana"/>
                <a:cs typeface="Verdana"/>
              </a:rPr>
              <a:t>v</a:t>
            </a:r>
            <a:r>
              <a:rPr dirty="0" sz="1000" spc="-35">
                <a:latin typeface="Verdana"/>
                <a:cs typeface="Verdana"/>
              </a:rPr>
              <a:t>anci</a:t>
            </a:r>
            <a:r>
              <a:rPr dirty="0" sz="1000" spc="-40">
                <a:latin typeface="Verdana"/>
                <a:cs typeface="Verdana"/>
              </a:rPr>
              <a:t>a</a:t>
            </a:r>
            <a:r>
              <a:rPr dirty="0" sz="1000" spc="-75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33875" y="3455579"/>
            <a:ext cx="2272665" cy="726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dirty="0" sz="1000" spc="-55">
                <a:latin typeface="Verdana"/>
                <a:cs typeface="Verdana"/>
              </a:rPr>
              <a:t>-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5">
                <a:latin typeface="Verdana"/>
                <a:cs typeface="Verdana"/>
              </a:rPr>
              <a:t>"X"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5">
                <a:latin typeface="Verdana"/>
                <a:cs typeface="Verdana"/>
              </a:rPr>
              <a:t>también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55">
                <a:latin typeface="Verdana"/>
                <a:cs typeface="Verdana"/>
              </a:rPr>
              <a:t>o</a:t>
            </a:r>
            <a:r>
              <a:rPr dirty="0" sz="1000" spc="-25">
                <a:latin typeface="Verdana"/>
                <a:cs typeface="Verdana"/>
              </a:rPr>
              <a:t>f</a:t>
            </a:r>
            <a:r>
              <a:rPr dirty="0" sz="1000" spc="-40">
                <a:latin typeface="Verdana"/>
                <a:cs typeface="Verdana"/>
              </a:rPr>
              <a:t>r</a:t>
            </a:r>
            <a:r>
              <a:rPr dirty="0" sz="1000" spc="-30">
                <a:latin typeface="Verdana"/>
                <a:cs typeface="Verdana"/>
              </a:rPr>
              <a:t>e</a:t>
            </a:r>
            <a:r>
              <a:rPr dirty="0" sz="1000" spc="-35">
                <a:latin typeface="Verdana"/>
                <a:cs typeface="Verdana"/>
              </a:rPr>
              <a:t>c</a:t>
            </a:r>
            <a:r>
              <a:rPr dirty="0" sz="1000" spc="-40">
                <a:latin typeface="Verdana"/>
                <a:cs typeface="Verdana"/>
              </a:rPr>
              <a:t>e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5">
                <a:latin typeface="Verdana"/>
                <a:cs typeface="Verdana"/>
              </a:rPr>
              <a:t>la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5">
                <a:latin typeface="Verdana"/>
                <a:cs typeface="Verdana"/>
              </a:rPr>
              <a:t>opor</a:t>
            </a:r>
            <a:r>
              <a:rPr dirty="0" sz="1000" spc="-40">
                <a:latin typeface="Verdana"/>
                <a:cs typeface="Verdana"/>
              </a:rPr>
              <a:t>tunidad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0">
                <a:latin typeface="Verdana"/>
                <a:cs typeface="Verdana"/>
              </a:rPr>
              <a:t>de  </a:t>
            </a:r>
            <a:r>
              <a:rPr dirty="0" sz="1000" spc="-25">
                <a:latin typeface="Verdana"/>
                <a:cs typeface="Verdana"/>
              </a:rPr>
              <a:t>c</a:t>
            </a:r>
            <a:r>
              <a:rPr dirty="0" sz="1000" spc="-55">
                <a:latin typeface="Verdana"/>
                <a:cs typeface="Verdana"/>
              </a:rPr>
              <a:t>ompar</a:t>
            </a:r>
            <a:r>
              <a:rPr dirty="0" sz="1000" spc="-30">
                <a:latin typeface="Verdana"/>
                <a:cs typeface="Verdana"/>
              </a:rPr>
              <a:t>tir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5">
                <a:latin typeface="Verdana"/>
                <a:cs typeface="Verdana"/>
              </a:rPr>
              <a:t>opinione</a:t>
            </a:r>
            <a:r>
              <a:rPr dirty="0" sz="1000" spc="-45">
                <a:latin typeface="Verdana"/>
                <a:cs typeface="Verdana"/>
              </a:rPr>
              <a:t>s</a:t>
            </a:r>
            <a:r>
              <a:rPr dirty="0" sz="1000" spc="-75">
                <a:latin typeface="Verdana"/>
                <a:cs typeface="Verdana"/>
              </a:rPr>
              <a:t>,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5">
                <a:latin typeface="Verdana"/>
                <a:cs typeface="Verdana"/>
              </a:rPr>
              <a:t>c</a:t>
            </a:r>
            <a:r>
              <a:rPr dirty="0" sz="1000" spc="-40">
                <a:latin typeface="Verdana"/>
                <a:cs typeface="Verdana"/>
              </a:rPr>
              <a:t>onectar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5">
                <a:latin typeface="Verdana"/>
                <a:cs typeface="Verdana"/>
              </a:rPr>
              <a:t>c</a:t>
            </a:r>
            <a:r>
              <a:rPr dirty="0" sz="1000" spc="-40">
                <a:latin typeface="Verdana"/>
                <a:cs typeface="Verdana"/>
              </a:rPr>
              <a:t>on  </a:t>
            </a:r>
            <a:r>
              <a:rPr dirty="0" sz="1000" spc="-40">
                <a:latin typeface="Verdana"/>
                <a:cs typeface="Verdana"/>
              </a:rPr>
              <a:t>personas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5">
                <a:latin typeface="Verdana"/>
                <a:cs typeface="Verdana"/>
              </a:rPr>
              <a:t>c</a:t>
            </a:r>
            <a:r>
              <a:rPr dirty="0" sz="1000" spc="-50">
                <a:latin typeface="Verdana"/>
                <a:cs typeface="Verdana"/>
              </a:rPr>
              <a:t>on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5">
                <a:latin typeface="Verdana"/>
                <a:cs typeface="Verdana"/>
              </a:rPr>
              <a:t>in</a:t>
            </a:r>
            <a:r>
              <a:rPr dirty="0" sz="1000" spc="-35">
                <a:latin typeface="Verdana"/>
                <a:cs typeface="Verdana"/>
              </a:rPr>
              <a:t>t</a:t>
            </a:r>
            <a:r>
              <a:rPr dirty="0" sz="1000" spc="-50">
                <a:latin typeface="Verdana"/>
                <a:cs typeface="Verdana"/>
              </a:rPr>
              <a:t>e</a:t>
            </a:r>
            <a:r>
              <a:rPr dirty="0" sz="1000" spc="-40">
                <a:latin typeface="Verdana"/>
                <a:cs typeface="Verdana"/>
              </a:rPr>
              <a:t>r</a:t>
            </a:r>
            <a:r>
              <a:rPr dirty="0" sz="1000" spc="-35">
                <a:latin typeface="Verdana"/>
                <a:cs typeface="Verdana"/>
              </a:rPr>
              <a:t>eses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5">
                <a:latin typeface="Verdana"/>
                <a:cs typeface="Verdana"/>
              </a:rPr>
              <a:t>simila</a:t>
            </a:r>
            <a:r>
              <a:rPr dirty="0" sz="1000" spc="-35">
                <a:latin typeface="Verdana"/>
                <a:cs typeface="Verdana"/>
              </a:rPr>
              <a:t>r</a:t>
            </a:r>
            <a:r>
              <a:rPr dirty="0" sz="1000" spc="-35">
                <a:latin typeface="Verdana"/>
                <a:cs typeface="Verdana"/>
              </a:rPr>
              <a:t>es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60">
                <a:latin typeface="Verdana"/>
                <a:cs typeface="Verdana"/>
              </a:rPr>
              <a:t>y  </a:t>
            </a:r>
            <a:r>
              <a:rPr dirty="0" sz="1000" spc="-45">
                <a:latin typeface="Verdana"/>
                <a:cs typeface="Verdana"/>
              </a:rPr>
              <a:t>explorar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contenido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60">
                <a:latin typeface="Verdana"/>
                <a:cs typeface="Verdana"/>
              </a:rPr>
              <a:t>nuevo</a:t>
            </a:r>
            <a:r>
              <a:rPr dirty="0" sz="1000" spc="-114">
                <a:latin typeface="Verdana"/>
                <a:cs typeface="Verdana"/>
              </a:rPr>
              <a:t> </a:t>
            </a:r>
            <a:r>
              <a:rPr dirty="0" sz="1000" spc="-80">
                <a:latin typeface="Verdana"/>
                <a:cs typeface="Verdana"/>
              </a:rPr>
              <a:t>y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5">
                <a:latin typeface="Verdana"/>
                <a:cs typeface="Verdana"/>
              </a:rPr>
              <a:t>pertinente.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92649" y="1375319"/>
            <a:ext cx="217297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30" b="1">
                <a:latin typeface="Tahoma"/>
                <a:cs typeface="Tahoma"/>
              </a:rPr>
              <a:t>Beneﬁcios</a:t>
            </a:r>
            <a:r>
              <a:rPr dirty="0" sz="1000" spc="-60" b="1">
                <a:latin typeface="Tahoma"/>
                <a:cs typeface="Tahoma"/>
              </a:rPr>
              <a:t> </a:t>
            </a:r>
            <a:r>
              <a:rPr dirty="0" sz="1000" spc="-30" b="1">
                <a:latin typeface="Tahoma"/>
                <a:cs typeface="Tahoma"/>
              </a:rPr>
              <a:t>pa</a:t>
            </a:r>
            <a:r>
              <a:rPr dirty="0" sz="1000" spc="-40" b="1">
                <a:latin typeface="Tahoma"/>
                <a:cs typeface="Tahoma"/>
              </a:rPr>
              <a:t>r</a:t>
            </a:r>
            <a:r>
              <a:rPr dirty="0" sz="1000" spc="-30" b="1">
                <a:latin typeface="Tahoma"/>
                <a:cs typeface="Tahoma"/>
              </a:rPr>
              <a:t>a</a:t>
            </a:r>
            <a:r>
              <a:rPr dirty="0" sz="1000" spc="-60" b="1">
                <a:latin typeface="Tahoma"/>
                <a:cs typeface="Tahoma"/>
              </a:rPr>
              <a:t> </a:t>
            </a:r>
            <a:r>
              <a:rPr dirty="0" sz="1000" spc="-40" b="1">
                <a:latin typeface="Tahoma"/>
                <a:cs typeface="Tahoma"/>
              </a:rPr>
              <a:t>emp</a:t>
            </a:r>
            <a:r>
              <a:rPr dirty="0" sz="1000" spc="-30" b="1">
                <a:latin typeface="Tahoma"/>
                <a:cs typeface="Tahoma"/>
              </a:rPr>
              <a:t>r</a:t>
            </a:r>
            <a:r>
              <a:rPr dirty="0" sz="1000" spc="-25" b="1">
                <a:latin typeface="Tahoma"/>
                <a:cs typeface="Tahoma"/>
              </a:rPr>
              <a:t>esas</a:t>
            </a:r>
            <a:r>
              <a:rPr dirty="0" sz="1000" spc="-60" b="1">
                <a:latin typeface="Tahoma"/>
                <a:cs typeface="Tahoma"/>
              </a:rPr>
              <a:t> </a:t>
            </a:r>
            <a:r>
              <a:rPr dirty="0" sz="1000" spc="-45" b="1">
                <a:latin typeface="Tahoma"/>
                <a:cs typeface="Tahoma"/>
              </a:rPr>
              <a:t>y</a:t>
            </a:r>
            <a:r>
              <a:rPr dirty="0" sz="1000" spc="-60" b="1">
                <a:latin typeface="Tahoma"/>
                <a:cs typeface="Tahoma"/>
              </a:rPr>
              <a:t> </a:t>
            </a:r>
            <a:r>
              <a:rPr dirty="0" sz="1000" spc="-50" b="1">
                <a:latin typeface="Tahoma"/>
                <a:cs typeface="Tahoma"/>
              </a:rPr>
              <a:t>ma</a:t>
            </a:r>
            <a:r>
              <a:rPr dirty="0" sz="1000" spc="-35" b="1">
                <a:latin typeface="Tahoma"/>
                <a:cs typeface="Tahoma"/>
              </a:rPr>
              <a:t>r</a:t>
            </a:r>
            <a:r>
              <a:rPr dirty="0" sz="1000" spc="-25" b="1">
                <a:latin typeface="Tahoma"/>
                <a:cs typeface="Tahoma"/>
              </a:rPr>
              <a:t>cas: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92649" y="1702979"/>
            <a:ext cx="2248535" cy="726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dirty="0" sz="1000" spc="-55">
                <a:latin typeface="Verdana"/>
                <a:cs typeface="Verdana"/>
              </a:rPr>
              <a:t>-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50">
                <a:latin typeface="Verdana"/>
                <a:cs typeface="Verdana"/>
              </a:rPr>
              <a:t>Opor</a:t>
            </a:r>
            <a:r>
              <a:rPr dirty="0" sz="1000" spc="-40">
                <a:latin typeface="Verdana"/>
                <a:cs typeface="Verdana"/>
              </a:rPr>
              <a:t>tunidad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de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5">
                <a:latin typeface="Verdana"/>
                <a:cs typeface="Verdana"/>
              </a:rPr>
              <a:t>desar</a:t>
            </a:r>
            <a:r>
              <a:rPr dirty="0" sz="1000" spc="-40">
                <a:latin typeface="Verdana"/>
                <a:cs typeface="Verdana"/>
              </a:rPr>
              <a:t>r</a:t>
            </a:r>
            <a:r>
              <a:rPr dirty="0" sz="1000" spc="-25">
                <a:latin typeface="Verdana"/>
                <a:cs typeface="Verdana"/>
              </a:rPr>
              <a:t>o</a:t>
            </a:r>
            <a:r>
              <a:rPr dirty="0" sz="1000" spc="-25">
                <a:latin typeface="Verdana"/>
                <a:cs typeface="Verdana"/>
              </a:rPr>
              <a:t>l</a:t>
            </a:r>
            <a:r>
              <a:rPr dirty="0" sz="1000" spc="-30">
                <a:latin typeface="Verdana"/>
                <a:cs typeface="Verdana"/>
              </a:rPr>
              <a:t>lar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5">
                <a:latin typeface="Verdana"/>
                <a:cs typeface="Verdana"/>
              </a:rPr>
              <a:t>una  </a:t>
            </a:r>
            <a:r>
              <a:rPr dirty="0" sz="1000" spc="-35">
                <a:latin typeface="Verdana"/>
                <a:cs typeface="Verdana"/>
              </a:rPr>
              <a:t>identidad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de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75">
                <a:latin typeface="Verdana"/>
                <a:cs typeface="Verdana"/>
              </a:rPr>
              <a:t>ma</a:t>
            </a:r>
            <a:r>
              <a:rPr dirty="0" sz="1000" spc="-45">
                <a:latin typeface="Verdana"/>
                <a:cs typeface="Verdana"/>
              </a:rPr>
              <a:t>r</a:t>
            </a:r>
            <a:r>
              <a:rPr dirty="0" sz="1000" spc="-35">
                <a:latin typeface="Verdana"/>
                <a:cs typeface="Verdana"/>
              </a:rPr>
              <a:t>ca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50">
                <a:latin typeface="Verdana"/>
                <a:cs typeface="Verdana"/>
              </a:rPr>
              <a:t>en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5">
                <a:latin typeface="Verdana"/>
                <a:cs typeface="Verdana"/>
              </a:rPr>
              <a:t>"X</a:t>
            </a:r>
            <a:r>
              <a:rPr dirty="0" sz="1000" spc="-110">
                <a:latin typeface="Verdana"/>
                <a:cs typeface="Verdana"/>
              </a:rPr>
              <a:t>"</a:t>
            </a:r>
            <a:r>
              <a:rPr dirty="0" sz="1000" spc="-75">
                <a:latin typeface="Verdana"/>
                <a:cs typeface="Verdana"/>
              </a:rPr>
              <a:t>,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5">
                <a:latin typeface="Verdana"/>
                <a:cs typeface="Verdana"/>
              </a:rPr>
              <a:t>in</a:t>
            </a:r>
            <a:r>
              <a:rPr dirty="0" sz="1000" spc="-35">
                <a:latin typeface="Verdana"/>
                <a:cs typeface="Verdana"/>
              </a:rPr>
              <a:t>t</a:t>
            </a:r>
            <a:r>
              <a:rPr dirty="0" sz="1000" spc="-50">
                <a:latin typeface="Verdana"/>
                <a:cs typeface="Verdana"/>
              </a:rPr>
              <a:t>e</a:t>
            </a:r>
            <a:r>
              <a:rPr dirty="0" sz="1000" spc="-45">
                <a:latin typeface="Verdana"/>
                <a:cs typeface="Verdana"/>
              </a:rPr>
              <a:t>r</a:t>
            </a:r>
            <a:r>
              <a:rPr dirty="0" sz="1000" spc="-40">
                <a:latin typeface="Verdana"/>
                <a:cs typeface="Verdana"/>
              </a:rPr>
              <a:t>actuar  </a:t>
            </a:r>
            <a:r>
              <a:rPr dirty="0" sz="1000" spc="-40">
                <a:latin typeface="Verdana"/>
                <a:cs typeface="Verdana"/>
              </a:rPr>
              <a:t>con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0">
                <a:latin typeface="Verdana"/>
                <a:cs typeface="Verdana"/>
              </a:rPr>
              <a:t>los</a:t>
            </a:r>
            <a:r>
              <a:rPr dirty="0" sz="1000" spc="-114">
                <a:latin typeface="Verdana"/>
                <a:cs typeface="Verdana"/>
              </a:rPr>
              <a:t> </a:t>
            </a:r>
            <a:r>
              <a:rPr dirty="0" sz="1000" spc="-30">
                <a:latin typeface="Verdana"/>
                <a:cs typeface="Verdana"/>
              </a:rPr>
              <a:t>clientes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80">
                <a:latin typeface="Verdana"/>
                <a:cs typeface="Verdana"/>
              </a:rPr>
              <a:t>y</a:t>
            </a:r>
            <a:r>
              <a:rPr dirty="0" sz="1000" spc="-114">
                <a:latin typeface="Verdana"/>
                <a:cs typeface="Verdana"/>
              </a:rPr>
              <a:t> </a:t>
            </a:r>
            <a:r>
              <a:rPr dirty="0" sz="1000" spc="-35">
                <a:latin typeface="Verdana"/>
                <a:cs typeface="Verdana"/>
              </a:rPr>
              <a:t>difundir</a:t>
            </a:r>
            <a:r>
              <a:rPr dirty="0" sz="1000" spc="-114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productos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80">
                <a:latin typeface="Verdana"/>
                <a:cs typeface="Verdana"/>
              </a:rPr>
              <a:t>y </a:t>
            </a:r>
            <a:r>
              <a:rPr dirty="0" sz="1000" spc="-75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servicios.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92649" y="2579280"/>
            <a:ext cx="2339340" cy="551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dirty="0" sz="1000" spc="-55">
                <a:latin typeface="Verdana"/>
                <a:cs typeface="Verdana"/>
              </a:rPr>
              <a:t>-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5">
                <a:latin typeface="Verdana"/>
                <a:cs typeface="Verdana"/>
              </a:rPr>
              <a:t>Posibilidad</a:t>
            </a:r>
            <a:r>
              <a:rPr dirty="0" sz="1000" spc="-114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de</a:t>
            </a:r>
            <a:r>
              <a:rPr dirty="0" sz="1000" spc="-114">
                <a:latin typeface="Verdana"/>
                <a:cs typeface="Verdana"/>
              </a:rPr>
              <a:t> </a:t>
            </a:r>
            <a:r>
              <a:rPr dirty="0" sz="1000" spc="-30">
                <a:latin typeface="Verdana"/>
                <a:cs typeface="Verdana"/>
              </a:rPr>
              <a:t>recibir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5">
                <a:latin typeface="Verdana"/>
                <a:cs typeface="Verdana"/>
              </a:rPr>
              <a:t>feedback</a:t>
            </a:r>
            <a:r>
              <a:rPr dirty="0" sz="1000" spc="-114">
                <a:latin typeface="Verdana"/>
                <a:cs typeface="Verdana"/>
              </a:rPr>
              <a:t> </a:t>
            </a:r>
            <a:r>
              <a:rPr dirty="0" sz="1000" spc="-35">
                <a:latin typeface="Verdana"/>
                <a:cs typeface="Verdana"/>
              </a:rPr>
              <a:t>directo </a:t>
            </a:r>
            <a:r>
              <a:rPr dirty="0" sz="1000" spc="-335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de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0">
                <a:latin typeface="Verdana"/>
                <a:cs typeface="Verdana"/>
              </a:rPr>
              <a:t>los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5">
                <a:latin typeface="Verdana"/>
                <a:cs typeface="Verdana"/>
              </a:rPr>
              <a:t>clien</a:t>
            </a:r>
            <a:r>
              <a:rPr dirty="0" sz="1000" spc="-25">
                <a:latin typeface="Verdana"/>
                <a:cs typeface="Verdana"/>
              </a:rPr>
              <a:t>t</a:t>
            </a:r>
            <a:r>
              <a:rPr dirty="0" sz="1000" spc="-40">
                <a:latin typeface="Verdana"/>
                <a:cs typeface="Verdana"/>
              </a:rPr>
              <a:t>e</a:t>
            </a:r>
            <a:r>
              <a:rPr dirty="0" sz="1000" spc="-45">
                <a:latin typeface="Verdana"/>
                <a:cs typeface="Verdana"/>
              </a:rPr>
              <a:t>s</a:t>
            </a:r>
            <a:r>
              <a:rPr dirty="0" sz="1000" spc="-75">
                <a:latin typeface="Verdana"/>
                <a:cs typeface="Verdana"/>
              </a:rPr>
              <a:t>,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60">
                <a:latin typeface="Verdana"/>
                <a:cs typeface="Verdana"/>
              </a:rPr>
              <a:t>a</a:t>
            </a:r>
            <a:r>
              <a:rPr dirty="0" sz="1000" spc="-35">
                <a:latin typeface="Verdana"/>
                <a:cs typeface="Verdana"/>
              </a:rPr>
              <a:t>t</a:t>
            </a:r>
            <a:r>
              <a:rPr dirty="0" sz="1000" spc="-45">
                <a:latin typeface="Verdana"/>
                <a:cs typeface="Verdana"/>
              </a:rPr>
              <a:t>ender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5">
                <a:latin typeface="Verdana"/>
                <a:cs typeface="Verdana"/>
              </a:rPr>
              <a:t>c</a:t>
            </a:r>
            <a:r>
              <a:rPr dirty="0" sz="1000" spc="-40">
                <a:latin typeface="Verdana"/>
                <a:cs typeface="Verdana"/>
              </a:rPr>
              <a:t>onsu</a:t>
            </a:r>
            <a:r>
              <a:rPr dirty="0" sz="1000" spc="-25">
                <a:latin typeface="Verdana"/>
                <a:cs typeface="Verdana"/>
              </a:rPr>
              <a:t>l</a:t>
            </a:r>
            <a:r>
              <a:rPr dirty="0" sz="1000" spc="-40">
                <a:latin typeface="Verdana"/>
                <a:cs typeface="Verdana"/>
              </a:rPr>
              <a:t>tas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60">
                <a:latin typeface="Verdana"/>
                <a:cs typeface="Verdana"/>
              </a:rPr>
              <a:t>y  </a:t>
            </a:r>
            <a:r>
              <a:rPr dirty="0" sz="1000" spc="-35">
                <a:latin typeface="Verdana"/>
                <a:cs typeface="Verdana"/>
              </a:rPr>
              <a:t>solucionar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0">
                <a:latin typeface="Verdana"/>
                <a:cs typeface="Verdana"/>
              </a:rPr>
              <a:t>incidencias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25">
                <a:latin typeface="Verdana"/>
                <a:cs typeface="Verdana"/>
              </a:rPr>
              <a:t>c</a:t>
            </a:r>
            <a:r>
              <a:rPr dirty="0" sz="1000" spc="-50">
                <a:latin typeface="Verdana"/>
                <a:cs typeface="Verdana"/>
              </a:rPr>
              <a:t>on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0">
                <a:latin typeface="Verdana"/>
                <a:cs typeface="Verdana"/>
              </a:rPr>
              <a:t>agilidad.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92649" y="3280319"/>
            <a:ext cx="2250440" cy="551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4999"/>
              </a:lnSpc>
              <a:spcBef>
                <a:spcPts val="100"/>
              </a:spcBef>
            </a:pPr>
            <a:r>
              <a:rPr dirty="0" sz="1000" spc="-55">
                <a:latin typeface="Verdana"/>
                <a:cs typeface="Verdana"/>
              </a:rPr>
              <a:t>-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50">
                <a:latin typeface="Verdana"/>
                <a:cs typeface="Verdana"/>
              </a:rPr>
              <a:t>Asimismo,</a:t>
            </a:r>
            <a:r>
              <a:rPr dirty="0" sz="1000" spc="-114">
                <a:latin typeface="Verdana"/>
                <a:cs typeface="Verdana"/>
              </a:rPr>
              <a:t> </a:t>
            </a:r>
            <a:r>
              <a:rPr dirty="0" sz="1000" spc="-45">
                <a:latin typeface="Verdana"/>
                <a:cs typeface="Verdana"/>
              </a:rPr>
              <a:t>pueden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45">
                <a:latin typeface="Verdana"/>
                <a:cs typeface="Verdana"/>
              </a:rPr>
              <a:t>emplear</a:t>
            </a:r>
            <a:r>
              <a:rPr dirty="0" sz="1000" spc="-114">
                <a:latin typeface="Verdana"/>
                <a:cs typeface="Verdana"/>
              </a:rPr>
              <a:t> </a:t>
            </a:r>
            <a:r>
              <a:rPr dirty="0" sz="1000" spc="-25">
                <a:latin typeface="Verdana"/>
                <a:cs typeface="Verdana"/>
              </a:rPr>
              <a:t>"X"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50">
                <a:latin typeface="Verdana"/>
                <a:cs typeface="Verdana"/>
              </a:rPr>
              <a:t>para </a:t>
            </a:r>
            <a:r>
              <a:rPr dirty="0" sz="1000" spc="-45">
                <a:latin typeface="Verdana"/>
                <a:cs typeface="Verdana"/>
              </a:rPr>
              <a:t> implementar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50">
                <a:latin typeface="Verdana"/>
                <a:cs typeface="Verdana"/>
              </a:rPr>
              <a:t>campañas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30">
                <a:latin typeface="Verdana"/>
                <a:cs typeface="Verdana"/>
              </a:rPr>
              <a:t>publicitarias</a:t>
            </a:r>
            <a:r>
              <a:rPr dirty="0" sz="1000" spc="-114">
                <a:latin typeface="Verdana"/>
                <a:cs typeface="Verdana"/>
              </a:rPr>
              <a:t> </a:t>
            </a:r>
            <a:r>
              <a:rPr dirty="0" sz="1000" spc="-80">
                <a:latin typeface="Verdana"/>
                <a:cs typeface="Verdana"/>
              </a:rPr>
              <a:t>y </a:t>
            </a:r>
            <a:r>
              <a:rPr dirty="0" sz="1000" spc="-340">
                <a:latin typeface="Verdana"/>
                <a:cs typeface="Verdana"/>
              </a:rPr>
              <a:t> </a:t>
            </a:r>
            <a:r>
              <a:rPr dirty="0" sz="1000" spc="-45">
                <a:latin typeface="Verdana"/>
                <a:cs typeface="Verdana"/>
              </a:rPr>
              <a:t>p</a:t>
            </a:r>
            <a:r>
              <a:rPr dirty="0" sz="1000" spc="-40">
                <a:latin typeface="Verdana"/>
                <a:cs typeface="Verdana"/>
              </a:rPr>
              <a:t>r</a:t>
            </a:r>
            <a:r>
              <a:rPr dirty="0" sz="1000" spc="-65">
                <a:latin typeface="Verdana"/>
                <a:cs typeface="Verdana"/>
              </a:rPr>
              <a:t>om</a:t>
            </a:r>
            <a:r>
              <a:rPr dirty="0" sz="1000" spc="-60">
                <a:latin typeface="Verdana"/>
                <a:cs typeface="Verdana"/>
              </a:rPr>
              <a:t>o</a:t>
            </a:r>
            <a:r>
              <a:rPr dirty="0" sz="1000" spc="-90">
                <a:latin typeface="Verdana"/>
                <a:cs typeface="Verdana"/>
              </a:rPr>
              <a:t>v</a:t>
            </a:r>
            <a:r>
              <a:rPr dirty="0" sz="1000" spc="-45">
                <a:latin typeface="Verdana"/>
                <a:cs typeface="Verdana"/>
              </a:rPr>
              <a:t>er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55">
                <a:latin typeface="Verdana"/>
                <a:cs typeface="Verdana"/>
              </a:rPr>
              <a:t>o</a:t>
            </a:r>
            <a:r>
              <a:rPr dirty="0" sz="1000" spc="-20">
                <a:latin typeface="Verdana"/>
                <a:cs typeface="Verdana"/>
              </a:rPr>
              <a:t>f</a:t>
            </a:r>
            <a:r>
              <a:rPr dirty="0" sz="1000" spc="-45">
                <a:latin typeface="Verdana"/>
                <a:cs typeface="Verdana"/>
              </a:rPr>
              <a:t>er</a:t>
            </a:r>
            <a:r>
              <a:rPr dirty="0" sz="1000" spc="-40">
                <a:latin typeface="Verdana"/>
                <a:cs typeface="Verdana"/>
              </a:rPr>
              <a:t>tas</a:t>
            </a:r>
            <a:r>
              <a:rPr dirty="0" sz="1000" spc="-120">
                <a:latin typeface="Verdana"/>
                <a:cs typeface="Verdana"/>
              </a:rPr>
              <a:t> </a:t>
            </a:r>
            <a:r>
              <a:rPr dirty="0" sz="1000" spc="-55">
                <a:latin typeface="Verdana"/>
                <a:cs typeface="Verdana"/>
              </a:rPr>
              <a:t>e</a:t>
            </a:r>
            <a:r>
              <a:rPr dirty="0" sz="1000" spc="-80">
                <a:latin typeface="Verdana"/>
                <a:cs typeface="Verdana"/>
              </a:rPr>
              <a:t>x</a:t>
            </a:r>
            <a:r>
              <a:rPr dirty="0" sz="1000" spc="-30">
                <a:latin typeface="Verdana"/>
                <a:cs typeface="Verdana"/>
              </a:rPr>
              <a:t>clusi</a:t>
            </a:r>
            <a:r>
              <a:rPr dirty="0" sz="1000" spc="-50">
                <a:latin typeface="Verdana"/>
                <a:cs typeface="Verdana"/>
              </a:rPr>
              <a:t>v</a:t>
            </a:r>
            <a:r>
              <a:rPr dirty="0" sz="1000" spc="-45">
                <a:latin typeface="Verdana"/>
                <a:cs typeface="Verdana"/>
              </a:rPr>
              <a:t>a</a:t>
            </a:r>
            <a:r>
              <a:rPr dirty="0" sz="1000" spc="-50">
                <a:latin typeface="Verdana"/>
                <a:cs typeface="Verdana"/>
              </a:rPr>
              <a:t>s</a:t>
            </a:r>
            <a:r>
              <a:rPr dirty="0" sz="1000" spc="-75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7868606" y="142811"/>
            <a:ext cx="943610" cy="193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 b="0">
                <a:latin typeface="Verdana"/>
                <a:cs typeface="Verdana"/>
              </a:rPr>
              <a:t>R</a:t>
            </a:r>
            <a:r>
              <a:rPr dirty="0" sz="1100" spc="-55" b="0">
                <a:latin typeface="Verdana"/>
                <a:cs typeface="Verdana"/>
              </a:rPr>
              <a:t>edes</a:t>
            </a:r>
            <a:r>
              <a:rPr dirty="0" sz="1100" spc="-130" b="0">
                <a:latin typeface="Verdana"/>
                <a:cs typeface="Verdana"/>
              </a:rPr>
              <a:t> </a:t>
            </a:r>
            <a:r>
              <a:rPr dirty="0" sz="1100" spc="-50" b="0"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12539" y="4201998"/>
            <a:ext cx="641712" cy="61185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20904" y="1789241"/>
            <a:ext cx="4902835" cy="14884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520825" marR="5080" indent="-1508760">
              <a:lnSpc>
                <a:spcPct val="100000"/>
              </a:lnSpc>
              <a:spcBef>
                <a:spcPts val="100"/>
              </a:spcBef>
            </a:pPr>
            <a:r>
              <a:rPr dirty="0" sz="4800" spc="-125">
                <a:solidFill>
                  <a:srgbClr val="FFFFFF"/>
                </a:solidFill>
              </a:rPr>
              <a:t>4.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190">
                <a:solidFill>
                  <a:srgbClr val="FFFFFF"/>
                </a:solidFill>
              </a:rPr>
              <a:t>Hábi</a:t>
            </a:r>
            <a:r>
              <a:rPr dirty="0" sz="4800" spc="-155">
                <a:solidFill>
                  <a:srgbClr val="FFFFFF"/>
                </a:solidFill>
              </a:rPr>
              <a:t>t</a:t>
            </a:r>
            <a:r>
              <a:rPr dirty="0" sz="4800" spc="-170">
                <a:solidFill>
                  <a:srgbClr val="FFFFFF"/>
                </a:solidFill>
              </a:rPr>
              <a:t>os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160">
                <a:solidFill>
                  <a:srgbClr val="FFFFFF"/>
                </a:solidFill>
              </a:rPr>
              <a:t>de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160">
                <a:solidFill>
                  <a:srgbClr val="FFFFFF"/>
                </a:solidFill>
              </a:rPr>
              <a:t>uso  </a:t>
            </a:r>
            <a:r>
              <a:rPr dirty="0" sz="4800" spc="-215">
                <a:solidFill>
                  <a:srgbClr val="FFFFFF"/>
                </a:solidFill>
              </a:rPr>
              <a:t>en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80">
                <a:solidFill>
                  <a:srgbClr val="FFFFFF"/>
                </a:solidFill>
              </a:rPr>
              <a:t>“</a:t>
            </a:r>
            <a:r>
              <a:rPr dirty="0" sz="4800" spc="-190">
                <a:solidFill>
                  <a:srgbClr val="FFFFFF"/>
                </a:solidFill>
              </a:rPr>
              <a:t>X</a:t>
            </a:r>
            <a:r>
              <a:rPr dirty="0" sz="4800" spc="130">
                <a:solidFill>
                  <a:srgbClr val="FFFFFF"/>
                </a:solidFill>
              </a:rPr>
              <a:t>”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FFFFFF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20350" y="4041542"/>
            <a:ext cx="816299" cy="94099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003764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25155" y="487160"/>
            <a:ext cx="389382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20"/>
              <a:t>Hábi</a:t>
            </a:r>
            <a:r>
              <a:rPr dirty="0" spc="-100"/>
              <a:t>t</a:t>
            </a:r>
            <a:r>
              <a:rPr dirty="0" spc="-105"/>
              <a:t>os</a:t>
            </a:r>
            <a:r>
              <a:rPr dirty="0" spc="-175"/>
              <a:t> </a:t>
            </a:r>
            <a:r>
              <a:rPr dirty="0" spc="-100"/>
              <a:t>de</a:t>
            </a:r>
            <a:r>
              <a:rPr dirty="0" spc="-175"/>
              <a:t> </a:t>
            </a:r>
            <a:r>
              <a:rPr dirty="0" spc="-125"/>
              <a:t>uso</a:t>
            </a:r>
            <a:r>
              <a:rPr dirty="0" spc="-175"/>
              <a:t> </a:t>
            </a:r>
            <a:r>
              <a:rPr dirty="0" spc="-135"/>
              <a:t>en</a:t>
            </a:r>
            <a:r>
              <a:rPr dirty="0" spc="-175"/>
              <a:t> </a:t>
            </a:r>
            <a:r>
              <a:rPr dirty="0" spc="45"/>
              <a:t>“</a:t>
            </a:r>
            <a:r>
              <a:rPr dirty="0" spc="-120"/>
              <a:t>X</a:t>
            </a:r>
            <a:r>
              <a:rPr dirty="0" spc="80"/>
              <a:t>”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44624" y="1534029"/>
            <a:ext cx="6969759" cy="2037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2740" marR="45085" indent="-320675">
              <a:lnSpc>
                <a:spcPct val="100000"/>
              </a:lnSpc>
              <a:spcBef>
                <a:spcPts val="100"/>
              </a:spcBef>
              <a:buFont typeface="Arial MT"/>
              <a:buChar char="●"/>
              <a:tabLst>
                <a:tab pos="332740" algn="l"/>
                <a:tab pos="333375" algn="l"/>
              </a:tabLst>
            </a:pPr>
            <a:r>
              <a:rPr dirty="0" sz="1200" spc="-55">
                <a:latin typeface="Verdana"/>
                <a:cs typeface="Verdana"/>
              </a:rPr>
              <a:t>Los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usuarios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"X"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suelen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usar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plataforma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para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mantenerse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informados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sobre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30">
                <a:latin typeface="Verdana"/>
                <a:cs typeface="Verdana"/>
              </a:rPr>
              <a:t>las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noticias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tendencias</a:t>
            </a:r>
            <a:r>
              <a:rPr dirty="0" sz="1200" spc="-145">
                <a:latin typeface="Verdana"/>
                <a:cs typeface="Verdana"/>
              </a:rPr>
              <a:t> </a:t>
            </a:r>
            <a:r>
              <a:rPr dirty="0" sz="1200" spc="-70">
                <a:latin typeface="Verdana"/>
                <a:cs typeface="Verdana"/>
              </a:rPr>
              <a:t>más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recientes.</a:t>
            </a: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 MT"/>
              <a:buChar char="●"/>
            </a:pPr>
            <a:endParaRPr sz="1150">
              <a:latin typeface="Verdana"/>
              <a:cs typeface="Verdana"/>
            </a:endParaRPr>
          </a:p>
          <a:p>
            <a:pPr marL="332740" indent="-320675">
              <a:lnSpc>
                <a:spcPct val="100000"/>
              </a:lnSpc>
              <a:buFont typeface="Arial MT"/>
              <a:buChar char="●"/>
              <a:tabLst>
                <a:tab pos="332740" algn="l"/>
                <a:tab pos="333375" algn="l"/>
              </a:tabLst>
            </a:pPr>
            <a:r>
              <a:rPr dirty="0" sz="1200" spc="-60">
                <a:latin typeface="Verdana"/>
                <a:cs typeface="Verdana"/>
              </a:rPr>
              <a:t>Frecuentemente,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revisan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su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feed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busca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novedades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participan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diálogos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instantáneos.</a:t>
            </a: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 MT"/>
              <a:buChar char="●"/>
            </a:pPr>
            <a:endParaRPr sz="1150">
              <a:latin typeface="Verdana"/>
              <a:cs typeface="Verdana"/>
            </a:endParaRPr>
          </a:p>
          <a:p>
            <a:pPr marL="332740" indent="-320675">
              <a:lnSpc>
                <a:spcPct val="100000"/>
              </a:lnSpc>
              <a:spcBef>
                <a:spcPts val="5"/>
              </a:spcBef>
              <a:buFont typeface="Arial MT"/>
              <a:buChar char="●"/>
              <a:tabLst>
                <a:tab pos="332740" algn="l"/>
                <a:tab pos="333375" algn="l"/>
              </a:tabLst>
            </a:pPr>
            <a:r>
              <a:rPr dirty="0" sz="1200" spc="-55">
                <a:latin typeface="Verdana"/>
                <a:cs typeface="Verdana"/>
              </a:rPr>
              <a:t>Los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hashtags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se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utilizan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extensamente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para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rastrear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asuntos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particulares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sumarse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debates.</a:t>
            </a: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 MT"/>
              <a:buChar char="●"/>
            </a:pPr>
            <a:endParaRPr sz="1150">
              <a:latin typeface="Verdana"/>
              <a:cs typeface="Verdana"/>
            </a:endParaRPr>
          </a:p>
          <a:p>
            <a:pPr marL="332740" indent="-320675">
              <a:lnSpc>
                <a:spcPct val="100000"/>
              </a:lnSpc>
              <a:buFont typeface="Arial MT"/>
              <a:buChar char="●"/>
              <a:tabLst>
                <a:tab pos="332740" algn="l"/>
                <a:tab pos="333375" algn="l"/>
              </a:tabLst>
            </a:pPr>
            <a:r>
              <a:rPr dirty="0" sz="1200" spc="-60">
                <a:latin typeface="Verdana"/>
                <a:cs typeface="Verdana"/>
              </a:rPr>
              <a:t>Además,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los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usuarios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comparten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enlaces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artículos,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blogs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otros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contenidos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externos.</a:t>
            </a: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 MT"/>
              <a:buChar char="●"/>
            </a:pPr>
            <a:endParaRPr sz="1150">
              <a:latin typeface="Verdana"/>
              <a:cs typeface="Verdana"/>
            </a:endParaRPr>
          </a:p>
          <a:p>
            <a:pPr marL="332740" marR="401320" indent="-320675">
              <a:lnSpc>
                <a:spcPct val="100000"/>
              </a:lnSpc>
              <a:spcBef>
                <a:spcPts val="5"/>
              </a:spcBef>
              <a:buFont typeface="Arial MT"/>
              <a:buChar char="●"/>
              <a:tabLst>
                <a:tab pos="332740" algn="l"/>
                <a:tab pos="333375" algn="l"/>
              </a:tabLst>
            </a:pPr>
            <a:r>
              <a:rPr dirty="0" sz="1200" spc="-25">
                <a:latin typeface="Verdana"/>
                <a:cs typeface="Verdana"/>
              </a:rPr>
              <a:t>"X"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es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reconocido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por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su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límite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caracteres,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promoviendo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brevedad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precisión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los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70">
                <a:latin typeface="Verdana"/>
                <a:cs typeface="Verdana"/>
              </a:rPr>
              <a:t>mensajes.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003764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003764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12539" y="4201998"/>
            <a:ext cx="641712" cy="61185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80589" y="1865441"/>
            <a:ext cx="1983739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125">
                <a:solidFill>
                  <a:srgbClr val="FFFFFF"/>
                </a:solidFill>
              </a:rPr>
              <a:t>5.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100">
                <a:solidFill>
                  <a:srgbClr val="FFFFFF"/>
                </a:solidFill>
              </a:rPr>
              <a:t>"</a:t>
            </a:r>
            <a:r>
              <a:rPr dirty="0" sz="4800" spc="-180">
                <a:solidFill>
                  <a:srgbClr val="FFFFFF"/>
                </a:solidFill>
              </a:rPr>
              <a:t>X</a:t>
            </a:r>
            <a:r>
              <a:rPr dirty="0" sz="4800" spc="-125">
                <a:solidFill>
                  <a:srgbClr val="FFFFFF"/>
                </a:solidFill>
              </a:rPr>
              <a:t>s</a:t>
            </a:r>
            <a:r>
              <a:rPr dirty="0" sz="4800" spc="-90">
                <a:solidFill>
                  <a:srgbClr val="FFFFFF"/>
                </a:solidFill>
              </a:rPr>
              <a:t>"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FFFFFF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20350" y="4041542"/>
            <a:ext cx="816299" cy="94099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003764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63631" y="640960"/>
            <a:ext cx="817244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60"/>
              <a:t>"</a:t>
            </a:r>
            <a:r>
              <a:rPr dirty="0" spc="-114"/>
              <a:t>X</a:t>
            </a:r>
            <a:r>
              <a:rPr dirty="0" spc="-80"/>
              <a:t>s</a:t>
            </a:r>
            <a:r>
              <a:rPr dirty="0" spc="-55"/>
              <a:t>"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003764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003764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8074" y="1367092"/>
            <a:ext cx="7195184" cy="287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4986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60">
                <a:latin typeface="Verdana"/>
                <a:cs typeface="Verdana"/>
              </a:rPr>
              <a:t>Los</a:t>
            </a:r>
            <a:r>
              <a:rPr dirty="0" sz="1400" spc="-165">
                <a:latin typeface="Verdana"/>
                <a:cs typeface="Verdana"/>
              </a:rPr>
              <a:t> </a:t>
            </a:r>
            <a:r>
              <a:rPr dirty="0" sz="1400" spc="-15" b="1">
                <a:latin typeface="Tahoma"/>
                <a:cs typeface="Tahoma"/>
              </a:rPr>
              <a:t>"Xs"</a:t>
            </a:r>
            <a:r>
              <a:rPr dirty="0" sz="1400" spc="-80" b="1">
                <a:latin typeface="Tahoma"/>
                <a:cs typeface="Tahoma"/>
              </a:rPr>
              <a:t> </a:t>
            </a:r>
            <a:r>
              <a:rPr dirty="0" sz="1400" spc="-60">
                <a:latin typeface="Verdana"/>
                <a:cs typeface="Verdana"/>
              </a:rPr>
              <a:t>equivalen</a:t>
            </a:r>
            <a:r>
              <a:rPr dirty="0" sz="1400" spc="-165">
                <a:latin typeface="Verdana"/>
                <a:cs typeface="Verdana"/>
              </a:rPr>
              <a:t> </a:t>
            </a:r>
            <a:r>
              <a:rPr dirty="0" sz="1400" spc="-75">
                <a:latin typeface="Verdana"/>
                <a:cs typeface="Verdana"/>
              </a:rPr>
              <a:t>a</a:t>
            </a:r>
            <a:r>
              <a:rPr dirty="0" sz="1400" spc="-160">
                <a:latin typeface="Verdana"/>
                <a:cs typeface="Verdana"/>
              </a:rPr>
              <a:t> </a:t>
            </a:r>
            <a:r>
              <a:rPr dirty="0" sz="1400" spc="-25">
                <a:latin typeface="Verdana"/>
                <a:cs typeface="Verdana"/>
              </a:rPr>
              <a:t>lo</a:t>
            </a:r>
            <a:r>
              <a:rPr dirty="0" sz="1400" spc="-165">
                <a:latin typeface="Verdana"/>
                <a:cs typeface="Verdana"/>
              </a:rPr>
              <a:t> </a:t>
            </a:r>
            <a:r>
              <a:rPr dirty="0" sz="1400" spc="-60">
                <a:latin typeface="Verdana"/>
                <a:cs typeface="Verdana"/>
              </a:rPr>
              <a:t>que</a:t>
            </a:r>
            <a:r>
              <a:rPr dirty="0" sz="1400" spc="-160">
                <a:latin typeface="Verdana"/>
                <a:cs typeface="Verdana"/>
              </a:rPr>
              <a:t> </a:t>
            </a:r>
            <a:r>
              <a:rPr dirty="0" sz="1400" spc="-70">
                <a:latin typeface="Verdana"/>
                <a:cs typeface="Verdana"/>
              </a:rPr>
              <a:t>eran</a:t>
            </a:r>
            <a:r>
              <a:rPr dirty="0" sz="1400" spc="-165">
                <a:latin typeface="Verdana"/>
                <a:cs typeface="Verdana"/>
              </a:rPr>
              <a:t> </a:t>
            </a:r>
            <a:r>
              <a:rPr dirty="0" sz="1400" spc="-30">
                <a:latin typeface="Verdana"/>
                <a:cs typeface="Verdana"/>
              </a:rPr>
              <a:t>los</a:t>
            </a:r>
            <a:r>
              <a:rPr dirty="0" sz="1400" spc="-160">
                <a:latin typeface="Verdana"/>
                <a:cs typeface="Verdana"/>
              </a:rPr>
              <a:t> </a:t>
            </a:r>
            <a:r>
              <a:rPr dirty="0" sz="1400" spc="-55">
                <a:latin typeface="Verdana"/>
                <a:cs typeface="Verdana"/>
              </a:rPr>
              <a:t>tweets.</a:t>
            </a:r>
            <a:r>
              <a:rPr dirty="0" sz="1400" spc="-160">
                <a:latin typeface="Verdana"/>
                <a:cs typeface="Verdana"/>
              </a:rPr>
              <a:t> </a:t>
            </a:r>
            <a:r>
              <a:rPr dirty="0" sz="1400" spc="-85">
                <a:latin typeface="Verdana"/>
                <a:cs typeface="Verdana"/>
              </a:rPr>
              <a:t>Son</a:t>
            </a:r>
            <a:r>
              <a:rPr dirty="0" sz="1400" spc="-165">
                <a:latin typeface="Verdana"/>
                <a:cs typeface="Verdana"/>
              </a:rPr>
              <a:t> </a:t>
            </a:r>
            <a:r>
              <a:rPr dirty="0" sz="1400" spc="-40">
                <a:latin typeface="Verdana"/>
                <a:cs typeface="Verdana"/>
              </a:rPr>
              <a:t>publicaciones</a:t>
            </a:r>
            <a:r>
              <a:rPr dirty="0" sz="1400" spc="-160">
                <a:latin typeface="Verdana"/>
                <a:cs typeface="Verdana"/>
              </a:rPr>
              <a:t> </a:t>
            </a:r>
            <a:r>
              <a:rPr dirty="0" sz="1400" spc="-70">
                <a:latin typeface="Verdana"/>
                <a:cs typeface="Verdana"/>
              </a:rPr>
              <a:t>breves</a:t>
            </a:r>
            <a:r>
              <a:rPr dirty="0" sz="1400" spc="-165">
                <a:latin typeface="Verdana"/>
                <a:cs typeface="Verdana"/>
              </a:rPr>
              <a:t> </a:t>
            </a:r>
            <a:r>
              <a:rPr dirty="0" sz="1400" spc="-60">
                <a:latin typeface="Verdana"/>
                <a:cs typeface="Verdana"/>
              </a:rPr>
              <a:t>que</a:t>
            </a:r>
            <a:r>
              <a:rPr dirty="0" sz="1400" spc="-160">
                <a:latin typeface="Verdana"/>
                <a:cs typeface="Verdana"/>
              </a:rPr>
              <a:t> </a:t>
            </a:r>
            <a:r>
              <a:rPr dirty="0" sz="1400" spc="-30">
                <a:latin typeface="Verdana"/>
                <a:cs typeface="Verdana"/>
              </a:rPr>
              <a:t>los</a:t>
            </a:r>
            <a:r>
              <a:rPr dirty="0" sz="1400" spc="-165">
                <a:latin typeface="Verdana"/>
                <a:cs typeface="Verdana"/>
              </a:rPr>
              <a:t> </a:t>
            </a:r>
            <a:r>
              <a:rPr dirty="0" sz="1400" spc="-55">
                <a:latin typeface="Verdana"/>
                <a:cs typeface="Verdana"/>
              </a:rPr>
              <a:t>usuarios </a:t>
            </a:r>
            <a:r>
              <a:rPr dirty="0" sz="1400" spc="-475">
                <a:latin typeface="Verdana"/>
                <a:cs typeface="Verdana"/>
              </a:rPr>
              <a:t> </a:t>
            </a:r>
            <a:r>
              <a:rPr dirty="0" sz="1400" spc="-60">
                <a:latin typeface="Verdana"/>
                <a:cs typeface="Verdana"/>
              </a:rPr>
              <a:t>pueden compartir </a:t>
            </a:r>
            <a:r>
              <a:rPr dirty="0" sz="1400" spc="-65">
                <a:latin typeface="Verdana"/>
                <a:cs typeface="Verdana"/>
              </a:rPr>
              <a:t>en </a:t>
            </a:r>
            <a:r>
              <a:rPr dirty="0" sz="1400" spc="-30">
                <a:latin typeface="Verdana"/>
                <a:cs typeface="Verdana"/>
              </a:rPr>
              <a:t>la </a:t>
            </a:r>
            <a:r>
              <a:rPr dirty="0" sz="1400" spc="-60">
                <a:latin typeface="Verdana"/>
                <a:cs typeface="Verdana"/>
              </a:rPr>
              <a:t>plataforma. Mantienen </a:t>
            </a:r>
            <a:r>
              <a:rPr dirty="0" sz="1400" spc="-75">
                <a:latin typeface="Verdana"/>
                <a:cs typeface="Verdana"/>
              </a:rPr>
              <a:t>una </a:t>
            </a:r>
            <a:r>
              <a:rPr dirty="0" sz="1400" spc="-60">
                <a:latin typeface="Verdana"/>
                <a:cs typeface="Verdana"/>
              </a:rPr>
              <a:t>estructura </a:t>
            </a:r>
            <a:r>
              <a:rPr dirty="0" sz="1400" spc="-45">
                <a:latin typeface="Verdana"/>
                <a:cs typeface="Verdana"/>
              </a:rPr>
              <a:t>similar </a:t>
            </a:r>
            <a:r>
              <a:rPr dirty="0" sz="1400" spc="-75">
                <a:latin typeface="Verdana"/>
                <a:cs typeface="Verdana"/>
              </a:rPr>
              <a:t>a </a:t>
            </a:r>
            <a:r>
              <a:rPr dirty="0" sz="1400" spc="-30">
                <a:latin typeface="Verdana"/>
                <a:cs typeface="Verdana"/>
              </a:rPr>
              <a:t>los </a:t>
            </a:r>
            <a:r>
              <a:rPr dirty="0" sz="1400" spc="-55">
                <a:latin typeface="Verdana"/>
                <a:cs typeface="Verdana"/>
              </a:rPr>
              <a:t>tweets, </a:t>
            </a:r>
            <a:r>
              <a:rPr dirty="0" sz="1400" spc="-50">
                <a:latin typeface="Verdana"/>
                <a:cs typeface="Verdana"/>
              </a:rPr>
              <a:t> </a:t>
            </a:r>
            <a:r>
              <a:rPr dirty="0" sz="1400" spc="-70">
                <a:latin typeface="Verdana"/>
                <a:cs typeface="Verdana"/>
              </a:rPr>
              <a:t>promoviendo</a:t>
            </a:r>
            <a:r>
              <a:rPr dirty="0" sz="1400" spc="-165">
                <a:latin typeface="Verdana"/>
                <a:cs typeface="Verdana"/>
              </a:rPr>
              <a:t> </a:t>
            </a:r>
            <a:r>
              <a:rPr dirty="0" sz="1400" spc="-75">
                <a:latin typeface="Verdana"/>
                <a:cs typeface="Verdana"/>
              </a:rPr>
              <a:t>mensajes</a:t>
            </a:r>
            <a:r>
              <a:rPr dirty="0" sz="1400" spc="-165">
                <a:latin typeface="Verdana"/>
                <a:cs typeface="Verdana"/>
              </a:rPr>
              <a:t> </a:t>
            </a:r>
            <a:r>
              <a:rPr dirty="0" sz="1400" spc="-45">
                <a:latin typeface="Verdana"/>
                <a:cs typeface="Verdana"/>
              </a:rPr>
              <a:t>concisos</a:t>
            </a:r>
            <a:r>
              <a:rPr dirty="0" sz="1400" spc="-165">
                <a:latin typeface="Verdana"/>
                <a:cs typeface="Verdana"/>
              </a:rPr>
              <a:t> </a:t>
            </a:r>
            <a:r>
              <a:rPr dirty="0" sz="1400" spc="-110">
                <a:latin typeface="Verdana"/>
                <a:cs typeface="Verdana"/>
              </a:rPr>
              <a:t>y</a:t>
            </a:r>
            <a:r>
              <a:rPr dirty="0" sz="1400" spc="-165">
                <a:latin typeface="Verdana"/>
                <a:cs typeface="Verdana"/>
              </a:rPr>
              <a:t> </a:t>
            </a:r>
            <a:r>
              <a:rPr dirty="0" sz="1400" spc="-55">
                <a:latin typeface="Verdana"/>
                <a:cs typeface="Verdana"/>
              </a:rPr>
              <a:t>directos.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445"/>
              </a:spcBef>
            </a:pPr>
            <a:r>
              <a:rPr dirty="0" sz="1200" spc="-70" b="1">
                <a:latin typeface="Tahoma"/>
                <a:cs typeface="Tahoma"/>
              </a:rPr>
              <a:t>L</a:t>
            </a:r>
            <a:r>
              <a:rPr dirty="0" sz="1200" spc="-40" b="1">
                <a:latin typeface="Tahoma"/>
                <a:cs typeface="Tahoma"/>
              </a:rPr>
              <a:t>os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5" b="1">
                <a:latin typeface="Tahoma"/>
                <a:cs typeface="Tahoma"/>
              </a:rPr>
              <a:t>"</a:t>
            </a:r>
            <a:r>
              <a:rPr dirty="0" sz="1200" spc="-25" b="1">
                <a:latin typeface="Tahoma"/>
                <a:cs typeface="Tahoma"/>
              </a:rPr>
              <a:t>X</a:t>
            </a:r>
            <a:r>
              <a:rPr dirty="0" sz="1200" spc="-30" b="1">
                <a:latin typeface="Tahoma"/>
                <a:cs typeface="Tahoma"/>
              </a:rPr>
              <a:t>s</a:t>
            </a:r>
            <a:r>
              <a:rPr dirty="0" sz="1200" b="1">
                <a:latin typeface="Tahoma"/>
                <a:cs typeface="Tahoma"/>
              </a:rPr>
              <a:t>"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40" b="1">
                <a:latin typeface="Tahoma"/>
                <a:cs typeface="Tahoma"/>
              </a:rPr>
              <a:t>permi</a:t>
            </a:r>
            <a:r>
              <a:rPr dirty="0" sz="1200" spc="-35" b="1">
                <a:latin typeface="Tahoma"/>
                <a:cs typeface="Tahoma"/>
              </a:rPr>
              <a:t>t</a:t>
            </a:r>
            <a:r>
              <a:rPr dirty="0" sz="1200" spc="-50" b="1">
                <a:latin typeface="Tahoma"/>
                <a:cs typeface="Tahoma"/>
              </a:rPr>
              <a:t>en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40" b="1">
                <a:latin typeface="Tahoma"/>
                <a:cs typeface="Tahoma"/>
              </a:rPr>
              <a:t>a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25" b="1">
                <a:latin typeface="Tahoma"/>
                <a:cs typeface="Tahoma"/>
              </a:rPr>
              <a:t>los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40" b="1">
                <a:latin typeface="Tahoma"/>
                <a:cs typeface="Tahoma"/>
              </a:rPr>
              <a:t>usuarios:</a:t>
            </a:r>
            <a:endParaRPr sz="1200">
              <a:latin typeface="Tahoma"/>
              <a:cs typeface="Tahoma"/>
            </a:endParaRPr>
          </a:p>
          <a:p>
            <a:pPr marL="469900" marR="132080" indent="-290195">
              <a:lnSpc>
                <a:spcPct val="114999"/>
              </a:lnSpc>
              <a:spcBef>
                <a:spcPts val="1225"/>
              </a:spcBef>
              <a:buFont typeface="Verdana"/>
              <a:buChar char="-"/>
              <a:tabLst>
                <a:tab pos="469265" algn="l"/>
                <a:tab pos="469900" algn="l"/>
              </a:tabLst>
            </a:pPr>
            <a:r>
              <a:rPr dirty="0" sz="1200" spc="-40" b="1">
                <a:latin typeface="Tahoma"/>
                <a:cs typeface="Tahoma"/>
              </a:rPr>
              <a:t>Compartir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30" b="1">
                <a:latin typeface="Tahoma"/>
                <a:cs typeface="Tahoma"/>
              </a:rPr>
              <a:t>Actualizaciones: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25">
                <a:latin typeface="Verdana"/>
                <a:cs typeface="Verdana"/>
              </a:rPr>
              <a:t>Publicar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pensamientos,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noticias,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otros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contenidos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un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formato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breve</a:t>
            </a:r>
            <a:r>
              <a:rPr dirty="0" sz="1200" spc="-145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directo.</a:t>
            </a:r>
            <a:endParaRPr sz="1200">
              <a:latin typeface="Verdana"/>
              <a:cs typeface="Verdana"/>
            </a:endParaRPr>
          </a:p>
          <a:p>
            <a:pPr marL="469900" marR="17780" indent="-290195">
              <a:lnSpc>
                <a:spcPct val="114999"/>
              </a:lnSpc>
              <a:buFont typeface="Verdana"/>
              <a:buChar char="-"/>
              <a:tabLst>
                <a:tab pos="469265" algn="l"/>
                <a:tab pos="469900" algn="l"/>
              </a:tabLst>
            </a:pPr>
            <a:r>
              <a:rPr dirty="0" sz="1200" spc="-45" b="1">
                <a:latin typeface="Tahoma"/>
                <a:cs typeface="Tahoma"/>
              </a:rPr>
              <a:t>Interactuar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50" b="1">
                <a:latin typeface="Tahoma"/>
                <a:cs typeface="Tahoma"/>
              </a:rPr>
              <a:t>con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45" b="1">
                <a:latin typeface="Tahoma"/>
                <a:cs typeface="Tahoma"/>
              </a:rPr>
              <a:t>Otros: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65">
                <a:latin typeface="Verdana"/>
                <a:cs typeface="Verdana"/>
              </a:rPr>
              <a:t>Responder,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retuitear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100">
                <a:latin typeface="Verdana"/>
                <a:cs typeface="Verdana"/>
              </a:rPr>
              <a:t>(o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su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equivalente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"X"),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dar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'me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gusta'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los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"Xs"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4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otros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usuarios.</a:t>
            </a:r>
            <a:endParaRPr sz="1200">
              <a:latin typeface="Verdana"/>
              <a:cs typeface="Verdana"/>
            </a:endParaRPr>
          </a:p>
          <a:p>
            <a:pPr marL="469900" marR="48895" indent="-290195">
              <a:lnSpc>
                <a:spcPct val="114999"/>
              </a:lnSpc>
              <a:buFont typeface="Verdana"/>
              <a:buChar char="-"/>
              <a:tabLst>
                <a:tab pos="469265" algn="l"/>
                <a:tab pos="469900" algn="l"/>
              </a:tabLst>
            </a:pPr>
            <a:r>
              <a:rPr dirty="0" sz="1200" spc="-30" b="1">
                <a:latin typeface="Tahoma"/>
                <a:cs typeface="Tahoma"/>
              </a:rPr>
              <a:t>Participar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50" b="1">
                <a:latin typeface="Tahoma"/>
                <a:cs typeface="Tahoma"/>
              </a:rPr>
              <a:t>en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40" b="1">
                <a:latin typeface="Tahoma"/>
                <a:cs typeface="Tahoma"/>
              </a:rPr>
              <a:t>Conversaciones</a:t>
            </a:r>
            <a:r>
              <a:rPr dirty="0" sz="1200" spc="-55" b="1">
                <a:latin typeface="Tahoma"/>
                <a:cs typeface="Tahoma"/>
              </a:rPr>
              <a:t> </a:t>
            </a:r>
            <a:r>
              <a:rPr dirty="0" sz="1200" spc="-30" b="1">
                <a:latin typeface="Tahoma"/>
                <a:cs typeface="Tahoma"/>
              </a:rPr>
              <a:t>Globales: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55">
                <a:latin typeface="Verdana"/>
                <a:cs typeface="Verdana"/>
              </a:rPr>
              <a:t>Usar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hashtags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para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unirse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discusiones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70">
                <a:latin typeface="Verdana"/>
                <a:cs typeface="Verdana"/>
              </a:rPr>
              <a:t>más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amplias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o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seguir</a:t>
            </a:r>
            <a:r>
              <a:rPr dirty="0" sz="1200" spc="-14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temas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interés.</a:t>
            </a:r>
            <a:endParaRPr sz="1200">
              <a:latin typeface="Verdana"/>
              <a:cs typeface="Verdana"/>
            </a:endParaRPr>
          </a:p>
          <a:p>
            <a:pPr marL="469900" marR="185420" indent="-290195">
              <a:lnSpc>
                <a:spcPct val="114999"/>
              </a:lnSpc>
              <a:buFont typeface="Verdana"/>
              <a:buChar char="-"/>
              <a:tabLst>
                <a:tab pos="469265" algn="l"/>
                <a:tab pos="469900" algn="l"/>
              </a:tabLst>
            </a:pPr>
            <a:r>
              <a:rPr dirty="0" sz="1200" spc="-40" b="1">
                <a:latin typeface="Tahoma"/>
                <a:cs typeface="Tahoma"/>
              </a:rPr>
              <a:t>Difundir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50" b="1">
                <a:latin typeface="Tahoma"/>
                <a:cs typeface="Tahoma"/>
              </a:rPr>
              <a:t>Información</a:t>
            </a:r>
            <a:r>
              <a:rPr dirty="0" sz="1200" spc="-55" b="1">
                <a:latin typeface="Tahoma"/>
                <a:cs typeface="Tahoma"/>
              </a:rPr>
              <a:t> </a:t>
            </a:r>
            <a:r>
              <a:rPr dirty="0" sz="1200" spc="-50" b="1">
                <a:latin typeface="Tahoma"/>
                <a:cs typeface="Tahoma"/>
              </a:rPr>
              <a:t>y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45" b="1">
                <a:latin typeface="Tahoma"/>
                <a:cs typeface="Tahoma"/>
              </a:rPr>
              <a:t>Contenido</a:t>
            </a:r>
            <a:r>
              <a:rPr dirty="0" sz="1200" spc="-55" b="1">
                <a:latin typeface="Tahoma"/>
                <a:cs typeface="Tahoma"/>
              </a:rPr>
              <a:t> Multimedia</a:t>
            </a:r>
            <a:r>
              <a:rPr dirty="0" sz="1200" spc="-55">
                <a:latin typeface="Verdana"/>
                <a:cs typeface="Verdana"/>
              </a:rPr>
              <a:t>: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30">
                <a:latin typeface="Verdana"/>
                <a:cs typeface="Verdana"/>
              </a:rPr>
              <a:t>Incluir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enlaces,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imágenes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videos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sus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"Xs"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para</a:t>
            </a:r>
            <a:r>
              <a:rPr dirty="0" sz="1200" spc="-14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enriquecer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0">
                <a:latin typeface="Verdana"/>
                <a:cs typeface="Verdana"/>
              </a:rPr>
              <a:t>el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75">
                <a:latin typeface="Verdana"/>
                <a:cs typeface="Verdana"/>
              </a:rPr>
              <a:t>mensaje.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12539" y="4201998"/>
            <a:ext cx="641712" cy="61185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75059" y="1920516"/>
            <a:ext cx="639572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125">
                <a:solidFill>
                  <a:srgbClr val="FFFFFF"/>
                </a:solidFill>
              </a:rPr>
              <a:t>6.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260">
                <a:solidFill>
                  <a:srgbClr val="FFFFFF"/>
                </a:solidFill>
              </a:rPr>
              <a:t>In</a:t>
            </a:r>
            <a:r>
              <a:rPr dirty="0" sz="4800" spc="-195">
                <a:solidFill>
                  <a:srgbClr val="FFFFFF"/>
                </a:solidFill>
              </a:rPr>
              <a:t>f</a:t>
            </a:r>
            <a:r>
              <a:rPr dirty="0" sz="4800" spc="-210">
                <a:solidFill>
                  <a:srgbClr val="FFFFFF"/>
                </a:solidFill>
              </a:rPr>
              <a:t>ormación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215">
                <a:solidFill>
                  <a:srgbClr val="FFFFFF"/>
                </a:solidFill>
              </a:rPr>
              <a:t>t</a:t>
            </a:r>
            <a:r>
              <a:rPr dirty="0" sz="4800" spc="-150">
                <a:solidFill>
                  <a:srgbClr val="FFFFFF"/>
                </a:solidFill>
              </a:rPr>
              <a:t>écnica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FFFFFF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20350" y="4041542"/>
            <a:ext cx="816299" cy="94099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003764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85175" y="487160"/>
            <a:ext cx="3573779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65"/>
              <a:t>In</a:t>
            </a:r>
            <a:r>
              <a:rPr dirty="0" spc="-130"/>
              <a:t>f</a:t>
            </a:r>
            <a:r>
              <a:rPr dirty="0" spc="-130"/>
              <a:t>ormación</a:t>
            </a:r>
            <a:r>
              <a:rPr dirty="0" spc="-175"/>
              <a:t> </a:t>
            </a:r>
            <a:r>
              <a:rPr dirty="0" spc="-140"/>
              <a:t>t</a:t>
            </a:r>
            <a:r>
              <a:rPr dirty="0" spc="-95"/>
              <a:t>écnica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19380" rIns="0" bIns="0" rtlCol="0" vert="horz">
            <a:spAutoFit/>
          </a:bodyPr>
          <a:lstStyle/>
          <a:p>
            <a:pPr marL="325755" indent="-288290">
              <a:lnSpc>
                <a:spcPct val="100000"/>
              </a:lnSpc>
              <a:spcBef>
                <a:spcPts val="940"/>
              </a:spcBef>
              <a:buFont typeface="Arial MT"/>
              <a:buChar char="-"/>
              <a:tabLst>
                <a:tab pos="325755" algn="l"/>
                <a:tab pos="326390" algn="l"/>
              </a:tabLst>
            </a:pPr>
            <a:r>
              <a:rPr dirty="0" spc="-55" b="1">
                <a:latin typeface="Tahoma"/>
                <a:cs typeface="Tahoma"/>
              </a:rPr>
              <a:t>Fotos</a:t>
            </a:r>
            <a:r>
              <a:rPr dirty="0" spc="-75" b="1">
                <a:latin typeface="Tahoma"/>
                <a:cs typeface="Tahoma"/>
              </a:rPr>
              <a:t> </a:t>
            </a:r>
            <a:r>
              <a:rPr dirty="0" spc="-40" b="1">
                <a:latin typeface="Tahoma"/>
                <a:cs typeface="Tahoma"/>
              </a:rPr>
              <a:t>de</a:t>
            </a:r>
            <a:r>
              <a:rPr dirty="0" spc="-70" b="1">
                <a:latin typeface="Tahoma"/>
                <a:cs typeface="Tahoma"/>
              </a:rPr>
              <a:t> </a:t>
            </a:r>
            <a:r>
              <a:rPr dirty="0" spc="-35" b="1">
                <a:latin typeface="Tahoma"/>
                <a:cs typeface="Tahoma"/>
              </a:rPr>
              <a:t>perﬁl:</a:t>
            </a:r>
            <a:r>
              <a:rPr dirty="0" spc="-85" b="1">
                <a:latin typeface="Tahoma"/>
                <a:cs typeface="Tahoma"/>
              </a:rPr>
              <a:t> </a:t>
            </a:r>
            <a:r>
              <a:rPr dirty="0" spc="-60"/>
              <a:t>400x400</a:t>
            </a:r>
            <a:r>
              <a:rPr dirty="0" spc="-155"/>
              <a:t> </a:t>
            </a:r>
            <a:r>
              <a:rPr dirty="0" spc="-45"/>
              <a:t>píxeles</a:t>
            </a:r>
            <a:r>
              <a:rPr dirty="0" spc="-155"/>
              <a:t> </a:t>
            </a:r>
            <a:r>
              <a:rPr dirty="0" spc="-85"/>
              <a:t>(recomendado).</a:t>
            </a:r>
          </a:p>
          <a:p>
            <a:pPr marL="325755" indent="-288290">
              <a:lnSpc>
                <a:spcPct val="100000"/>
              </a:lnSpc>
              <a:spcBef>
                <a:spcPts val="840"/>
              </a:spcBef>
              <a:buFont typeface="Arial MT"/>
              <a:buChar char="-"/>
              <a:tabLst>
                <a:tab pos="325755" algn="l"/>
                <a:tab pos="326390" algn="l"/>
              </a:tabLst>
            </a:pPr>
            <a:r>
              <a:rPr dirty="0" spc="-65" b="1">
                <a:latin typeface="Tahoma"/>
                <a:cs typeface="Tahoma"/>
              </a:rPr>
              <a:t>Foto</a:t>
            </a:r>
            <a:r>
              <a:rPr dirty="0" spc="-80" b="1">
                <a:latin typeface="Tahoma"/>
                <a:cs typeface="Tahoma"/>
              </a:rPr>
              <a:t> </a:t>
            </a:r>
            <a:r>
              <a:rPr dirty="0" spc="-40" b="1">
                <a:latin typeface="Tahoma"/>
                <a:cs typeface="Tahoma"/>
              </a:rPr>
              <a:t>de</a:t>
            </a:r>
            <a:r>
              <a:rPr dirty="0" spc="-80" b="1">
                <a:latin typeface="Tahoma"/>
                <a:cs typeface="Tahoma"/>
              </a:rPr>
              <a:t> </a:t>
            </a:r>
            <a:r>
              <a:rPr dirty="0" spc="-40" b="1">
                <a:latin typeface="Tahoma"/>
                <a:cs typeface="Tahoma"/>
              </a:rPr>
              <a:t>cabecera:</a:t>
            </a:r>
            <a:r>
              <a:rPr dirty="0" spc="-85" b="1">
                <a:latin typeface="Tahoma"/>
                <a:cs typeface="Tahoma"/>
              </a:rPr>
              <a:t> </a:t>
            </a:r>
            <a:r>
              <a:rPr dirty="0" spc="-55"/>
              <a:t>1500x500</a:t>
            </a:r>
            <a:r>
              <a:rPr dirty="0" spc="-165"/>
              <a:t> </a:t>
            </a:r>
            <a:r>
              <a:rPr dirty="0" spc="-45"/>
              <a:t>píxeles</a:t>
            </a:r>
            <a:r>
              <a:rPr dirty="0" spc="-160"/>
              <a:t> </a:t>
            </a:r>
            <a:r>
              <a:rPr dirty="0" spc="-85"/>
              <a:t>(recomendado).</a:t>
            </a:r>
          </a:p>
          <a:p>
            <a:pPr marL="325755" indent="-288290">
              <a:lnSpc>
                <a:spcPct val="100000"/>
              </a:lnSpc>
              <a:spcBef>
                <a:spcPts val="840"/>
              </a:spcBef>
              <a:buFont typeface="Arial MT"/>
              <a:buChar char="-"/>
              <a:tabLst>
                <a:tab pos="325755" algn="l"/>
                <a:tab pos="326390" algn="l"/>
              </a:tabLst>
            </a:pPr>
            <a:r>
              <a:rPr dirty="0" spc="-95"/>
              <a:t>Tamaño</a:t>
            </a:r>
            <a:r>
              <a:rPr dirty="0" spc="-165"/>
              <a:t> </a:t>
            </a:r>
            <a:r>
              <a:rPr dirty="0" spc="-50"/>
              <a:t>de</a:t>
            </a:r>
            <a:r>
              <a:rPr dirty="0" spc="-160"/>
              <a:t> </a:t>
            </a:r>
            <a:r>
              <a:rPr dirty="0" spc="-80"/>
              <a:t>imagen</a:t>
            </a:r>
            <a:r>
              <a:rPr dirty="0" spc="-160"/>
              <a:t> </a:t>
            </a:r>
            <a:r>
              <a:rPr dirty="0" spc="-65"/>
              <a:t>en</a:t>
            </a:r>
            <a:r>
              <a:rPr dirty="0" spc="-160"/>
              <a:t> </a:t>
            </a:r>
            <a:r>
              <a:rPr dirty="0" spc="-25"/>
              <a:t>el</a:t>
            </a:r>
            <a:r>
              <a:rPr dirty="0" spc="-160"/>
              <a:t> </a:t>
            </a:r>
            <a:r>
              <a:rPr dirty="0" spc="-80"/>
              <a:t>feed:</a:t>
            </a:r>
            <a:r>
              <a:rPr dirty="0" spc="-160"/>
              <a:t> </a:t>
            </a:r>
            <a:r>
              <a:rPr dirty="0" spc="-55"/>
              <a:t>1600x900</a:t>
            </a:r>
            <a:r>
              <a:rPr dirty="0" spc="-165"/>
              <a:t> </a:t>
            </a:r>
            <a:r>
              <a:rPr dirty="0" spc="-45"/>
              <a:t>píxeles</a:t>
            </a:r>
            <a:r>
              <a:rPr dirty="0" spc="-160"/>
              <a:t> </a:t>
            </a:r>
            <a:r>
              <a:rPr dirty="0" spc="-85"/>
              <a:t>(recomendado).</a:t>
            </a:r>
          </a:p>
          <a:p>
            <a:pPr marL="325755" indent="-288290">
              <a:lnSpc>
                <a:spcPct val="100000"/>
              </a:lnSpc>
              <a:spcBef>
                <a:spcPts val="840"/>
              </a:spcBef>
              <a:buFont typeface="Arial MT"/>
              <a:buChar char="-"/>
              <a:tabLst>
                <a:tab pos="325755" algn="l"/>
                <a:tab pos="326390" algn="l"/>
              </a:tabLst>
            </a:pPr>
            <a:r>
              <a:rPr dirty="0" spc="-70"/>
              <a:t>Sopor</a:t>
            </a:r>
            <a:r>
              <a:rPr dirty="0" spc="-60"/>
              <a:t>ta</a:t>
            </a:r>
            <a:r>
              <a:rPr dirty="0" spc="-165"/>
              <a:t> </a:t>
            </a:r>
            <a:r>
              <a:rPr dirty="0" spc="-25"/>
              <a:t>f</a:t>
            </a:r>
            <a:r>
              <a:rPr dirty="0" spc="-85"/>
              <a:t>orm</a:t>
            </a:r>
            <a:r>
              <a:rPr dirty="0" spc="-80"/>
              <a:t>a</a:t>
            </a:r>
            <a:r>
              <a:rPr dirty="0" spc="-50"/>
              <a:t>t</a:t>
            </a:r>
            <a:r>
              <a:rPr dirty="0" spc="-50"/>
              <a:t>os</a:t>
            </a:r>
            <a:r>
              <a:rPr dirty="0" spc="-165"/>
              <a:t> </a:t>
            </a:r>
            <a:r>
              <a:rPr dirty="0" spc="-55"/>
              <a:t>GI</a:t>
            </a:r>
            <a:r>
              <a:rPr dirty="0" spc="-135"/>
              <a:t>F</a:t>
            </a:r>
            <a:r>
              <a:rPr dirty="0" spc="-105"/>
              <a:t>,</a:t>
            </a:r>
            <a:r>
              <a:rPr dirty="0" spc="-165"/>
              <a:t> </a:t>
            </a:r>
            <a:r>
              <a:rPr dirty="0" spc="10"/>
              <a:t>JPG</a:t>
            </a:r>
            <a:r>
              <a:rPr dirty="0" spc="-165"/>
              <a:t> </a:t>
            </a:r>
            <a:r>
              <a:rPr dirty="0" spc="-110"/>
              <a:t>y</a:t>
            </a:r>
            <a:r>
              <a:rPr dirty="0" spc="-165"/>
              <a:t> </a:t>
            </a:r>
            <a:r>
              <a:rPr dirty="0" spc="-55"/>
              <a:t>PNG.</a:t>
            </a:r>
          </a:p>
          <a:p>
            <a:pPr marL="325755" marR="5080" indent="-288290">
              <a:lnSpc>
                <a:spcPct val="150000"/>
              </a:lnSpc>
              <a:buFont typeface="Arial MT"/>
              <a:buChar char="-"/>
              <a:tabLst>
                <a:tab pos="325755" algn="l"/>
                <a:tab pos="326390" algn="l"/>
              </a:tabLst>
            </a:pPr>
            <a:r>
              <a:rPr dirty="0" spc="-95"/>
              <a:t>Tamaño</a:t>
            </a:r>
            <a:r>
              <a:rPr dirty="0" spc="-165"/>
              <a:t> </a:t>
            </a:r>
            <a:r>
              <a:rPr dirty="0" spc="-85"/>
              <a:t>máximo</a:t>
            </a:r>
            <a:r>
              <a:rPr dirty="0" spc="-165"/>
              <a:t> </a:t>
            </a:r>
            <a:r>
              <a:rPr dirty="0" spc="-50"/>
              <a:t>de</a:t>
            </a:r>
            <a:r>
              <a:rPr dirty="0" spc="-165"/>
              <a:t> </a:t>
            </a:r>
            <a:r>
              <a:rPr dirty="0" spc="-80"/>
              <a:t>archivo:</a:t>
            </a:r>
            <a:r>
              <a:rPr dirty="0" spc="-160"/>
              <a:t> </a:t>
            </a:r>
            <a:r>
              <a:rPr dirty="0" spc="-60"/>
              <a:t>Hasta</a:t>
            </a:r>
            <a:r>
              <a:rPr dirty="0" spc="-165"/>
              <a:t> </a:t>
            </a:r>
            <a:r>
              <a:rPr dirty="0" spc="-45"/>
              <a:t>5MB</a:t>
            </a:r>
            <a:r>
              <a:rPr dirty="0" spc="-165"/>
              <a:t> </a:t>
            </a:r>
            <a:r>
              <a:rPr dirty="0" spc="-70"/>
              <a:t>para</a:t>
            </a:r>
            <a:r>
              <a:rPr dirty="0" spc="-160"/>
              <a:t> </a:t>
            </a:r>
            <a:r>
              <a:rPr dirty="0" spc="-50"/>
              <a:t>fotos</a:t>
            </a:r>
            <a:r>
              <a:rPr dirty="0" spc="-165"/>
              <a:t> </a:t>
            </a:r>
            <a:r>
              <a:rPr dirty="0" spc="-110"/>
              <a:t>y</a:t>
            </a:r>
            <a:r>
              <a:rPr dirty="0" spc="-165"/>
              <a:t> </a:t>
            </a:r>
            <a:r>
              <a:rPr dirty="0" spc="-50"/>
              <a:t>GIFs</a:t>
            </a:r>
            <a:r>
              <a:rPr dirty="0" spc="-160"/>
              <a:t> </a:t>
            </a:r>
            <a:r>
              <a:rPr dirty="0" spc="-65"/>
              <a:t>en</a:t>
            </a:r>
            <a:r>
              <a:rPr dirty="0" spc="-165"/>
              <a:t> </a:t>
            </a:r>
            <a:r>
              <a:rPr dirty="0" spc="-65"/>
              <a:t>móviles,</a:t>
            </a:r>
            <a:r>
              <a:rPr dirty="0" spc="-165"/>
              <a:t> </a:t>
            </a:r>
            <a:r>
              <a:rPr dirty="0" spc="-65"/>
              <a:t>hasta </a:t>
            </a:r>
            <a:r>
              <a:rPr dirty="0" spc="-475"/>
              <a:t> </a:t>
            </a:r>
            <a:r>
              <a:rPr dirty="0" spc="-45"/>
              <a:t>15MB</a:t>
            </a:r>
            <a:r>
              <a:rPr dirty="0" spc="-170"/>
              <a:t> </a:t>
            </a:r>
            <a:r>
              <a:rPr dirty="0" spc="-65"/>
              <a:t>en</a:t>
            </a:r>
            <a:r>
              <a:rPr dirty="0" spc="-165"/>
              <a:t> </a:t>
            </a:r>
            <a:r>
              <a:rPr dirty="0" spc="-30"/>
              <a:t>la</a:t>
            </a:r>
            <a:r>
              <a:rPr dirty="0" spc="-165"/>
              <a:t> </a:t>
            </a:r>
            <a:r>
              <a:rPr dirty="0" spc="-50"/>
              <a:t>web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03225" y="1118775"/>
            <a:ext cx="737550" cy="73755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003764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003764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12539" y="4201998"/>
            <a:ext cx="641712" cy="61185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68504" y="1713041"/>
            <a:ext cx="5207635" cy="14884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765175" marR="5080" indent="-753110">
              <a:lnSpc>
                <a:spcPct val="100000"/>
              </a:lnSpc>
              <a:spcBef>
                <a:spcPts val="100"/>
              </a:spcBef>
            </a:pPr>
            <a:r>
              <a:rPr dirty="0" sz="4800" spc="-125">
                <a:solidFill>
                  <a:srgbClr val="FFFFFF"/>
                </a:solidFill>
              </a:rPr>
              <a:t>7.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565">
                <a:solidFill>
                  <a:srgbClr val="FFFFFF"/>
                </a:solidFill>
              </a:rPr>
              <a:t>¿</a:t>
            </a:r>
            <a:r>
              <a:rPr dirty="0" sz="4800" spc="-240">
                <a:solidFill>
                  <a:srgbClr val="FFFFFF"/>
                </a:solidFill>
              </a:rPr>
              <a:t>Cómo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180">
                <a:solidFill>
                  <a:srgbClr val="FFFFFF"/>
                </a:solidFill>
              </a:rPr>
              <a:t>funciona  </a:t>
            </a:r>
            <a:r>
              <a:rPr dirty="0" sz="4800" spc="-105">
                <a:solidFill>
                  <a:srgbClr val="FFFFFF"/>
                </a:solidFill>
              </a:rPr>
              <a:t>el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190">
                <a:solidFill>
                  <a:srgbClr val="FFFFFF"/>
                </a:solidFill>
              </a:rPr>
              <a:t>al</a:t>
            </a:r>
            <a:r>
              <a:rPr dirty="0" sz="4800" spc="-295">
                <a:solidFill>
                  <a:srgbClr val="FFFFFF"/>
                </a:solidFill>
              </a:rPr>
              <a:t>g</a:t>
            </a:r>
            <a:r>
              <a:rPr dirty="0" sz="4800" spc="-245">
                <a:solidFill>
                  <a:srgbClr val="FFFFFF"/>
                </a:solidFill>
              </a:rPr>
              <a:t>oritmo?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FFFFFF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20350" y="4041542"/>
            <a:ext cx="816299" cy="940994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003764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0239" y="487160"/>
            <a:ext cx="176403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35"/>
              <a:t>Algoritmo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91249" y="1528709"/>
            <a:ext cx="7105650" cy="1671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2740" marR="5080" indent="-320675">
              <a:lnSpc>
                <a:spcPct val="100000"/>
              </a:lnSpc>
              <a:spcBef>
                <a:spcPts val="100"/>
              </a:spcBef>
              <a:buFont typeface="Arial MT"/>
              <a:buChar char="●"/>
              <a:tabLst>
                <a:tab pos="332740" algn="l"/>
                <a:tab pos="333375" algn="l"/>
              </a:tabLst>
            </a:pPr>
            <a:r>
              <a:rPr dirty="0" sz="1200" spc="-20">
                <a:latin typeface="Verdana"/>
                <a:cs typeface="Verdana"/>
              </a:rPr>
              <a:t>El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algoritmo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5">
                <a:latin typeface="Verdana"/>
                <a:cs typeface="Verdana"/>
              </a:rPr>
              <a:t>“X”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funciona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70">
                <a:latin typeface="Verdana"/>
                <a:cs typeface="Verdana"/>
              </a:rPr>
              <a:t>manera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diferente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al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otras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redes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sociales.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Sin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80">
                <a:latin typeface="Verdana"/>
                <a:cs typeface="Verdana"/>
              </a:rPr>
              <a:t>embargo,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4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partir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2016,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Twitter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introdujo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un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algoritmo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opcional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llamado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«</a:t>
            </a:r>
            <a:r>
              <a:rPr dirty="0" sz="1200" spc="-65" b="1">
                <a:latin typeface="Tahoma"/>
                <a:cs typeface="Tahoma"/>
              </a:rPr>
              <a:t>Mostrar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25" b="1">
                <a:latin typeface="Tahoma"/>
                <a:cs typeface="Tahoma"/>
              </a:rPr>
              <a:t>los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55" b="1">
                <a:latin typeface="Tahoma"/>
                <a:cs typeface="Tahoma"/>
              </a:rPr>
              <a:t>mejores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45" b="1">
                <a:latin typeface="Tahoma"/>
                <a:cs typeface="Tahoma"/>
              </a:rPr>
              <a:t>tweets</a:t>
            </a:r>
            <a:r>
              <a:rPr dirty="0" sz="1200" spc="-60" b="1">
                <a:latin typeface="Tahoma"/>
                <a:cs typeface="Tahoma"/>
              </a:rPr>
              <a:t> primero</a:t>
            </a:r>
            <a:r>
              <a:rPr dirty="0" sz="1200" spc="-60">
                <a:latin typeface="Verdana"/>
                <a:cs typeface="Verdana"/>
              </a:rPr>
              <a:t>».</a:t>
            </a: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 MT"/>
              <a:buChar char="●"/>
            </a:pPr>
            <a:endParaRPr sz="1150">
              <a:latin typeface="Verdana"/>
              <a:cs typeface="Verdana"/>
            </a:endParaRPr>
          </a:p>
          <a:p>
            <a:pPr marL="332740" marR="334645" indent="-320675">
              <a:lnSpc>
                <a:spcPct val="100000"/>
              </a:lnSpc>
              <a:buFont typeface="Arial MT"/>
              <a:buChar char="●"/>
              <a:tabLst>
                <a:tab pos="332740" algn="l"/>
                <a:tab pos="333375" algn="l"/>
              </a:tabLst>
            </a:pPr>
            <a:r>
              <a:rPr dirty="0" sz="1200" spc="-45">
                <a:latin typeface="Verdana"/>
                <a:cs typeface="Verdana"/>
              </a:rPr>
              <a:t>Estas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señales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incluyen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relevancia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del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tweet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para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20">
                <a:latin typeface="Verdana"/>
                <a:cs typeface="Verdana"/>
              </a:rPr>
              <a:t>el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usuario,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interacción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que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ha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tenido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20">
                <a:latin typeface="Verdana"/>
                <a:cs typeface="Verdana"/>
              </a:rPr>
              <a:t>el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20">
                <a:latin typeface="Verdana"/>
                <a:cs typeface="Verdana"/>
              </a:rPr>
              <a:t>t</a:t>
            </a:r>
            <a:r>
              <a:rPr dirty="0" sz="1200" spc="-50">
                <a:latin typeface="Verdana"/>
                <a:cs typeface="Verdana"/>
              </a:rPr>
              <a:t>w</a:t>
            </a:r>
            <a:r>
              <a:rPr dirty="0" sz="1200" spc="-55">
                <a:latin typeface="Verdana"/>
                <a:cs typeface="Verdana"/>
              </a:rPr>
              <a:t>eet,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r</a:t>
            </a:r>
            <a:r>
              <a:rPr dirty="0" sz="1200" spc="-45">
                <a:latin typeface="Verdana"/>
                <a:cs typeface="Verdana"/>
              </a:rPr>
              <a:t>eputación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del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au</a:t>
            </a:r>
            <a:r>
              <a:rPr dirty="0" sz="1200" spc="-45">
                <a:latin typeface="Verdana"/>
                <a:cs typeface="Verdana"/>
              </a:rPr>
              <a:t>t</a:t>
            </a:r>
            <a:r>
              <a:rPr dirty="0" sz="1200" spc="-55">
                <a:latin typeface="Verdana"/>
                <a:cs typeface="Verdana"/>
              </a:rPr>
              <a:t>or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del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0">
                <a:latin typeface="Verdana"/>
                <a:cs typeface="Verdana"/>
              </a:rPr>
              <a:t>t</a:t>
            </a:r>
            <a:r>
              <a:rPr dirty="0" sz="1200" spc="-50">
                <a:latin typeface="Verdana"/>
                <a:cs typeface="Verdana"/>
              </a:rPr>
              <a:t>w</a:t>
            </a:r>
            <a:r>
              <a:rPr dirty="0" sz="1200" spc="-45">
                <a:latin typeface="Verdana"/>
                <a:cs typeface="Verdana"/>
              </a:rPr>
              <a:t>eet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r</a:t>
            </a:r>
            <a:r>
              <a:rPr dirty="0" sz="1200" spc="-35">
                <a:latin typeface="Verdana"/>
                <a:cs typeface="Verdana"/>
              </a:rPr>
              <a:t>e</a:t>
            </a:r>
            <a:r>
              <a:rPr dirty="0" sz="1200" spc="-40">
                <a:latin typeface="Verdana"/>
                <a:cs typeface="Verdana"/>
              </a:rPr>
              <a:t>c</a:t>
            </a:r>
            <a:r>
              <a:rPr dirty="0" sz="1200" spc="-40">
                <a:latin typeface="Verdana"/>
                <a:cs typeface="Verdana"/>
              </a:rPr>
              <a:t>enci</a:t>
            </a:r>
            <a:r>
              <a:rPr dirty="0" sz="1200" spc="-70">
                <a:latin typeface="Verdana"/>
                <a:cs typeface="Verdana"/>
              </a:rPr>
              <a:t>a</a:t>
            </a:r>
            <a:r>
              <a:rPr dirty="0" sz="1200" spc="-150">
                <a:latin typeface="Verdana"/>
                <a:cs typeface="Verdana"/>
              </a:rPr>
              <a:t>*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del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0">
                <a:latin typeface="Verdana"/>
                <a:cs typeface="Verdana"/>
              </a:rPr>
              <a:t>t</a:t>
            </a:r>
            <a:r>
              <a:rPr dirty="0" sz="1200" spc="-50">
                <a:latin typeface="Verdana"/>
                <a:cs typeface="Verdana"/>
              </a:rPr>
              <a:t>w</a:t>
            </a:r>
            <a:r>
              <a:rPr dirty="0" sz="1200" spc="-55">
                <a:latin typeface="Verdana"/>
                <a:cs typeface="Verdana"/>
              </a:rPr>
              <a:t>eet.</a:t>
            </a: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 MT"/>
              <a:buChar char="●"/>
            </a:pPr>
            <a:endParaRPr sz="1150">
              <a:latin typeface="Verdana"/>
              <a:cs typeface="Verdana"/>
            </a:endParaRPr>
          </a:p>
          <a:p>
            <a:pPr marL="332740" marR="403225" indent="-320675">
              <a:lnSpc>
                <a:spcPct val="100000"/>
              </a:lnSpc>
              <a:spcBef>
                <a:spcPts val="5"/>
              </a:spcBef>
              <a:buFont typeface="Arial MT"/>
              <a:buChar char="●"/>
              <a:tabLst>
                <a:tab pos="332740" algn="l"/>
                <a:tab pos="333375" algn="l"/>
              </a:tabLst>
            </a:pPr>
            <a:r>
              <a:rPr dirty="0" sz="1200" spc="-55">
                <a:latin typeface="Verdana"/>
                <a:cs typeface="Verdana"/>
              </a:rPr>
              <a:t>Aunque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opción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«Mostrar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los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mejores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tweets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primero»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puede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estar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habilitada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forma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predeterminada, </a:t>
            </a:r>
            <a:r>
              <a:rPr dirty="0" sz="1200" spc="-25">
                <a:latin typeface="Verdana"/>
                <a:cs typeface="Verdana"/>
              </a:rPr>
              <a:t>los </a:t>
            </a:r>
            <a:r>
              <a:rPr dirty="0" sz="1200" spc="-50">
                <a:latin typeface="Verdana"/>
                <a:cs typeface="Verdana"/>
              </a:rPr>
              <a:t>usuarios </a:t>
            </a:r>
            <a:r>
              <a:rPr dirty="0" sz="1200" spc="-45">
                <a:latin typeface="Verdana"/>
                <a:cs typeface="Verdana"/>
              </a:rPr>
              <a:t>tienen </a:t>
            </a:r>
            <a:r>
              <a:rPr dirty="0" sz="1200" spc="-25">
                <a:latin typeface="Verdana"/>
                <a:cs typeface="Verdana"/>
              </a:rPr>
              <a:t>la </a:t>
            </a:r>
            <a:r>
              <a:rPr dirty="0" sz="1200" spc="-35">
                <a:latin typeface="Verdana"/>
                <a:cs typeface="Verdana"/>
              </a:rPr>
              <a:t>libertad </a:t>
            </a:r>
            <a:r>
              <a:rPr dirty="0" sz="1200" spc="-45">
                <a:latin typeface="Verdana"/>
                <a:cs typeface="Verdana"/>
              </a:rPr>
              <a:t>de desactivarla </a:t>
            </a:r>
            <a:r>
              <a:rPr dirty="0" sz="1200" spc="-95">
                <a:latin typeface="Verdana"/>
                <a:cs typeface="Verdana"/>
              </a:rPr>
              <a:t>y </a:t>
            </a:r>
            <a:r>
              <a:rPr dirty="0" sz="1200" spc="-70">
                <a:latin typeface="Verdana"/>
                <a:cs typeface="Verdana"/>
              </a:rPr>
              <a:t>ver </a:t>
            </a:r>
            <a:r>
              <a:rPr dirty="0" sz="1200" spc="-25">
                <a:latin typeface="Verdana"/>
                <a:cs typeface="Verdana"/>
              </a:rPr>
              <a:t>los </a:t>
            </a:r>
            <a:r>
              <a:rPr dirty="0" sz="1200" spc="-40">
                <a:latin typeface="Verdana"/>
                <a:cs typeface="Verdana"/>
              </a:rPr>
              <a:t>tweets </a:t>
            </a:r>
            <a:r>
              <a:rPr dirty="0" sz="1200" spc="-60">
                <a:latin typeface="Verdana"/>
                <a:cs typeface="Verdana"/>
              </a:rPr>
              <a:t>en </a:t>
            </a:r>
            <a:r>
              <a:rPr dirty="0" sz="1200" spc="-55">
                <a:latin typeface="Verdana"/>
                <a:cs typeface="Verdana"/>
              </a:rPr>
              <a:t>orden </a:t>
            </a:r>
            <a:r>
              <a:rPr dirty="0" sz="1200" spc="-5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cronológico</a:t>
            </a:r>
            <a:r>
              <a:rPr dirty="0" sz="1200" spc="-145">
                <a:latin typeface="Verdana"/>
                <a:cs typeface="Verdana"/>
              </a:rPr>
              <a:t> </a:t>
            </a:r>
            <a:r>
              <a:rPr dirty="0" sz="1200" spc="-70">
                <a:latin typeface="Verdana"/>
                <a:cs typeface="Verdana"/>
              </a:rPr>
              <a:t>puro.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1749" y="4608862"/>
            <a:ext cx="514604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45">
                <a:latin typeface="Verdana"/>
                <a:cs typeface="Verdana"/>
              </a:rPr>
              <a:t>*</a:t>
            </a:r>
            <a:r>
              <a:rPr dirty="0" sz="900" spc="-45">
                <a:solidFill>
                  <a:srgbClr val="040C28"/>
                </a:solidFill>
                <a:latin typeface="Verdana"/>
                <a:cs typeface="Verdana"/>
              </a:rPr>
              <a:t>Capacidad</a:t>
            </a:r>
            <a:r>
              <a:rPr dirty="0" sz="900" spc="-100">
                <a:solidFill>
                  <a:srgbClr val="040C28"/>
                </a:solidFill>
                <a:latin typeface="Verdana"/>
                <a:cs typeface="Verdana"/>
              </a:rPr>
              <a:t> </a:t>
            </a:r>
            <a:r>
              <a:rPr dirty="0" sz="900" spc="-35">
                <a:solidFill>
                  <a:srgbClr val="040C28"/>
                </a:solidFill>
                <a:latin typeface="Verdana"/>
                <a:cs typeface="Verdana"/>
              </a:rPr>
              <a:t>de</a:t>
            </a:r>
            <a:r>
              <a:rPr dirty="0" sz="900" spc="-100">
                <a:solidFill>
                  <a:srgbClr val="040C28"/>
                </a:solidFill>
                <a:latin typeface="Verdana"/>
                <a:cs typeface="Verdana"/>
              </a:rPr>
              <a:t> </a:t>
            </a:r>
            <a:r>
              <a:rPr dirty="0" sz="900" spc="-40">
                <a:solidFill>
                  <a:srgbClr val="040C28"/>
                </a:solidFill>
                <a:latin typeface="Verdana"/>
                <a:cs typeface="Verdana"/>
              </a:rPr>
              <a:t>retener</a:t>
            </a:r>
            <a:r>
              <a:rPr dirty="0" sz="900" spc="-100">
                <a:solidFill>
                  <a:srgbClr val="040C28"/>
                </a:solidFill>
                <a:latin typeface="Verdana"/>
                <a:cs typeface="Verdana"/>
              </a:rPr>
              <a:t> </a:t>
            </a:r>
            <a:r>
              <a:rPr dirty="0" sz="900" spc="-50">
                <a:solidFill>
                  <a:srgbClr val="040C28"/>
                </a:solidFill>
                <a:latin typeface="Verdana"/>
                <a:cs typeface="Verdana"/>
              </a:rPr>
              <a:t>una</a:t>
            </a:r>
            <a:r>
              <a:rPr dirty="0" sz="900" spc="-95">
                <a:solidFill>
                  <a:srgbClr val="040C28"/>
                </a:solidFill>
                <a:latin typeface="Verdana"/>
                <a:cs typeface="Verdana"/>
              </a:rPr>
              <a:t> </a:t>
            </a:r>
            <a:r>
              <a:rPr dirty="0" sz="900" spc="-35">
                <a:solidFill>
                  <a:srgbClr val="040C28"/>
                </a:solidFill>
                <a:latin typeface="Verdana"/>
                <a:cs typeface="Verdana"/>
              </a:rPr>
              <a:t>información</a:t>
            </a:r>
            <a:r>
              <a:rPr dirty="0" sz="900" spc="-100">
                <a:solidFill>
                  <a:srgbClr val="040C28"/>
                </a:solidFill>
                <a:latin typeface="Verdana"/>
                <a:cs typeface="Verdana"/>
              </a:rPr>
              <a:t> </a:t>
            </a:r>
            <a:r>
              <a:rPr dirty="0" sz="900" spc="-35">
                <a:solidFill>
                  <a:srgbClr val="040C28"/>
                </a:solidFill>
                <a:latin typeface="Verdana"/>
                <a:cs typeface="Verdana"/>
              </a:rPr>
              <a:t>de</a:t>
            </a:r>
            <a:r>
              <a:rPr dirty="0" sz="900" spc="-100">
                <a:solidFill>
                  <a:srgbClr val="040C28"/>
                </a:solidFill>
                <a:latin typeface="Verdana"/>
                <a:cs typeface="Verdana"/>
              </a:rPr>
              <a:t> </a:t>
            </a:r>
            <a:r>
              <a:rPr dirty="0" sz="900" spc="-45">
                <a:solidFill>
                  <a:srgbClr val="040C28"/>
                </a:solidFill>
                <a:latin typeface="Verdana"/>
                <a:cs typeface="Verdana"/>
              </a:rPr>
              <a:t>algo</a:t>
            </a:r>
            <a:r>
              <a:rPr dirty="0" sz="900" spc="-100">
                <a:solidFill>
                  <a:srgbClr val="040C28"/>
                </a:solidFill>
                <a:latin typeface="Verdana"/>
                <a:cs typeface="Verdana"/>
              </a:rPr>
              <a:t> </a:t>
            </a:r>
            <a:r>
              <a:rPr dirty="0" sz="900" spc="-40">
                <a:solidFill>
                  <a:srgbClr val="040C28"/>
                </a:solidFill>
                <a:latin typeface="Verdana"/>
                <a:cs typeface="Verdana"/>
              </a:rPr>
              <a:t>que</a:t>
            </a:r>
            <a:r>
              <a:rPr dirty="0" sz="900" spc="-95">
                <a:solidFill>
                  <a:srgbClr val="040C28"/>
                </a:solidFill>
                <a:latin typeface="Verdana"/>
                <a:cs typeface="Verdana"/>
              </a:rPr>
              <a:t> </a:t>
            </a:r>
            <a:r>
              <a:rPr dirty="0" sz="900" spc="-30">
                <a:solidFill>
                  <a:srgbClr val="040C28"/>
                </a:solidFill>
                <a:latin typeface="Verdana"/>
                <a:cs typeface="Verdana"/>
              </a:rPr>
              <a:t>se</a:t>
            </a:r>
            <a:r>
              <a:rPr dirty="0" sz="900" spc="-100">
                <a:solidFill>
                  <a:srgbClr val="040C28"/>
                </a:solidFill>
                <a:latin typeface="Verdana"/>
                <a:cs typeface="Verdana"/>
              </a:rPr>
              <a:t> </a:t>
            </a:r>
            <a:r>
              <a:rPr dirty="0" sz="900" spc="-50">
                <a:solidFill>
                  <a:srgbClr val="040C28"/>
                </a:solidFill>
                <a:latin typeface="Verdana"/>
                <a:cs typeface="Verdana"/>
              </a:rPr>
              <a:t>ha</a:t>
            </a:r>
            <a:r>
              <a:rPr dirty="0" sz="900" spc="-100">
                <a:solidFill>
                  <a:srgbClr val="040C28"/>
                </a:solidFill>
                <a:latin typeface="Verdana"/>
                <a:cs typeface="Verdana"/>
              </a:rPr>
              <a:t> </a:t>
            </a:r>
            <a:r>
              <a:rPr dirty="0" sz="900" spc="-50">
                <a:solidFill>
                  <a:srgbClr val="040C28"/>
                </a:solidFill>
                <a:latin typeface="Verdana"/>
                <a:cs typeface="Verdana"/>
              </a:rPr>
              <a:t>visto,</a:t>
            </a:r>
            <a:r>
              <a:rPr dirty="0" sz="900" spc="-100">
                <a:solidFill>
                  <a:srgbClr val="040C28"/>
                </a:solidFill>
                <a:latin typeface="Verdana"/>
                <a:cs typeface="Verdana"/>
              </a:rPr>
              <a:t> </a:t>
            </a:r>
            <a:r>
              <a:rPr dirty="0" sz="900" spc="-30">
                <a:solidFill>
                  <a:srgbClr val="040C28"/>
                </a:solidFill>
                <a:latin typeface="Verdana"/>
                <a:cs typeface="Verdana"/>
              </a:rPr>
              <a:t>oído</a:t>
            </a:r>
            <a:r>
              <a:rPr dirty="0" sz="900" spc="-95">
                <a:solidFill>
                  <a:srgbClr val="040C28"/>
                </a:solidFill>
                <a:latin typeface="Verdana"/>
                <a:cs typeface="Verdana"/>
              </a:rPr>
              <a:t> </a:t>
            </a:r>
            <a:r>
              <a:rPr dirty="0" sz="900" spc="-65">
                <a:solidFill>
                  <a:srgbClr val="040C28"/>
                </a:solidFill>
                <a:latin typeface="Verdana"/>
                <a:cs typeface="Verdana"/>
              </a:rPr>
              <a:t>o,</a:t>
            </a:r>
            <a:r>
              <a:rPr dirty="0" sz="900" spc="-100">
                <a:solidFill>
                  <a:srgbClr val="040C28"/>
                </a:solidFill>
                <a:latin typeface="Verdana"/>
                <a:cs typeface="Verdana"/>
              </a:rPr>
              <a:t> </a:t>
            </a:r>
            <a:r>
              <a:rPr dirty="0" sz="900" spc="-45">
                <a:solidFill>
                  <a:srgbClr val="040C28"/>
                </a:solidFill>
                <a:latin typeface="Verdana"/>
                <a:cs typeface="Verdana"/>
              </a:rPr>
              <a:t>en</a:t>
            </a:r>
            <a:r>
              <a:rPr dirty="0" sz="900" spc="-100">
                <a:solidFill>
                  <a:srgbClr val="040C28"/>
                </a:solidFill>
                <a:latin typeface="Verdana"/>
                <a:cs typeface="Verdana"/>
              </a:rPr>
              <a:t> </a:t>
            </a:r>
            <a:r>
              <a:rPr dirty="0" sz="900" spc="-45">
                <a:solidFill>
                  <a:srgbClr val="040C28"/>
                </a:solidFill>
                <a:latin typeface="Verdana"/>
                <a:cs typeface="Verdana"/>
              </a:rPr>
              <a:t>general,</a:t>
            </a:r>
            <a:r>
              <a:rPr dirty="0" sz="900" spc="-100">
                <a:solidFill>
                  <a:srgbClr val="040C28"/>
                </a:solidFill>
                <a:latin typeface="Verdana"/>
                <a:cs typeface="Verdana"/>
              </a:rPr>
              <a:t> </a:t>
            </a:r>
            <a:r>
              <a:rPr dirty="0" sz="900" spc="-45">
                <a:solidFill>
                  <a:srgbClr val="040C28"/>
                </a:solidFill>
                <a:latin typeface="Verdana"/>
                <a:cs typeface="Verdana"/>
              </a:rPr>
              <a:t>experimentado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003764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003764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12539" y="4201998"/>
            <a:ext cx="641712" cy="61185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5981" y="1908591"/>
            <a:ext cx="503301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125">
                <a:solidFill>
                  <a:srgbClr val="FFFFFF"/>
                </a:solidFill>
              </a:rPr>
              <a:t>8.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325">
                <a:solidFill>
                  <a:srgbClr val="FFFFFF"/>
                </a:solidFill>
              </a:rPr>
              <a:t>D</a:t>
            </a:r>
            <a:r>
              <a:rPr dirty="0" sz="4800" spc="-360">
                <a:solidFill>
                  <a:srgbClr val="FFFFFF"/>
                </a:solidFill>
              </a:rPr>
              <a:t>o</a:t>
            </a:r>
            <a:r>
              <a:rPr dirty="0" sz="4800" spc="-75">
                <a:solidFill>
                  <a:srgbClr val="FFFFFF"/>
                </a:solidFill>
              </a:rPr>
              <a:t>'s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195">
                <a:solidFill>
                  <a:srgbClr val="FFFFFF"/>
                </a:solidFill>
              </a:rPr>
              <a:t>and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220">
                <a:solidFill>
                  <a:srgbClr val="FFFFFF"/>
                </a:solidFill>
              </a:rPr>
              <a:t>do</a:t>
            </a:r>
            <a:r>
              <a:rPr dirty="0" sz="4800" spc="-300">
                <a:solidFill>
                  <a:srgbClr val="FFFFFF"/>
                </a:solidFill>
              </a:rPr>
              <a:t>n</a:t>
            </a:r>
            <a:r>
              <a:rPr dirty="0" sz="4800" spc="-120">
                <a:solidFill>
                  <a:srgbClr val="FFFFFF"/>
                </a:solidFill>
              </a:rPr>
              <a:t>'ts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FFFFFF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20350" y="4041542"/>
            <a:ext cx="816299" cy="94099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3999" y="5143499"/>
                </a:moveTo>
                <a:lnTo>
                  <a:pt x="0" y="5143499"/>
                </a:lnTo>
                <a:lnTo>
                  <a:pt x="0" y="0"/>
                </a:lnTo>
                <a:lnTo>
                  <a:pt x="9143999" y="0"/>
                </a:lnTo>
                <a:lnTo>
                  <a:pt x="9143999" y="5143499"/>
                </a:lnTo>
                <a:close/>
              </a:path>
            </a:pathLst>
          </a:custGeom>
          <a:solidFill>
            <a:srgbClr val="00376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41775" y="446954"/>
            <a:ext cx="313880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135">
                <a:solidFill>
                  <a:srgbClr val="FFFFFF"/>
                </a:solidFill>
              </a:rPr>
              <a:t>Bloque</a:t>
            </a:r>
            <a:r>
              <a:rPr dirty="0" sz="4000" spc="-229">
                <a:solidFill>
                  <a:srgbClr val="FFFFFF"/>
                </a:solidFill>
              </a:rPr>
              <a:t> </a:t>
            </a:r>
            <a:r>
              <a:rPr dirty="0" sz="4000" spc="-150">
                <a:solidFill>
                  <a:srgbClr val="FFFFFF"/>
                </a:solidFill>
              </a:rPr>
              <a:t>I.</a:t>
            </a:r>
            <a:r>
              <a:rPr dirty="0" sz="4000" spc="-229">
                <a:solidFill>
                  <a:srgbClr val="FFFFFF"/>
                </a:solidFill>
              </a:rPr>
              <a:t> </a:t>
            </a:r>
            <a:r>
              <a:rPr dirty="0" sz="4000" spc="65">
                <a:solidFill>
                  <a:srgbClr val="FFFFFF"/>
                </a:solidFill>
              </a:rPr>
              <a:t>“</a:t>
            </a:r>
            <a:r>
              <a:rPr dirty="0" sz="4000" spc="-160">
                <a:solidFill>
                  <a:srgbClr val="FFFFFF"/>
                </a:solidFill>
              </a:rPr>
              <a:t>X</a:t>
            </a:r>
            <a:r>
              <a:rPr dirty="0" sz="4000" spc="110">
                <a:solidFill>
                  <a:srgbClr val="FFFFFF"/>
                </a:solidFill>
              </a:rPr>
              <a:t>”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1055575" y="1374453"/>
            <a:ext cx="2391410" cy="1848485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195580" indent="-183515">
              <a:lnSpc>
                <a:spcPct val="100000"/>
              </a:lnSpc>
              <a:spcBef>
                <a:spcPts val="330"/>
              </a:spcBef>
              <a:buAutoNum type="arabicPeriod"/>
              <a:tabLst>
                <a:tab pos="196215" algn="l"/>
              </a:tabLst>
            </a:pPr>
            <a:r>
              <a:rPr dirty="0" sz="1300" spc="-145">
                <a:solidFill>
                  <a:srgbClr val="FFFFFF"/>
                </a:solidFill>
                <a:latin typeface="Verdana"/>
                <a:cs typeface="Verdana"/>
              </a:rPr>
              <a:t>¿</a:t>
            </a:r>
            <a:r>
              <a:rPr dirty="0" sz="1300" spc="-85">
                <a:solidFill>
                  <a:srgbClr val="FFFFFF"/>
                </a:solidFill>
                <a:latin typeface="Verdana"/>
                <a:cs typeface="Verdana"/>
              </a:rPr>
              <a:t>Qué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55">
                <a:solidFill>
                  <a:srgbClr val="FFFFFF"/>
                </a:solidFill>
                <a:latin typeface="Verdana"/>
                <a:cs typeface="Verdana"/>
              </a:rPr>
              <a:t>es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85">
                <a:solidFill>
                  <a:srgbClr val="FFFFFF"/>
                </a:solidFill>
                <a:latin typeface="Verdana"/>
                <a:cs typeface="Verdana"/>
              </a:rPr>
              <a:t>X</a:t>
            </a:r>
            <a:r>
              <a:rPr dirty="0" sz="1300" spc="-90">
                <a:solidFill>
                  <a:srgbClr val="FFFFFF"/>
                </a:solidFill>
                <a:latin typeface="Verdana"/>
                <a:cs typeface="Verdana"/>
              </a:rPr>
              <a:t>?</a:t>
            </a:r>
            <a:endParaRPr sz="1300">
              <a:latin typeface="Verdana"/>
              <a:cs typeface="Verdana"/>
            </a:endParaRPr>
          </a:p>
          <a:p>
            <a:pPr marL="195580" indent="-183515">
              <a:lnSpc>
                <a:spcPct val="100000"/>
              </a:lnSpc>
              <a:spcBef>
                <a:spcPts val="235"/>
              </a:spcBef>
              <a:buAutoNum type="arabicPeriod"/>
              <a:tabLst>
                <a:tab pos="196215" algn="l"/>
              </a:tabLst>
            </a:pPr>
            <a:r>
              <a:rPr dirty="0" sz="1300" spc="-95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114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z="1300" spc="-60">
                <a:solidFill>
                  <a:srgbClr val="FFFFFF"/>
                </a:solidFill>
                <a:latin typeface="Verdana"/>
                <a:cs typeface="Verdana"/>
              </a:rPr>
              <a:t>wi</a:t>
            </a:r>
            <a:r>
              <a:rPr dirty="0" sz="1300" spc="-6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z="1300" spc="-7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z="1300" spc="-70">
                <a:solidFill>
                  <a:srgbClr val="FFFFFF"/>
                </a:solidFill>
                <a:latin typeface="Verdana"/>
                <a:cs typeface="Verdana"/>
              </a:rPr>
              <a:t>er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9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30">
                <a:solidFill>
                  <a:srgbClr val="FFFFFF"/>
                </a:solidFill>
                <a:latin typeface="Verdana"/>
                <a:cs typeface="Verdana"/>
              </a:rPr>
              <a:t>“</a:t>
            </a:r>
            <a:r>
              <a:rPr dirty="0" sz="1300" spc="-40">
                <a:solidFill>
                  <a:srgbClr val="FFFFFF"/>
                </a:solidFill>
                <a:latin typeface="Verdana"/>
                <a:cs typeface="Verdana"/>
              </a:rPr>
              <a:t>X</a:t>
            </a:r>
            <a:r>
              <a:rPr dirty="0" sz="1300" spc="15">
                <a:solidFill>
                  <a:srgbClr val="FFFFFF"/>
                </a:solidFill>
                <a:latin typeface="Verdana"/>
                <a:cs typeface="Verdana"/>
              </a:rPr>
              <a:t>”</a:t>
            </a:r>
            <a:endParaRPr sz="1300">
              <a:latin typeface="Verdana"/>
              <a:cs typeface="Verdana"/>
            </a:endParaRPr>
          </a:p>
          <a:p>
            <a:pPr marL="195580" indent="-183515">
              <a:lnSpc>
                <a:spcPct val="100000"/>
              </a:lnSpc>
              <a:spcBef>
                <a:spcPts val="235"/>
              </a:spcBef>
              <a:buAutoNum type="arabicPeriod"/>
              <a:tabLst>
                <a:tab pos="196215" algn="l"/>
              </a:tabLst>
            </a:pPr>
            <a:r>
              <a:rPr dirty="0" sz="1300" spc="-55">
                <a:solidFill>
                  <a:srgbClr val="FFFFFF"/>
                </a:solidFill>
                <a:latin typeface="Verdana"/>
                <a:cs typeface="Verdana"/>
              </a:rPr>
              <a:t>Beneﬁcios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6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60">
                <a:solidFill>
                  <a:srgbClr val="FFFFFF"/>
                </a:solidFill>
                <a:latin typeface="Verdana"/>
                <a:cs typeface="Verdana"/>
              </a:rPr>
              <a:t>utilizar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30">
                <a:solidFill>
                  <a:srgbClr val="FFFFFF"/>
                </a:solidFill>
                <a:latin typeface="Verdana"/>
                <a:cs typeface="Verdana"/>
              </a:rPr>
              <a:t>“</a:t>
            </a:r>
            <a:r>
              <a:rPr dirty="0" sz="1300" spc="-40">
                <a:solidFill>
                  <a:srgbClr val="FFFFFF"/>
                </a:solidFill>
                <a:latin typeface="Verdana"/>
                <a:cs typeface="Verdana"/>
              </a:rPr>
              <a:t>X</a:t>
            </a:r>
            <a:r>
              <a:rPr dirty="0" sz="1300" spc="15">
                <a:solidFill>
                  <a:srgbClr val="FFFFFF"/>
                </a:solidFill>
                <a:latin typeface="Verdana"/>
                <a:cs typeface="Verdana"/>
              </a:rPr>
              <a:t>”</a:t>
            </a:r>
            <a:endParaRPr sz="1300">
              <a:latin typeface="Verdana"/>
              <a:cs typeface="Verdana"/>
            </a:endParaRPr>
          </a:p>
          <a:p>
            <a:pPr marL="195580" indent="-183515">
              <a:lnSpc>
                <a:spcPct val="100000"/>
              </a:lnSpc>
              <a:spcBef>
                <a:spcPts val="235"/>
              </a:spcBef>
              <a:buAutoNum type="arabicPeriod"/>
              <a:tabLst>
                <a:tab pos="196215" algn="l"/>
              </a:tabLst>
            </a:pPr>
            <a:r>
              <a:rPr dirty="0" sz="1300" spc="-65">
                <a:solidFill>
                  <a:srgbClr val="FFFFFF"/>
                </a:solidFill>
                <a:latin typeface="Verdana"/>
                <a:cs typeface="Verdana"/>
              </a:rPr>
              <a:t>Hábi</a:t>
            </a:r>
            <a:r>
              <a:rPr dirty="0" sz="1300" spc="-55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z="1300" spc="-55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6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65">
                <a:solidFill>
                  <a:srgbClr val="FFFFFF"/>
                </a:solidFill>
                <a:latin typeface="Verdana"/>
                <a:cs typeface="Verdana"/>
              </a:rPr>
              <a:t>uso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75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30">
                <a:solidFill>
                  <a:srgbClr val="FFFFFF"/>
                </a:solidFill>
                <a:latin typeface="Verdana"/>
                <a:cs typeface="Verdana"/>
              </a:rPr>
              <a:t>“</a:t>
            </a:r>
            <a:r>
              <a:rPr dirty="0" sz="1300" spc="-40">
                <a:solidFill>
                  <a:srgbClr val="FFFFFF"/>
                </a:solidFill>
                <a:latin typeface="Verdana"/>
                <a:cs typeface="Verdana"/>
              </a:rPr>
              <a:t>X</a:t>
            </a:r>
            <a:r>
              <a:rPr dirty="0" sz="1300" spc="15">
                <a:solidFill>
                  <a:srgbClr val="FFFFFF"/>
                </a:solidFill>
                <a:latin typeface="Verdana"/>
                <a:cs typeface="Verdana"/>
              </a:rPr>
              <a:t>”</a:t>
            </a:r>
            <a:endParaRPr sz="1300">
              <a:latin typeface="Verdana"/>
              <a:cs typeface="Verdana"/>
            </a:endParaRPr>
          </a:p>
          <a:p>
            <a:pPr marL="195580" indent="-183515">
              <a:lnSpc>
                <a:spcPct val="100000"/>
              </a:lnSpc>
              <a:spcBef>
                <a:spcPts val="234"/>
              </a:spcBef>
              <a:buAutoNum type="arabicPeriod"/>
              <a:tabLst>
                <a:tab pos="196215" algn="l"/>
              </a:tabLst>
            </a:pPr>
            <a:r>
              <a:rPr dirty="0" sz="1300" spc="-70">
                <a:solidFill>
                  <a:srgbClr val="FFFFFF"/>
                </a:solidFill>
                <a:latin typeface="Verdana"/>
                <a:cs typeface="Verdana"/>
              </a:rPr>
              <a:t>"Xs"</a:t>
            </a:r>
            <a:endParaRPr sz="1300">
              <a:latin typeface="Verdana"/>
              <a:cs typeface="Verdana"/>
            </a:endParaRPr>
          </a:p>
          <a:p>
            <a:pPr marL="195580" indent="-183515">
              <a:lnSpc>
                <a:spcPct val="100000"/>
              </a:lnSpc>
              <a:spcBef>
                <a:spcPts val="229"/>
              </a:spcBef>
              <a:buAutoNum type="arabicPeriod"/>
              <a:tabLst>
                <a:tab pos="196215" algn="l"/>
              </a:tabLst>
            </a:pPr>
            <a:r>
              <a:rPr dirty="0" sz="1300" spc="-60">
                <a:solidFill>
                  <a:srgbClr val="FFFFFF"/>
                </a:solidFill>
                <a:latin typeface="Verdana"/>
                <a:cs typeface="Verdana"/>
              </a:rPr>
              <a:t>In</a:t>
            </a:r>
            <a:r>
              <a:rPr dirty="0" sz="1300" spc="-5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dirty="0" sz="1300" spc="-70">
                <a:solidFill>
                  <a:srgbClr val="FFFFFF"/>
                </a:solidFill>
                <a:latin typeface="Verdana"/>
                <a:cs typeface="Verdana"/>
              </a:rPr>
              <a:t>ormación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7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z="1300" spc="-55">
                <a:solidFill>
                  <a:srgbClr val="FFFFFF"/>
                </a:solidFill>
                <a:latin typeface="Verdana"/>
                <a:cs typeface="Verdana"/>
              </a:rPr>
              <a:t>écnica</a:t>
            </a:r>
            <a:endParaRPr sz="1300">
              <a:latin typeface="Verdana"/>
              <a:cs typeface="Verdana"/>
            </a:endParaRPr>
          </a:p>
          <a:p>
            <a:pPr marL="195580" indent="-183515">
              <a:lnSpc>
                <a:spcPct val="100000"/>
              </a:lnSpc>
              <a:spcBef>
                <a:spcPts val="235"/>
              </a:spcBef>
              <a:buAutoNum type="arabicPeriod"/>
              <a:tabLst>
                <a:tab pos="196215" algn="l"/>
              </a:tabLst>
            </a:pPr>
            <a:r>
              <a:rPr dirty="0" sz="1300" spc="-145">
                <a:solidFill>
                  <a:srgbClr val="FFFFFF"/>
                </a:solidFill>
                <a:latin typeface="Verdana"/>
                <a:cs typeface="Verdana"/>
              </a:rPr>
              <a:t>¿</a:t>
            </a:r>
            <a:r>
              <a:rPr dirty="0" sz="1300" spc="-90">
                <a:solidFill>
                  <a:srgbClr val="FFFFFF"/>
                </a:solidFill>
                <a:latin typeface="Verdana"/>
                <a:cs typeface="Verdana"/>
              </a:rPr>
              <a:t>Cómo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65">
                <a:solidFill>
                  <a:srgbClr val="FFFFFF"/>
                </a:solidFill>
                <a:latin typeface="Verdana"/>
                <a:cs typeface="Verdana"/>
              </a:rPr>
              <a:t>funciona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35">
                <a:solidFill>
                  <a:srgbClr val="FFFFFF"/>
                </a:solidFill>
                <a:latin typeface="Verdana"/>
                <a:cs typeface="Verdana"/>
              </a:rPr>
              <a:t>el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65">
                <a:solidFill>
                  <a:srgbClr val="FFFFFF"/>
                </a:solidFill>
                <a:latin typeface="Verdana"/>
                <a:cs typeface="Verdana"/>
              </a:rPr>
              <a:t>al</a:t>
            </a:r>
            <a:r>
              <a:rPr dirty="0" sz="1300" spc="-10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dirty="0" sz="1300" spc="-75">
                <a:solidFill>
                  <a:srgbClr val="FFFFFF"/>
                </a:solidFill>
                <a:latin typeface="Verdana"/>
                <a:cs typeface="Verdana"/>
              </a:rPr>
              <a:t>oritmo?</a:t>
            </a:r>
            <a:endParaRPr sz="1300">
              <a:latin typeface="Verdana"/>
              <a:cs typeface="Verdana"/>
            </a:endParaRPr>
          </a:p>
          <a:p>
            <a:pPr marL="195580" indent="-183515">
              <a:lnSpc>
                <a:spcPct val="100000"/>
              </a:lnSpc>
              <a:spcBef>
                <a:spcPts val="235"/>
              </a:spcBef>
              <a:buAutoNum type="arabicPeriod"/>
              <a:tabLst>
                <a:tab pos="196215" algn="l"/>
              </a:tabLst>
            </a:pPr>
            <a:r>
              <a:rPr dirty="0" sz="1300" spc="-11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dirty="0" sz="1300" spc="-11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dirty="0" sz="1300" spc="-40">
                <a:solidFill>
                  <a:srgbClr val="FFFFFF"/>
                </a:solidFill>
                <a:latin typeface="Verdana"/>
                <a:cs typeface="Verdana"/>
              </a:rPr>
              <a:t>'s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80">
                <a:solidFill>
                  <a:srgbClr val="FFFFFF"/>
                </a:solidFill>
                <a:latin typeface="Verdana"/>
                <a:cs typeface="Verdana"/>
              </a:rPr>
              <a:t>and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70">
                <a:solidFill>
                  <a:srgbClr val="FFFFFF"/>
                </a:solidFill>
                <a:latin typeface="Verdana"/>
                <a:cs typeface="Verdana"/>
              </a:rPr>
              <a:t>do</a:t>
            </a:r>
            <a:r>
              <a:rPr dirty="0" sz="1300" spc="-9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dirty="0" sz="1300" spc="-45">
                <a:solidFill>
                  <a:srgbClr val="FFFFFF"/>
                </a:solidFill>
                <a:latin typeface="Verdana"/>
                <a:cs typeface="Verdana"/>
              </a:rPr>
              <a:t>'ts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45074" y="1369453"/>
            <a:ext cx="2527935" cy="937260"/>
          </a:xfrm>
          <a:prstGeom prst="rect">
            <a:avLst/>
          </a:prstGeom>
        </p:spPr>
        <p:txBody>
          <a:bodyPr wrap="square" lIns="0" tIns="42544" rIns="0" bIns="0" rtlCol="0" vert="horz">
            <a:spAutoFit/>
          </a:bodyPr>
          <a:lstStyle/>
          <a:p>
            <a:pPr marL="195580" indent="-183515">
              <a:lnSpc>
                <a:spcPct val="100000"/>
              </a:lnSpc>
              <a:spcBef>
                <a:spcPts val="334"/>
              </a:spcBef>
              <a:buAutoNum type="arabicPeriod" startAt="9"/>
              <a:tabLst>
                <a:tab pos="196215" algn="l"/>
              </a:tabLst>
            </a:pPr>
            <a:r>
              <a:rPr dirty="0" sz="1300" spc="-6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z="1300" spc="-6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dirty="0" sz="1300" spc="-65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z="1300" spc="-8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dirty="0" sz="1300" spc="-9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z="1300" spc="-7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z="1300" spc="-70">
                <a:solidFill>
                  <a:srgbClr val="FFFFFF"/>
                </a:solidFill>
                <a:latin typeface="Verdana"/>
                <a:cs typeface="Verdana"/>
              </a:rPr>
              <a:t>egias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6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65">
                <a:solidFill>
                  <a:srgbClr val="FFFFFF"/>
                </a:solidFill>
                <a:latin typeface="Verdana"/>
                <a:cs typeface="Verdana"/>
              </a:rPr>
              <a:t>posicionamien</a:t>
            </a:r>
            <a:r>
              <a:rPr dirty="0" sz="1300" spc="-55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z="1300" spc="-65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1300">
              <a:latin typeface="Verdana"/>
              <a:cs typeface="Verdana"/>
            </a:endParaRPr>
          </a:p>
          <a:p>
            <a:pPr marL="294640" indent="-282575">
              <a:lnSpc>
                <a:spcPct val="100000"/>
              </a:lnSpc>
              <a:spcBef>
                <a:spcPts val="229"/>
              </a:spcBef>
              <a:buAutoNum type="arabicPeriod" startAt="9"/>
              <a:tabLst>
                <a:tab pos="295275" algn="l"/>
              </a:tabLst>
            </a:pPr>
            <a:r>
              <a:rPr dirty="0" sz="1300" spc="-75">
                <a:solidFill>
                  <a:srgbClr val="FFFFFF"/>
                </a:solidFill>
                <a:latin typeface="Verdana"/>
                <a:cs typeface="Verdana"/>
              </a:rPr>
              <a:t>Herramientas</a:t>
            </a:r>
            <a:endParaRPr sz="1300">
              <a:latin typeface="Verdana"/>
              <a:cs typeface="Verdana"/>
            </a:endParaRPr>
          </a:p>
          <a:p>
            <a:pPr marL="294640" indent="-282575">
              <a:lnSpc>
                <a:spcPct val="100000"/>
              </a:lnSpc>
              <a:spcBef>
                <a:spcPts val="235"/>
              </a:spcBef>
              <a:buAutoNum type="arabicPeriod" startAt="9"/>
              <a:tabLst>
                <a:tab pos="295275" algn="l"/>
              </a:tabLst>
            </a:pPr>
            <a:r>
              <a:rPr dirty="0" sz="1300" spc="-60">
                <a:solidFill>
                  <a:srgbClr val="FFFFFF"/>
                </a:solidFill>
                <a:latin typeface="Verdana"/>
                <a:cs typeface="Verdana"/>
              </a:rPr>
              <a:t>In</a:t>
            </a:r>
            <a:r>
              <a:rPr dirty="0" sz="1300" spc="-5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dirty="0" sz="1300" spc="-70">
                <a:solidFill>
                  <a:srgbClr val="FFFFFF"/>
                </a:solidFill>
                <a:latin typeface="Verdana"/>
                <a:cs typeface="Verdana"/>
              </a:rPr>
              <a:t>ormación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55">
                <a:solidFill>
                  <a:srgbClr val="FFFFFF"/>
                </a:solidFill>
                <a:latin typeface="Verdana"/>
                <a:cs typeface="Verdana"/>
              </a:rPr>
              <a:t>le</a:t>
            </a:r>
            <a:r>
              <a:rPr dirty="0" sz="1300" spc="-85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dirty="0" sz="1300" spc="-45">
                <a:solidFill>
                  <a:srgbClr val="FFFFFF"/>
                </a:solidFill>
                <a:latin typeface="Verdana"/>
                <a:cs typeface="Verdana"/>
              </a:rPr>
              <a:t>al</a:t>
            </a:r>
            <a:endParaRPr sz="1300">
              <a:latin typeface="Verdana"/>
              <a:cs typeface="Verdana"/>
            </a:endParaRPr>
          </a:p>
          <a:p>
            <a:pPr marL="294640" indent="-282575">
              <a:lnSpc>
                <a:spcPct val="100000"/>
              </a:lnSpc>
              <a:spcBef>
                <a:spcPts val="235"/>
              </a:spcBef>
              <a:buAutoNum type="arabicPeriod" startAt="9"/>
              <a:tabLst>
                <a:tab pos="295275" algn="l"/>
              </a:tabLst>
            </a:pPr>
            <a:r>
              <a:rPr dirty="0" sz="1300" spc="-45">
                <a:solidFill>
                  <a:srgbClr val="FFFFFF"/>
                </a:solidFill>
                <a:latin typeface="Verdana"/>
                <a:cs typeface="Verdana"/>
              </a:rPr>
              <a:t>Publicidad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125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dirty="0" sz="13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300" spc="-75">
                <a:solidFill>
                  <a:srgbClr val="FFFFFF"/>
                </a:solidFill>
                <a:latin typeface="Verdana"/>
                <a:cs typeface="Verdana"/>
              </a:rPr>
              <a:t>pat</a:t>
            </a:r>
            <a:r>
              <a:rPr dirty="0" sz="1300" spc="-7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dirty="0" sz="1300" spc="-50">
                <a:solidFill>
                  <a:srgbClr val="FFFFFF"/>
                </a:solidFill>
                <a:latin typeface="Verdana"/>
                <a:cs typeface="Verdana"/>
              </a:rPr>
              <a:t>ocinio</a:t>
            </a:r>
            <a:endParaRPr sz="13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003764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80015" y="487160"/>
            <a:ext cx="78422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4"/>
              <a:t>D</a:t>
            </a:r>
            <a:r>
              <a:rPr dirty="0" spc="-225"/>
              <a:t>o</a:t>
            </a:r>
            <a:r>
              <a:rPr dirty="0" spc="-50"/>
              <a:t>'s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62026" y="1420059"/>
            <a:ext cx="6240145" cy="2250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0365" indent="-320040">
              <a:lnSpc>
                <a:spcPct val="100000"/>
              </a:lnSpc>
              <a:spcBef>
                <a:spcPts val="100"/>
              </a:spcBef>
              <a:buFont typeface="Tahoma"/>
              <a:buAutoNum type="arabicPeriod"/>
              <a:tabLst>
                <a:tab pos="380365" algn="l"/>
                <a:tab pos="381000" algn="l"/>
              </a:tabLst>
            </a:pPr>
            <a:r>
              <a:rPr dirty="0" sz="1200" spc="-80">
                <a:latin typeface="Verdana"/>
                <a:cs typeface="Verdana"/>
              </a:rPr>
              <a:t>Sé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 b="1">
                <a:latin typeface="Tahoma"/>
                <a:cs typeface="Tahoma"/>
              </a:rPr>
              <a:t>au</a:t>
            </a:r>
            <a:r>
              <a:rPr dirty="0" sz="1200" spc="-40" b="1">
                <a:latin typeface="Tahoma"/>
                <a:cs typeface="Tahoma"/>
              </a:rPr>
              <a:t>t</a:t>
            </a:r>
            <a:r>
              <a:rPr dirty="0" sz="1200" spc="-35" b="1">
                <a:latin typeface="Tahoma"/>
                <a:cs typeface="Tahoma"/>
              </a:rPr>
              <a:t>énti</a:t>
            </a:r>
            <a:r>
              <a:rPr dirty="0" sz="1200" spc="-45" b="1">
                <a:latin typeface="Tahoma"/>
                <a:cs typeface="Tahoma"/>
              </a:rPr>
              <a:t>c</a:t>
            </a:r>
            <a:r>
              <a:rPr dirty="0" sz="1200" spc="-65" b="1">
                <a:latin typeface="Tahoma"/>
                <a:cs typeface="Tahoma"/>
              </a:rPr>
              <a:t>o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70">
                <a:latin typeface="Verdana"/>
                <a:cs typeface="Verdana"/>
              </a:rPr>
              <a:t>mue</a:t>
            </a:r>
            <a:r>
              <a:rPr dirty="0" sz="1200" spc="-60">
                <a:latin typeface="Verdana"/>
                <a:cs typeface="Verdana"/>
              </a:rPr>
              <a:t>s</a:t>
            </a:r>
            <a:r>
              <a:rPr dirty="0" sz="1200" spc="-45">
                <a:latin typeface="Verdana"/>
                <a:cs typeface="Verdana"/>
              </a:rPr>
              <a:t>t</a:t>
            </a:r>
            <a:r>
              <a:rPr dirty="0" sz="1200" spc="-60">
                <a:latin typeface="Verdana"/>
                <a:cs typeface="Verdana"/>
              </a:rPr>
              <a:t>r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tu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personalidad.</a:t>
            </a:r>
            <a:endParaRPr sz="1200">
              <a:latin typeface="Verdana"/>
              <a:cs typeface="Verdana"/>
            </a:endParaRPr>
          </a:p>
          <a:p>
            <a:pPr marL="380365" marR="5080" indent="-352425">
              <a:lnSpc>
                <a:spcPct val="100000"/>
              </a:lnSpc>
              <a:spcBef>
                <a:spcPts val="1000"/>
              </a:spcBef>
              <a:buFont typeface="Tahoma"/>
              <a:buAutoNum type="arabicPeriod"/>
              <a:tabLst>
                <a:tab pos="380365" algn="l"/>
                <a:tab pos="381000" algn="l"/>
              </a:tabLst>
            </a:pPr>
            <a:r>
              <a:rPr dirty="0" sz="1200" spc="-45" b="1">
                <a:latin typeface="Tahoma"/>
                <a:cs typeface="Tahoma"/>
              </a:rPr>
              <a:t>Interactúa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50" b="1">
                <a:latin typeface="Tahoma"/>
                <a:cs typeface="Tahoma"/>
              </a:rPr>
              <a:t>con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50" b="1">
                <a:latin typeface="Tahoma"/>
                <a:cs typeface="Tahoma"/>
              </a:rPr>
              <a:t>otros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45" b="1">
                <a:latin typeface="Tahoma"/>
                <a:cs typeface="Tahoma"/>
              </a:rPr>
              <a:t>usuarios</a:t>
            </a:r>
            <a:r>
              <a:rPr dirty="0" sz="1200" spc="-45">
                <a:latin typeface="Verdana"/>
                <a:cs typeface="Verdana"/>
              </a:rPr>
              <a:t>,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responde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sus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tweets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participa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conversaciones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relevantes.</a:t>
            </a:r>
            <a:endParaRPr sz="1200">
              <a:latin typeface="Verdana"/>
              <a:cs typeface="Verdana"/>
            </a:endParaRPr>
          </a:p>
          <a:p>
            <a:pPr marL="380365" indent="-350520">
              <a:lnSpc>
                <a:spcPct val="100000"/>
              </a:lnSpc>
              <a:spcBef>
                <a:spcPts val="1000"/>
              </a:spcBef>
              <a:buFont typeface="Tahoma"/>
              <a:buAutoNum type="arabicPeriod"/>
              <a:tabLst>
                <a:tab pos="380365" algn="l"/>
                <a:tab pos="381000" algn="l"/>
              </a:tabLst>
            </a:pPr>
            <a:r>
              <a:rPr dirty="0" sz="1200" spc="-30">
                <a:latin typeface="Verdana"/>
                <a:cs typeface="Verdana"/>
              </a:rPr>
              <a:t>Utiliza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 b="1">
                <a:latin typeface="Tahoma"/>
                <a:cs typeface="Tahoma"/>
              </a:rPr>
              <a:t>hashtags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55">
                <a:latin typeface="Verdana"/>
                <a:cs typeface="Verdana"/>
              </a:rPr>
              <a:t>relevantes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para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aumentar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visibilidad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tus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tweets.</a:t>
            </a:r>
            <a:endParaRPr sz="1200">
              <a:latin typeface="Verdana"/>
              <a:cs typeface="Verdana"/>
            </a:endParaRPr>
          </a:p>
          <a:p>
            <a:pPr marL="380365" indent="-368300">
              <a:lnSpc>
                <a:spcPct val="100000"/>
              </a:lnSpc>
              <a:spcBef>
                <a:spcPts val="1000"/>
              </a:spcBef>
              <a:buFont typeface="Tahoma"/>
              <a:buAutoNum type="arabicPeriod"/>
              <a:tabLst>
                <a:tab pos="380365" algn="l"/>
                <a:tab pos="381000" algn="l"/>
              </a:tabLst>
            </a:pPr>
            <a:r>
              <a:rPr dirty="0" sz="1200" spc="-60">
                <a:latin typeface="Verdana"/>
                <a:cs typeface="Verdana"/>
              </a:rPr>
              <a:t>Comparte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 b="1">
                <a:latin typeface="Tahoma"/>
                <a:cs typeface="Tahoma"/>
              </a:rPr>
              <a:t>contenido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45" b="1">
                <a:latin typeface="Tahoma"/>
                <a:cs typeface="Tahoma"/>
              </a:rPr>
              <a:t>valioso</a:t>
            </a:r>
            <a:r>
              <a:rPr dirty="0" sz="1200" spc="-45">
                <a:latin typeface="Verdana"/>
                <a:cs typeface="Verdana"/>
              </a:rPr>
              <a:t>,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interesante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relevante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para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tu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audiencia.</a:t>
            </a:r>
            <a:endParaRPr sz="1200">
              <a:latin typeface="Verdana"/>
              <a:cs typeface="Verdana"/>
            </a:endParaRPr>
          </a:p>
          <a:p>
            <a:pPr marL="380365" indent="-351155">
              <a:lnSpc>
                <a:spcPct val="100000"/>
              </a:lnSpc>
              <a:spcBef>
                <a:spcPts val="1000"/>
              </a:spcBef>
              <a:buFont typeface="Tahoma"/>
              <a:buAutoNum type="arabicPeriod"/>
              <a:tabLst>
                <a:tab pos="380365" algn="l"/>
                <a:tab pos="381000" algn="l"/>
              </a:tabLst>
            </a:pPr>
            <a:r>
              <a:rPr dirty="0" sz="1200" spc="-25" b="1">
                <a:latin typeface="Tahoma"/>
                <a:cs typeface="Tahoma"/>
              </a:rPr>
              <a:t>Sé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40" b="1">
                <a:latin typeface="Tahoma"/>
                <a:cs typeface="Tahoma"/>
              </a:rPr>
              <a:t>conciso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claro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tus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70">
                <a:latin typeface="Verdana"/>
                <a:cs typeface="Verdana"/>
              </a:rPr>
              <a:t>mensajes,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90">
                <a:latin typeface="Verdana"/>
                <a:cs typeface="Verdana"/>
              </a:rPr>
              <a:t>ya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que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20">
                <a:latin typeface="Verdana"/>
                <a:cs typeface="Verdana"/>
              </a:rPr>
              <a:t>el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espacio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es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limitado.</a:t>
            </a:r>
            <a:endParaRPr sz="1200">
              <a:latin typeface="Verdana"/>
              <a:cs typeface="Verdana"/>
            </a:endParaRPr>
          </a:p>
          <a:p>
            <a:pPr marL="380365" indent="-359410">
              <a:lnSpc>
                <a:spcPct val="100000"/>
              </a:lnSpc>
              <a:spcBef>
                <a:spcPts val="1000"/>
              </a:spcBef>
              <a:buFont typeface="Tahoma"/>
              <a:buAutoNum type="arabicPeriod"/>
              <a:tabLst>
                <a:tab pos="380365" algn="l"/>
                <a:tab pos="381000" algn="l"/>
              </a:tabLst>
            </a:pPr>
            <a:r>
              <a:rPr dirty="0" sz="1200" spc="-30">
                <a:latin typeface="Verdana"/>
                <a:cs typeface="Verdana"/>
              </a:rPr>
              <a:t>Utiliza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0" b="1">
                <a:latin typeface="Tahoma"/>
                <a:cs typeface="Tahoma"/>
              </a:rPr>
              <a:t>multimedia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60">
                <a:latin typeface="Verdana"/>
                <a:cs typeface="Verdana"/>
              </a:rPr>
              <a:t>como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imágenes,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videos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GIFs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para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enriquecer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tus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tweets.</a:t>
            </a:r>
            <a:endParaRPr sz="1200">
              <a:latin typeface="Verdana"/>
              <a:cs typeface="Verdana"/>
            </a:endParaRPr>
          </a:p>
          <a:p>
            <a:pPr marL="380365" indent="-364490">
              <a:lnSpc>
                <a:spcPct val="100000"/>
              </a:lnSpc>
              <a:spcBef>
                <a:spcPts val="1000"/>
              </a:spcBef>
              <a:buAutoNum type="arabicPeriod"/>
              <a:tabLst>
                <a:tab pos="380365" algn="l"/>
                <a:tab pos="381000" algn="l"/>
              </a:tabLst>
            </a:pPr>
            <a:r>
              <a:rPr dirty="0" sz="1200" spc="-70">
                <a:latin typeface="Verdana"/>
                <a:cs typeface="Verdana"/>
              </a:rPr>
              <a:t>Sigue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usuarios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cuentas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relevantes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tu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industria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para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mantenerte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actualizado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003764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003764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12539" y="4201998"/>
            <a:ext cx="641712" cy="611855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003764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003764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003764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995801" y="511035"/>
            <a:ext cx="115252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80"/>
              <a:t>Do</a:t>
            </a:r>
            <a:r>
              <a:rPr dirty="0" spc="-215"/>
              <a:t>n</a:t>
            </a:r>
            <a:r>
              <a:rPr dirty="0" spc="-75"/>
              <a:t>'ts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62026" y="1587729"/>
            <a:ext cx="6556375" cy="2067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0365" indent="-320040">
              <a:lnSpc>
                <a:spcPct val="100000"/>
              </a:lnSpc>
              <a:spcBef>
                <a:spcPts val="100"/>
              </a:spcBef>
              <a:buFont typeface="Tahoma"/>
              <a:buAutoNum type="arabicPeriod"/>
              <a:tabLst>
                <a:tab pos="380365" algn="l"/>
                <a:tab pos="381000" algn="l"/>
              </a:tabLst>
            </a:pPr>
            <a:r>
              <a:rPr dirty="0" sz="1200" spc="-60" b="1">
                <a:latin typeface="Tahoma"/>
                <a:cs typeface="Tahoma"/>
              </a:rPr>
              <a:t>No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35" b="1">
                <a:latin typeface="Tahoma"/>
                <a:cs typeface="Tahoma"/>
              </a:rPr>
              <a:t>abuses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35" b="1">
                <a:latin typeface="Tahoma"/>
                <a:cs typeface="Tahoma"/>
              </a:rPr>
              <a:t>de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20" b="1">
                <a:latin typeface="Tahoma"/>
                <a:cs typeface="Tahoma"/>
              </a:rPr>
              <a:t>las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45" b="1">
                <a:latin typeface="Tahoma"/>
                <a:cs typeface="Tahoma"/>
              </a:rPr>
              <a:t>menciones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55">
                <a:latin typeface="Verdana"/>
                <a:cs typeface="Verdana"/>
              </a:rPr>
              <a:t>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etiquetas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otros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usuarios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sin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70">
                <a:latin typeface="Verdana"/>
                <a:cs typeface="Verdana"/>
              </a:rPr>
              <a:t>motivo.</a:t>
            </a:r>
            <a:endParaRPr sz="1200">
              <a:latin typeface="Verdana"/>
              <a:cs typeface="Verdana"/>
            </a:endParaRPr>
          </a:p>
          <a:p>
            <a:pPr marL="380365" indent="-352425">
              <a:lnSpc>
                <a:spcPct val="100000"/>
              </a:lnSpc>
              <a:spcBef>
                <a:spcPts val="1000"/>
              </a:spcBef>
              <a:buFont typeface="Tahoma"/>
              <a:buAutoNum type="arabicPeriod"/>
              <a:tabLst>
                <a:tab pos="380365" algn="l"/>
                <a:tab pos="381000" algn="l"/>
              </a:tabLst>
            </a:pPr>
            <a:r>
              <a:rPr dirty="0" sz="1200" spc="-35" b="1">
                <a:latin typeface="Tahoma"/>
                <a:cs typeface="Tahoma"/>
              </a:rPr>
              <a:t>Evita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20" b="1">
                <a:latin typeface="Tahoma"/>
                <a:cs typeface="Tahoma"/>
              </a:rPr>
              <a:t>el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50" b="1">
                <a:latin typeface="Tahoma"/>
                <a:cs typeface="Tahoma"/>
              </a:rPr>
              <a:t>spam</a:t>
            </a:r>
            <a:r>
              <a:rPr dirty="0" sz="1200" spc="-50">
                <a:latin typeface="Verdana"/>
                <a:cs typeface="Verdana"/>
              </a:rPr>
              <a:t>,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no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promociones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excesivamente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tus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productos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servicios.</a:t>
            </a:r>
            <a:endParaRPr sz="1200">
              <a:latin typeface="Verdana"/>
              <a:cs typeface="Verdana"/>
            </a:endParaRPr>
          </a:p>
          <a:p>
            <a:pPr marL="380365" indent="-350520">
              <a:lnSpc>
                <a:spcPct val="100000"/>
              </a:lnSpc>
              <a:spcBef>
                <a:spcPts val="1000"/>
              </a:spcBef>
              <a:buFont typeface="Tahoma"/>
              <a:buAutoNum type="arabicPeriod"/>
              <a:tabLst>
                <a:tab pos="380365" algn="l"/>
                <a:tab pos="381000" algn="l"/>
              </a:tabLst>
            </a:pPr>
            <a:r>
              <a:rPr dirty="0" sz="1200" spc="-60" b="1">
                <a:latin typeface="Tahoma"/>
                <a:cs typeface="Tahoma"/>
              </a:rPr>
              <a:t>No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30" b="1">
                <a:latin typeface="Tahoma"/>
                <a:cs typeface="Tahoma"/>
              </a:rPr>
              <a:t>participes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50" b="1">
                <a:latin typeface="Tahoma"/>
                <a:cs typeface="Tahoma"/>
              </a:rPr>
              <a:t>en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30" b="1">
                <a:latin typeface="Tahoma"/>
                <a:cs typeface="Tahoma"/>
              </a:rPr>
              <a:t>discusiones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55">
                <a:latin typeface="Verdana"/>
                <a:cs typeface="Verdana"/>
              </a:rPr>
              <a:t>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debates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negativos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tóxicos.</a:t>
            </a:r>
            <a:endParaRPr sz="1200">
              <a:latin typeface="Verdana"/>
              <a:cs typeface="Verdana"/>
            </a:endParaRPr>
          </a:p>
          <a:p>
            <a:pPr marL="380365" indent="-368300">
              <a:lnSpc>
                <a:spcPct val="100000"/>
              </a:lnSpc>
              <a:spcBef>
                <a:spcPts val="1000"/>
              </a:spcBef>
              <a:buFont typeface="Tahoma"/>
              <a:buAutoNum type="arabicPeriod"/>
              <a:tabLst>
                <a:tab pos="380365" algn="l"/>
                <a:tab pos="381000" algn="l"/>
              </a:tabLst>
            </a:pPr>
            <a:r>
              <a:rPr dirty="0" sz="1200" spc="-35" b="1">
                <a:latin typeface="Tahoma"/>
                <a:cs typeface="Tahoma"/>
              </a:rPr>
              <a:t>Evita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20" b="1">
                <a:latin typeface="Tahoma"/>
                <a:cs typeface="Tahoma"/>
              </a:rPr>
              <a:t>el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45" b="1">
                <a:latin typeface="Tahoma"/>
                <a:cs typeface="Tahoma"/>
              </a:rPr>
              <a:t>uso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45" b="1">
                <a:latin typeface="Tahoma"/>
                <a:cs typeface="Tahoma"/>
              </a:rPr>
              <a:t>excesivo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35" b="1">
                <a:latin typeface="Tahoma"/>
                <a:cs typeface="Tahoma"/>
              </a:rPr>
              <a:t>de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40" b="1">
                <a:latin typeface="Tahoma"/>
                <a:cs typeface="Tahoma"/>
              </a:rPr>
              <a:t>abreviaturas</a:t>
            </a:r>
            <a:r>
              <a:rPr dirty="0" sz="1200" spc="-75" b="1">
                <a:latin typeface="Tahoma"/>
                <a:cs typeface="Tahom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80">
                <a:latin typeface="Verdana"/>
                <a:cs typeface="Verdana"/>
              </a:rPr>
              <a:t>jerga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que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pueda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ser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confusa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para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otros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usuarios.</a:t>
            </a:r>
            <a:endParaRPr sz="1200">
              <a:latin typeface="Verdana"/>
              <a:cs typeface="Verdana"/>
            </a:endParaRPr>
          </a:p>
          <a:p>
            <a:pPr marL="380365" indent="-351155">
              <a:lnSpc>
                <a:spcPct val="100000"/>
              </a:lnSpc>
              <a:spcBef>
                <a:spcPts val="1000"/>
              </a:spcBef>
              <a:buFont typeface="Tahoma"/>
              <a:buAutoNum type="arabicPeriod"/>
              <a:tabLst>
                <a:tab pos="380365" algn="l"/>
                <a:tab pos="381000" algn="l"/>
              </a:tabLst>
            </a:pPr>
            <a:r>
              <a:rPr dirty="0" sz="1200" spc="-60" b="1">
                <a:latin typeface="Tahoma"/>
                <a:cs typeface="Tahoma"/>
              </a:rPr>
              <a:t>No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55">
                <a:latin typeface="Verdana"/>
                <a:cs typeface="Verdana"/>
              </a:rPr>
              <a:t>compartas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 b="1">
                <a:latin typeface="Tahoma"/>
                <a:cs typeface="Tahoma"/>
              </a:rPr>
              <a:t>información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30" b="1">
                <a:latin typeface="Tahoma"/>
                <a:cs typeface="Tahoma"/>
              </a:rPr>
              <a:t>personal,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35">
                <a:latin typeface="Verdana"/>
                <a:cs typeface="Verdana"/>
              </a:rPr>
              <a:t>sensible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conﬁdencial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tus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tweets.</a:t>
            </a:r>
            <a:endParaRPr sz="1200">
              <a:latin typeface="Verdana"/>
              <a:cs typeface="Verdana"/>
            </a:endParaRPr>
          </a:p>
          <a:p>
            <a:pPr marL="380365" indent="-359410">
              <a:lnSpc>
                <a:spcPct val="100000"/>
              </a:lnSpc>
              <a:spcBef>
                <a:spcPts val="1000"/>
              </a:spcBef>
              <a:buFont typeface="Tahoma"/>
              <a:buAutoNum type="arabicPeriod"/>
              <a:tabLst>
                <a:tab pos="380365" algn="l"/>
                <a:tab pos="381000" algn="l"/>
              </a:tabLst>
            </a:pPr>
            <a:r>
              <a:rPr dirty="0" sz="1200" spc="-35" b="1">
                <a:latin typeface="Tahoma"/>
                <a:cs typeface="Tahoma"/>
              </a:rPr>
              <a:t>Evita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25" b="1">
                <a:latin typeface="Tahoma"/>
                <a:cs typeface="Tahoma"/>
              </a:rPr>
              <a:t>los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45" b="1">
                <a:latin typeface="Tahoma"/>
                <a:cs typeface="Tahoma"/>
              </a:rPr>
              <a:t>mensajes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75" b="1">
                <a:latin typeface="Tahoma"/>
                <a:cs typeface="Tahoma"/>
              </a:rPr>
              <a:t>o</a:t>
            </a:r>
            <a:r>
              <a:rPr dirty="0" sz="1200" spc="-35" b="1">
                <a:latin typeface="Tahoma"/>
                <a:cs typeface="Tahoma"/>
              </a:rPr>
              <a:t>f</a:t>
            </a:r>
            <a:r>
              <a:rPr dirty="0" sz="1200" spc="-35" b="1">
                <a:latin typeface="Tahoma"/>
                <a:cs typeface="Tahoma"/>
              </a:rPr>
              <a:t>ensi</a:t>
            </a:r>
            <a:r>
              <a:rPr dirty="0" sz="1200" spc="-50" b="1">
                <a:latin typeface="Tahoma"/>
                <a:cs typeface="Tahoma"/>
              </a:rPr>
              <a:t>v</a:t>
            </a:r>
            <a:r>
              <a:rPr dirty="0" sz="1200" spc="-70" b="1">
                <a:latin typeface="Tahoma"/>
                <a:cs typeface="Tahoma"/>
              </a:rPr>
              <a:t>o</a:t>
            </a:r>
            <a:r>
              <a:rPr dirty="0" sz="1200" spc="-45">
                <a:latin typeface="Verdana"/>
                <a:cs typeface="Verdana"/>
              </a:rPr>
              <a:t>s</a:t>
            </a:r>
            <a:r>
              <a:rPr dirty="0" sz="1200" spc="-90">
                <a:latin typeface="Verdana"/>
                <a:cs typeface="Verdana"/>
              </a:rPr>
              <a:t>,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difam</a:t>
            </a:r>
            <a:r>
              <a:rPr dirty="0" sz="1200" spc="-60">
                <a:latin typeface="Verdana"/>
                <a:cs typeface="Verdana"/>
              </a:rPr>
              <a:t>a</a:t>
            </a:r>
            <a:r>
              <a:rPr dirty="0" sz="1200" spc="-40">
                <a:latin typeface="Verdana"/>
                <a:cs typeface="Verdana"/>
              </a:rPr>
              <a:t>t</a:t>
            </a:r>
            <a:r>
              <a:rPr dirty="0" sz="1200" spc="-40">
                <a:latin typeface="Verdana"/>
                <a:cs typeface="Verdana"/>
              </a:rPr>
              <a:t>orios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discrimin</a:t>
            </a:r>
            <a:r>
              <a:rPr dirty="0" sz="1200" spc="-55">
                <a:latin typeface="Verdana"/>
                <a:cs typeface="Verdana"/>
              </a:rPr>
              <a:t>a</a:t>
            </a:r>
            <a:r>
              <a:rPr dirty="0" sz="1200" spc="-40">
                <a:latin typeface="Verdana"/>
                <a:cs typeface="Verdana"/>
              </a:rPr>
              <a:t>t</a:t>
            </a:r>
            <a:r>
              <a:rPr dirty="0" sz="1200" spc="-40">
                <a:latin typeface="Verdana"/>
                <a:cs typeface="Verdana"/>
              </a:rPr>
              <a:t>orio</a:t>
            </a:r>
            <a:r>
              <a:rPr dirty="0" sz="1200" spc="-55">
                <a:latin typeface="Verdana"/>
                <a:cs typeface="Verdana"/>
              </a:rPr>
              <a:t>s</a:t>
            </a:r>
            <a:r>
              <a:rPr dirty="0" sz="1200" spc="-90"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  <a:p>
            <a:pPr marL="380365" indent="-346710">
              <a:lnSpc>
                <a:spcPct val="100000"/>
              </a:lnSpc>
              <a:spcBef>
                <a:spcPts val="1000"/>
              </a:spcBef>
              <a:buFont typeface="Tahoma"/>
              <a:buAutoNum type="arabicPeriod"/>
              <a:tabLst>
                <a:tab pos="380365" algn="l"/>
                <a:tab pos="381000" algn="l"/>
              </a:tabLst>
            </a:pPr>
            <a:r>
              <a:rPr dirty="0" sz="1200" spc="-60" b="1">
                <a:latin typeface="Tahoma"/>
                <a:cs typeface="Tahoma"/>
              </a:rPr>
              <a:t>No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40" b="1">
                <a:latin typeface="Tahoma"/>
                <a:cs typeface="Tahoma"/>
              </a:rPr>
              <a:t>compres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45" b="1">
                <a:latin typeface="Tahoma"/>
                <a:cs typeface="Tahoma"/>
              </a:rPr>
              <a:t>seguidores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55">
                <a:latin typeface="Verdana"/>
                <a:cs typeface="Verdana"/>
              </a:rPr>
              <a:t>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partícipes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prácticas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crecimiento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deshonestas.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12539" y="4201998"/>
            <a:ext cx="641712" cy="611855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01066" y="1719853"/>
            <a:ext cx="4744720" cy="14884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9845" marR="5080" indent="-17780">
              <a:lnSpc>
                <a:spcPct val="100000"/>
              </a:lnSpc>
              <a:spcBef>
                <a:spcPts val="100"/>
              </a:spcBef>
            </a:pPr>
            <a:r>
              <a:rPr dirty="0" sz="4800" spc="-125">
                <a:solidFill>
                  <a:srgbClr val="FFFFFF"/>
                </a:solidFill>
              </a:rPr>
              <a:t>9.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85">
                <a:solidFill>
                  <a:srgbClr val="FFFFFF"/>
                </a:solidFill>
              </a:rPr>
              <a:t>E</a:t>
            </a:r>
            <a:r>
              <a:rPr dirty="0" sz="4800" spc="-105">
                <a:solidFill>
                  <a:srgbClr val="FFFFFF"/>
                </a:solidFill>
              </a:rPr>
              <a:t>s</a:t>
            </a:r>
            <a:r>
              <a:rPr dirty="0" sz="4800" spc="-195">
                <a:solidFill>
                  <a:srgbClr val="FFFFFF"/>
                </a:solidFill>
              </a:rPr>
              <a:t>t</a:t>
            </a:r>
            <a:r>
              <a:rPr dirty="0" sz="4800" spc="-254">
                <a:solidFill>
                  <a:srgbClr val="FFFFFF"/>
                </a:solidFill>
              </a:rPr>
              <a:t>r</a:t>
            </a:r>
            <a:r>
              <a:rPr dirty="0" sz="4800" spc="-210">
                <a:solidFill>
                  <a:srgbClr val="FFFFFF"/>
                </a:solidFill>
              </a:rPr>
              <a:t>a</a:t>
            </a:r>
            <a:r>
              <a:rPr dirty="0" sz="4800" spc="-215">
                <a:solidFill>
                  <a:srgbClr val="FFFFFF"/>
                </a:solidFill>
              </a:rPr>
              <a:t>t</a:t>
            </a:r>
            <a:r>
              <a:rPr dirty="0" sz="4800" spc="-195">
                <a:solidFill>
                  <a:srgbClr val="FFFFFF"/>
                </a:solidFill>
              </a:rPr>
              <a:t>egias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120">
                <a:solidFill>
                  <a:srgbClr val="FFFFFF"/>
                </a:solidFill>
              </a:rPr>
              <a:t>de  </a:t>
            </a:r>
            <a:r>
              <a:rPr dirty="0" sz="4800" spc="-190">
                <a:solidFill>
                  <a:srgbClr val="FFFFFF"/>
                </a:solidFill>
              </a:rPr>
              <a:t>posicionamiento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FFFFFF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20350" y="4041542"/>
            <a:ext cx="816299" cy="940994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846074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29195" algn="l"/>
              </a:tabLst>
            </a:pP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003764"/>
                </a:solidFill>
                <a:latin typeface="Verdana"/>
                <a:cs typeface="Verdana"/>
              </a:rPr>
              <a:t>I</a:t>
            </a:r>
            <a:r>
              <a:rPr dirty="0" sz="1100">
                <a:solidFill>
                  <a:srgbClr val="003764"/>
                </a:solidFill>
                <a:latin typeface="Verdana"/>
                <a:cs typeface="Verdana"/>
              </a:rPr>
              <a:t>	</a:t>
            </a:r>
            <a:r>
              <a:rPr dirty="0" sz="1100" spc="-90">
                <a:solidFill>
                  <a:srgbClr val="003764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003764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93433" y="487160"/>
            <a:ext cx="555752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5"/>
              <a:t>E</a:t>
            </a:r>
            <a:r>
              <a:rPr dirty="0" spc="-70"/>
              <a:t>s</a:t>
            </a:r>
            <a:r>
              <a:rPr dirty="0" spc="-125"/>
              <a:t>t</a:t>
            </a:r>
            <a:r>
              <a:rPr dirty="0" spc="-165"/>
              <a:t>r</a:t>
            </a:r>
            <a:r>
              <a:rPr dirty="0" spc="-135"/>
              <a:t>a</a:t>
            </a:r>
            <a:r>
              <a:rPr dirty="0" spc="-140"/>
              <a:t>t</a:t>
            </a:r>
            <a:r>
              <a:rPr dirty="0" spc="-125"/>
              <a:t>egias</a:t>
            </a:r>
            <a:r>
              <a:rPr dirty="0" spc="-175"/>
              <a:t> </a:t>
            </a:r>
            <a:r>
              <a:rPr dirty="0" spc="-100"/>
              <a:t>de</a:t>
            </a:r>
            <a:r>
              <a:rPr dirty="0" spc="-175"/>
              <a:t> </a:t>
            </a:r>
            <a:r>
              <a:rPr dirty="0" spc="-120"/>
              <a:t>posicionamien</a:t>
            </a:r>
            <a:r>
              <a:rPr dirty="0" spc="-105"/>
              <a:t>t</a:t>
            </a:r>
            <a:r>
              <a:rPr dirty="0" spc="-165"/>
              <a:t>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7774" y="1304454"/>
            <a:ext cx="7987665" cy="25260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30">
                <a:latin typeface="Verdana"/>
                <a:cs typeface="Verdana"/>
              </a:rPr>
              <a:t>Utiliza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30">
                <a:latin typeface="Verdana"/>
                <a:cs typeface="Verdana"/>
              </a:rPr>
              <a:t>las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estrategias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posicionamiento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para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aumentar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visibilidad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relevancia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tu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30">
                <a:latin typeface="Verdana"/>
                <a:cs typeface="Verdana"/>
              </a:rPr>
              <a:t>perﬁl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tus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tweets.</a:t>
            </a:r>
            <a:endParaRPr sz="1200">
              <a:latin typeface="Verdana"/>
              <a:cs typeface="Verdana"/>
            </a:endParaRPr>
          </a:p>
          <a:p>
            <a:pPr marL="469900" marR="34290" indent="-320040">
              <a:lnSpc>
                <a:spcPct val="114999"/>
              </a:lnSpc>
              <a:spcBef>
                <a:spcPts val="1000"/>
              </a:spcBef>
              <a:buFont typeface="Tahoma"/>
              <a:buAutoNum type="arabicPeriod"/>
              <a:tabLst>
                <a:tab pos="469265" algn="l"/>
                <a:tab pos="469900" algn="l"/>
              </a:tabLst>
            </a:pPr>
            <a:r>
              <a:rPr dirty="0" sz="1200" spc="-40" b="1">
                <a:latin typeface="Tahoma"/>
                <a:cs typeface="Tahoma"/>
              </a:rPr>
              <a:t>Optimiza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50" b="1">
                <a:latin typeface="Tahoma"/>
                <a:cs typeface="Tahoma"/>
              </a:rPr>
              <a:t>tu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55" b="1">
                <a:latin typeface="Tahoma"/>
                <a:cs typeface="Tahoma"/>
              </a:rPr>
              <a:t>perﬁl</a:t>
            </a:r>
            <a:r>
              <a:rPr dirty="0" sz="1200" spc="-55">
                <a:latin typeface="Verdana"/>
                <a:cs typeface="Verdana"/>
              </a:rPr>
              <a:t>: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Asegúrate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que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tu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30">
                <a:latin typeface="Verdana"/>
                <a:cs typeface="Verdana"/>
              </a:rPr>
              <a:t>perﬁl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esté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completo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sea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informativo,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con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una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buena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foto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perﬁl,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una</a:t>
            </a:r>
            <a:r>
              <a:rPr dirty="0" sz="1200" spc="-145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descripción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clara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enlaces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relevantes.</a:t>
            </a:r>
            <a:endParaRPr sz="1200">
              <a:latin typeface="Verdana"/>
              <a:cs typeface="Verdana"/>
            </a:endParaRPr>
          </a:p>
          <a:p>
            <a:pPr marL="469900" indent="-352425">
              <a:lnSpc>
                <a:spcPct val="100000"/>
              </a:lnSpc>
              <a:spcBef>
                <a:spcPts val="1215"/>
              </a:spcBef>
              <a:buFont typeface="Tahoma"/>
              <a:buAutoNum type="arabicPeriod"/>
              <a:tabLst>
                <a:tab pos="469265" algn="l"/>
                <a:tab pos="469900" algn="l"/>
              </a:tabLst>
            </a:pPr>
            <a:r>
              <a:rPr dirty="0" sz="1200" spc="-50">
                <a:latin typeface="Verdana"/>
                <a:cs typeface="Verdana"/>
              </a:rPr>
              <a:t>Usa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 b="1">
                <a:latin typeface="Tahoma"/>
                <a:cs typeface="Tahoma"/>
              </a:rPr>
              <a:t>hashtags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55">
                <a:latin typeface="Verdana"/>
                <a:cs typeface="Verdana"/>
              </a:rPr>
              <a:t>relevantes,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 b="1">
                <a:latin typeface="Tahoma"/>
                <a:cs typeface="Tahoma"/>
              </a:rPr>
              <a:t>interactúa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50">
                <a:latin typeface="Verdana"/>
                <a:cs typeface="Verdana"/>
              </a:rPr>
              <a:t>con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comunidad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publica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 b="1">
                <a:latin typeface="Tahoma"/>
                <a:cs typeface="Tahoma"/>
              </a:rPr>
              <a:t>contenido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35" b="1">
                <a:latin typeface="Tahoma"/>
                <a:cs typeface="Tahoma"/>
              </a:rPr>
              <a:t>de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35" b="1">
                <a:latin typeface="Tahoma"/>
                <a:cs typeface="Tahoma"/>
              </a:rPr>
              <a:t>calidad</a:t>
            </a:r>
            <a:r>
              <a:rPr dirty="0" sz="1200" spc="-35"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  <a:p>
            <a:pPr marL="469900" marR="488950" indent="-350520">
              <a:lnSpc>
                <a:spcPct val="114999"/>
              </a:lnSpc>
              <a:spcBef>
                <a:spcPts val="1000"/>
              </a:spcBef>
              <a:buFont typeface="Tahoma"/>
              <a:buAutoNum type="arabicPeriod"/>
              <a:tabLst>
                <a:tab pos="469265" algn="l"/>
                <a:tab pos="469900" algn="l"/>
              </a:tabLst>
            </a:pPr>
            <a:r>
              <a:rPr dirty="0" sz="1200" spc="-30">
                <a:latin typeface="Verdana"/>
                <a:cs typeface="Verdana"/>
              </a:rPr>
              <a:t>Utiliza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 b="1">
                <a:latin typeface="Tahoma"/>
                <a:cs typeface="Tahoma"/>
              </a:rPr>
              <a:t>herramientas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35" b="1">
                <a:latin typeface="Tahoma"/>
                <a:cs typeface="Tahoma"/>
              </a:rPr>
              <a:t>de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50" b="1">
                <a:latin typeface="Tahoma"/>
                <a:cs typeface="Tahoma"/>
              </a:rPr>
              <a:t>programación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60">
                <a:latin typeface="Verdana"/>
                <a:cs typeface="Verdana"/>
              </a:rPr>
              <a:t>para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publicar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tus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tweets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momentos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estratégicos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cuando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tu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audiencia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esté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70">
                <a:latin typeface="Verdana"/>
                <a:cs typeface="Verdana"/>
              </a:rPr>
              <a:t>más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activa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plataforma.</a:t>
            </a:r>
            <a:endParaRPr sz="1200">
              <a:latin typeface="Verdana"/>
              <a:cs typeface="Verdana"/>
            </a:endParaRPr>
          </a:p>
          <a:p>
            <a:pPr marL="469900" indent="-368300">
              <a:lnSpc>
                <a:spcPct val="100000"/>
              </a:lnSpc>
              <a:spcBef>
                <a:spcPts val="1215"/>
              </a:spcBef>
              <a:buFont typeface="Tahoma"/>
              <a:buAutoNum type="arabicPeriod"/>
              <a:tabLst>
                <a:tab pos="469265" algn="l"/>
                <a:tab pos="469900" algn="l"/>
              </a:tabLst>
            </a:pPr>
            <a:r>
              <a:rPr dirty="0" sz="1200" spc="-30" b="1">
                <a:latin typeface="Tahoma"/>
                <a:cs typeface="Tahoma"/>
              </a:rPr>
              <a:t>Participa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50" b="1">
                <a:latin typeface="Tahoma"/>
                <a:cs typeface="Tahoma"/>
              </a:rPr>
              <a:t>en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35" b="1">
                <a:latin typeface="Tahoma"/>
                <a:cs typeface="Tahoma"/>
              </a:rPr>
              <a:t>chats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50" b="1">
                <a:latin typeface="Tahoma"/>
                <a:cs typeface="Tahoma"/>
              </a:rPr>
              <a:t>y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50" b="1">
                <a:latin typeface="Tahoma"/>
                <a:cs typeface="Tahoma"/>
              </a:rPr>
              <a:t>eventos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60">
                <a:latin typeface="Verdana"/>
                <a:cs typeface="Verdana"/>
              </a:rPr>
              <a:t>para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interactuar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con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otros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usuarios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70">
                <a:latin typeface="Verdana"/>
                <a:cs typeface="Verdana"/>
              </a:rPr>
              <a:t>ganar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visibilidad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dentro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comunidad.</a:t>
            </a:r>
            <a:endParaRPr sz="1200">
              <a:latin typeface="Verdana"/>
              <a:cs typeface="Verdana"/>
            </a:endParaRPr>
          </a:p>
          <a:p>
            <a:pPr marL="469900" marR="349885" indent="-351155">
              <a:lnSpc>
                <a:spcPct val="114999"/>
              </a:lnSpc>
              <a:spcBef>
                <a:spcPts val="1000"/>
              </a:spcBef>
              <a:buFont typeface="Tahoma"/>
              <a:buAutoNum type="arabicPeriod"/>
              <a:tabLst>
                <a:tab pos="469265" algn="l"/>
                <a:tab pos="469900" algn="l"/>
              </a:tabLst>
            </a:pPr>
            <a:r>
              <a:rPr dirty="0" sz="1200" spc="-25" b="1">
                <a:latin typeface="Tahoma"/>
                <a:cs typeface="Tahoma"/>
              </a:rPr>
              <a:t>Utiliza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20" b="1">
                <a:latin typeface="Tahoma"/>
                <a:cs typeface="Tahoma"/>
              </a:rPr>
              <a:t>las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35" b="1">
                <a:latin typeface="Tahoma"/>
                <a:cs typeface="Tahoma"/>
              </a:rPr>
              <a:t>métricas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50" b="1">
                <a:latin typeface="Tahoma"/>
                <a:cs typeface="Tahoma"/>
              </a:rPr>
              <a:t>y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25" b="1">
                <a:latin typeface="Tahoma"/>
                <a:cs typeface="Tahoma"/>
              </a:rPr>
              <a:t>análisis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35">
                <a:latin typeface="Verdana"/>
                <a:cs typeface="Verdana"/>
              </a:rPr>
              <a:t>disponibles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5">
                <a:latin typeface="Verdana"/>
                <a:cs typeface="Verdana"/>
              </a:rPr>
              <a:t>“X”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para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evaluar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20">
                <a:latin typeface="Verdana"/>
                <a:cs typeface="Verdana"/>
              </a:rPr>
              <a:t>el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rendimiento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tus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tweets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ajustar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tu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estrategia</a:t>
            </a:r>
            <a:r>
              <a:rPr dirty="0" sz="1200" spc="-14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según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los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resultados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obtenidos.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12539" y="4201998"/>
            <a:ext cx="641712" cy="611855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4386" y="1789241"/>
            <a:ext cx="4956175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145">
                <a:solidFill>
                  <a:srgbClr val="FFFFFF"/>
                </a:solidFill>
              </a:rPr>
              <a:t>10.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210">
                <a:solidFill>
                  <a:srgbClr val="FFFFFF"/>
                </a:solidFill>
              </a:rPr>
              <a:t>Her</a:t>
            </a:r>
            <a:r>
              <a:rPr dirty="0" sz="4800" spc="-204">
                <a:solidFill>
                  <a:srgbClr val="FFFFFF"/>
                </a:solidFill>
              </a:rPr>
              <a:t>r</a:t>
            </a:r>
            <a:r>
              <a:rPr dirty="0" sz="4800" spc="-190">
                <a:solidFill>
                  <a:srgbClr val="FFFFFF"/>
                </a:solidFill>
              </a:rPr>
              <a:t>amientas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FFFFFF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20350" y="4041542"/>
            <a:ext cx="816299" cy="940994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003764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49054" y="379760"/>
            <a:ext cx="244602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25"/>
              <a:t>Herramientas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8626" y="1072622"/>
            <a:ext cx="7466330" cy="31845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0365" marR="441325" indent="-320040">
              <a:lnSpc>
                <a:spcPct val="114999"/>
              </a:lnSpc>
              <a:spcBef>
                <a:spcPts val="100"/>
              </a:spcBef>
              <a:buFont typeface="Tahoma"/>
              <a:buAutoNum type="arabicPeriod"/>
              <a:tabLst>
                <a:tab pos="380365" algn="l"/>
                <a:tab pos="381000" algn="l"/>
              </a:tabLst>
            </a:pPr>
            <a:r>
              <a:rPr dirty="0" sz="1200" spc="-45" b="1">
                <a:latin typeface="Tahoma"/>
                <a:cs typeface="Tahoma"/>
              </a:rPr>
              <a:t>Hootsuite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50" b="1">
                <a:latin typeface="Tahoma"/>
                <a:cs typeface="Tahoma"/>
              </a:rPr>
              <a:t>y</a:t>
            </a:r>
            <a:r>
              <a:rPr dirty="0" sz="1200" spc="-55" b="1">
                <a:latin typeface="Tahoma"/>
                <a:cs typeface="Tahoma"/>
              </a:rPr>
              <a:t> </a:t>
            </a:r>
            <a:r>
              <a:rPr dirty="0" sz="1200" spc="-60" b="1">
                <a:latin typeface="Tahoma"/>
                <a:cs typeface="Tahoma"/>
              </a:rPr>
              <a:t>buffer</a:t>
            </a:r>
            <a:r>
              <a:rPr dirty="0" sz="1200" spc="-60">
                <a:latin typeface="Verdana"/>
                <a:cs typeface="Verdana"/>
              </a:rPr>
              <a:t>: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Permiten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gestionar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70">
                <a:latin typeface="Verdana"/>
                <a:cs typeface="Verdana"/>
              </a:rPr>
              <a:t>programar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tus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tweets,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monitorizar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menciones,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realizar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análisis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tu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cuenta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colaborar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con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otros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miembros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del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equipo.</a:t>
            </a:r>
            <a:endParaRPr sz="1200">
              <a:latin typeface="Verdana"/>
              <a:cs typeface="Verdana"/>
            </a:endParaRPr>
          </a:p>
          <a:p>
            <a:pPr marL="380365" marR="456565" indent="-352425">
              <a:lnSpc>
                <a:spcPct val="114999"/>
              </a:lnSpc>
              <a:spcBef>
                <a:spcPts val="1000"/>
              </a:spcBef>
              <a:buFont typeface="Tahoma"/>
              <a:buAutoNum type="arabicPeriod"/>
              <a:tabLst>
                <a:tab pos="380365" algn="l"/>
                <a:tab pos="381000" algn="l"/>
              </a:tabLst>
            </a:pPr>
            <a:r>
              <a:rPr dirty="0" sz="1200" spc="-60" b="1">
                <a:latin typeface="Tahoma"/>
                <a:cs typeface="Tahoma"/>
              </a:rPr>
              <a:t>TweetDeck</a:t>
            </a:r>
            <a:r>
              <a:rPr dirty="0" sz="1200" spc="-60">
                <a:latin typeface="Verdana"/>
                <a:cs typeface="Verdana"/>
              </a:rPr>
              <a:t>: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Proporciona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una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interfaz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personalizada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para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administrar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múltiples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cuentas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“X”,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realizar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seguimiento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menciones,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hashtags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30">
                <a:latin typeface="Verdana"/>
                <a:cs typeface="Verdana"/>
              </a:rPr>
              <a:t>listas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tiempo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real.</a:t>
            </a:r>
            <a:endParaRPr sz="1200">
              <a:latin typeface="Verdana"/>
              <a:cs typeface="Verdana"/>
            </a:endParaRPr>
          </a:p>
          <a:p>
            <a:pPr marL="380365" marR="32384" indent="-350520">
              <a:lnSpc>
                <a:spcPct val="114999"/>
              </a:lnSpc>
              <a:spcBef>
                <a:spcPts val="1000"/>
              </a:spcBef>
              <a:buFont typeface="Tahoma"/>
              <a:buAutoNum type="arabicPeriod"/>
              <a:tabLst>
                <a:tab pos="380365" algn="l"/>
                <a:tab pos="381000" algn="l"/>
              </a:tabLst>
            </a:pPr>
            <a:r>
              <a:rPr dirty="0" sz="1200" spc="-25" b="1">
                <a:latin typeface="Tahoma"/>
                <a:cs typeface="Tahoma"/>
              </a:rPr>
              <a:t>Social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70" b="1">
                <a:latin typeface="Tahoma"/>
                <a:cs typeface="Tahoma"/>
              </a:rPr>
              <a:t>Mention</a:t>
            </a:r>
            <a:r>
              <a:rPr dirty="0" sz="1200" spc="-70">
                <a:latin typeface="Verdana"/>
                <a:cs typeface="Verdana"/>
              </a:rPr>
              <a:t>: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Permite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rastrear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menciones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tu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marca,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temas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relevantes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hashtags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tiempo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real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varias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plataformas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redes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sociales,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30">
                <a:latin typeface="Verdana"/>
                <a:cs typeface="Verdana"/>
              </a:rPr>
              <a:t>incluido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“X”.</a:t>
            </a:r>
            <a:endParaRPr sz="1200">
              <a:latin typeface="Verdana"/>
              <a:cs typeface="Verdana"/>
            </a:endParaRPr>
          </a:p>
          <a:p>
            <a:pPr marL="380365" marR="5080" indent="-368300">
              <a:lnSpc>
                <a:spcPct val="114999"/>
              </a:lnSpc>
              <a:spcBef>
                <a:spcPts val="1000"/>
              </a:spcBef>
              <a:buFont typeface="Tahoma"/>
              <a:buAutoNum type="arabicPeriod"/>
              <a:tabLst>
                <a:tab pos="380365" algn="l"/>
                <a:tab pos="381000" algn="l"/>
              </a:tabLst>
            </a:pPr>
            <a:r>
              <a:rPr dirty="0" sz="1200" spc="-40" b="1">
                <a:latin typeface="Tahoma"/>
                <a:cs typeface="Tahoma"/>
              </a:rPr>
              <a:t>BuzzSumo: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90">
                <a:latin typeface="Verdana"/>
                <a:cs typeface="Verdana"/>
              </a:rPr>
              <a:t>Te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70">
                <a:latin typeface="Verdana"/>
                <a:cs typeface="Verdana"/>
              </a:rPr>
              <a:t>ayuda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descubrir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contenido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popular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tendencias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5">
                <a:latin typeface="Verdana"/>
                <a:cs typeface="Verdana"/>
              </a:rPr>
              <a:t>“X”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para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inspirarte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creación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4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tus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propios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tweets.</a:t>
            </a:r>
            <a:endParaRPr sz="1200">
              <a:latin typeface="Verdana"/>
              <a:cs typeface="Verdana"/>
            </a:endParaRPr>
          </a:p>
          <a:p>
            <a:pPr marL="380365" marR="139065" indent="-351155">
              <a:lnSpc>
                <a:spcPct val="114999"/>
              </a:lnSpc>
              <a:spcBef>
                <a:spcPts val="1000"/>
              </a:spcBef>
              <a:buFont typeface="Tahoma"/>
              <a:buAutoNum type="arabicPeriod"/>
              <a:tabLst>
                <a:tab pos="380365" algn="l"/>
                <a:tab pos="381000" algn="l"/>
              </a:tabLst>
            </a:pPr>
            <a:r>
              <a:rPr dirty="0" sz="1200" spc="-60" b="1">
                <a:latin typeface="Tahoma"/>
                <a:cs typeface="Tahoma"/>
              </a:rPr>
              <a:t>Twitonomy: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45">
                <a:latin typeface="Verdana"/>
                <a:cs typeface="Verdana"/>
              </a:rPr>
              <a:t>Proporciona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análisis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detallados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tu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cuenta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“X”,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incluyendo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estadísticas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tweets,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seguidores</a:t>
            </a:r>
            <a:r>
              <a:rPr dirty="0" sz="1200" spc="-145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actividad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cuenta.</a:t>
            </a:r>
            <a:endParaRPr sz="1200">
              <a:latin typeface="Verdana"/>
              <a:cs typeface="Verdana"/>
            </a:endParaRPr>
          </a:p>
          <a:p>
            <a:pPr marL="380365" marR="459105" indent="-358775">
              <a:lnSpc>
                <a:spcPct val="114999"/>
              </a:lnSpc>
              <a:spcBef>
                <a:spcPts val="1000"/>
              </a:spcBef>
              <a:buFont typeface="Tahoma"/>
              <a:buAutoNum type="arabicPeriod"/>
              <a:tabLst>
                <a:tab pos="380365" algn="l"/>
                <a:tab pos="381000" algn="l"/>
              </a:tabLst>
            </a:pPr>
            <a:r>
              <a:rPr dirty="0" sz="1200" spc="-50" b="1">
                <a:latin typeface="Tahoma"/>
                <a:cs typeface="Tahoma"/>
              </a:rPr>
              <a:t>Followerwonk: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45">
                <a:latin typeface="Verdana"/>
                <a:cs typeface="Verdana"/>
              </a:rPr>
              <a:t>Permite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analizar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tus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seguidores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competidores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“X”,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identiﬁcar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influencers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r</a:t>
            </a:r>
            <a:r>
              <a:rPr dirty="0" sz="1200" spc="-25">
                <a:latin typeface="Verdana"/>
                <a:cs typeface="Verdana"/>
              </a:rPr>
              <a:t>el</a:t>
            </a:r>
            <a:r>
              <a:rPr dirty="0" sz="1200" spc="-45">
                <a:latin typeface="Verdana"/>
                <a:cs typeface="Verdana"/>
              </a:rPr>
              <a:t>e</a:t>
            </a:r>
            <a:r>
              <a:rPr dirty="0" sz="1200" spc="-110">
                <a:latin typeface="Verdana"/>
                <a:cs typeface="Verdana"/>
              </a:rPr>
              <a:t>v</a:t>
            </a:r>
            <a:r>
              <a:rPr dirty="0" sz="1200" spc="-65">
                <a:latin typeface="Verdana"/>
                <a:cs typeface="Verdana"/>
              </a:rPr>
              <a:t>an</a:t>
            </a:r>
            <a:r>
              <a:rPr dirty="0" sz="1200" spc="-45">
                <a:latin typeface="Verdana"/>
                <a:cs typeface="Verdana"/>
              </a:rPr>
              <a:t>t</a:t>
            </a:r>
            <a:r>
              <a:rPr dirty="0" sz="1200" spc="-40">
                <a:latin typeface="Verdana"/>
                <a:cs typeface="Verdana"/>
              </a:rPr>
              <a:t>es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descubrir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opor</a:t>
            </a:r>
            <a:r>
              <a:rPr dirty="0" sz="1200" spc="-45">
                <a:latin typeface="Verdana"/>
                <a:cs typeface="Verdana"/>
              </a:rPr>
              <a:t>tunidades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c</a:t>
            </a:r>
            <a:r>
              <a:rPr dirty="0" sz="1200" spc="-35">
                <a:latin typeface="Verdana"/>
                <a:cs typeface="Verdana"/>
              </a:rPr>
              <a:t>r</a:t>
            </a:r>
            <a:r>
              <a:rPr dirty="0" sz="1200" spc="-45">
                <a:latin typeface="Verdana"/>
                <a:cs typeface="Verdana"/>
              </a:rPr>
              <a:t>ecimien</a:t>
            </a:r>
            <a:r>
              <a:rPr dirty="0" sz="1200" spc="-40">
                <a:latin typeface="Verdana"/>
                <a:cs typeface="Verdana"/>
              </a:rPr>
              <a:t>t</a:t>
            </a:r>
            <a:r>
              <a:rPr dirty="0" sz="1200" spc="-80">
                <a:latin typeface="Verdana"/>
                <a:cs typeface="Verdana"/>
              </a:rPr>
              <a:t>o</a:t>
            </a:r>
            <a:r>
              <a:rPr dirty="0" sz="1200" spc="-90"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003764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003764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12539" y="4201998"/>
            <a:ext cx="641712" cy="611855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36298" y="1789241"/>
            <a:ext cx="607314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145">
                <a:solidFill>
                  <a:srgbClr val="FFFFFF"/>
                </a:solidFill>
              </a:rPr>
              <a:t>11.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260">
                <a:solidFill>
                  <a:srgbClr val="FFFFFF"/>
                </a:solidFill>
              </a:rPr>
              <a:t>In</a:t>
            </a:r>
            <a:r>
              <a:rPr dirty="0" sz="4800" spc="-195">
                <a:solidFill>
                  <a:srgbClr val="FFFFFF"/>
                </a:solidFill>
              </a:rPr>
              <a:t>f</a:t>
            </a:r>
            <a:r>
              <a:rPr dirty="0" sz="4800" spc="-210">
                <a:solidFill>
                  <a:srgbClr val="FFFFFF"/>
                </a:solidFill>
              </a:rPr>
              <a:t>ormación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185">
                <a:solidFill>
                  <a:srgbClr val="FFFFFF"/>
                </a:solidFill>
              </a:rPr>
              <a:t>le</a:t>
            </a:r>
            <a:r>
              <a:rPr dirty="0" sz="4800" spc="-260">
                <a:solidFill>
                  <a:srgbClr val="FFFFFF"/>
                </a:solidFill>
              </a:rPr>
              <a:t>g</a:t>
            </a:r>
            <a:r>
              <a:rPr dirty="0" sz="4800" spc="-114">
                <a:solidFill>
                  <a:srgbClr val="FFFFFF"/>
                </a:solidFill>
              </a:rPr>
              <a:t>al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FFFFFF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20350" y="4041542"/>
            <a:ext cx="816299" cy="940994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003764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00249" y="487160"/>
            <a:ext cx="314388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65"/>
              <a:t>In</a:t>
            </a:r>
            <a:r>
              <a:rPr dirty="0" spc="-130"/>
              <a:t>f</a:t>
            </a:r>
            <a:r>
              <a:rPr dirty="0" spc="-130"/>
              <a:t>ormación</a:t>
            </a:r>
            <a:r>
              <a:rPr dirty="0" spc="-175"/>
              <a:t> </a:t>
            </a:r>
            <a:r>
              <a:rPr dirty="0" spc="-114"/>
              <a:t>le</a:t>
            </a:r>
            <a:r>
              <a:rPr dirty="0" spc="-170"/>
              <a:t>g</a:t>
            </a:r>
            <a:r>
              <a:rPr dirty="0" spc="-75"/>
              <a:t>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76174" y="1342497"/>
            <a:ext cx="6811009" cy="2593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2740" marR="5080" indent="-320675">
              <a:lnSpc>
                <a:spcPct val="114999"/>
              </a:lnSpc>
              <a:spcBef>
                <a:spcPts val="100"/>
              </a:spcBef>
              <a:buFont typeface="Arial MT"/>
              <a:buChar char="●"/>
              <a:tabLst>
                <a:tab pos="332740" algn="l"/>
                <a:tab pos="333375" algn="l"/>
              </a:tabLst>
            </a:pPr>
            <a:r>
              <a:rPr dirty="0" sz="1200" spc="-30" b="1">
                <a:latin typeface="Tahoma"/>
                <a:cs typeface="Tahoma"/>
              </a:rPr>
              <a:t>Políticas </a:t>
            </a:r>
            <a:r>
              <a:rPr dirty="0" sz="1200" spc="-35" b="1">
                <a:latin typeface="Tahoma"/>
                <a:cs typeface="Tahoma"/>
              </a:rPr>
              <a:t>de </a:t>
            </a:r>
            <a:r>
              <a:rPr dirty="0" sz="1200" spc="-45" b="1">
                <a:latin typeface="Tahoma"/>
                <a:cs typeface="Tahoma"/>
              </a:rPr>
              <a:t>uso: </a:t>
            </a:r>
            <a:r>
              <a:rPr dirty="0" sz="1200" spc="5">
                <a:latin typeface="Verdana"/>
                <a:cs typeface="Verdana"/>
              </a:rPr>
              <a:t>“X” </a:t>
            </a:r>
            <a:r>
              <a:rPr dirty="0" sz="1200" spc="-45">
                <a:latin typeface="Verdana"/>
                <a:cs typeface="Verdana"/>
              </a:rPr>
              <a:t>tiene </a:t>
            </a:r>
            <a:r>
              <a:rPr dirty="0" sz="1200" spc="-65">
                <a:latin typeface="Verdana"/>
                <a:cs typeface="Verdana"/>
              </a:rPr>
              <a:t>una </a:t>
            </a:r>
            <a:r>
              <a:rPr dirty="0" sz="1200" spc="-40">
                <a:latin typeface="Verdana"/>
                <a:cs typeface="Verdana"/>
              </a:rPr>
              <a:t>serie </a:t>
            </a:r>
            <a:r>
              <a:rPr dirty="0" sz="1200" spc="-45">
                <a:latin typeface="Verdana"/>
                <a:cs typeface="Verdana"/>
              </a:rPr>
              <a:t>de </a:t>
            </a:r>
            <a:r>
              <a:rPr dirty="0" sz="1200" spc="-30">
                <a:latin typeface="Verdana"/>
                <a:cs typeface="Verdana"/>
              </a:rPr>
              <a:t>políticas </a:t>
            </a:r>
            <a:r>
              <a:rPr dirty="0" sz="1200" spc="-45">
                <a:latin typeface="Verdana"/>
                <a:cs typeface="Verdana"/>
              </a:rPr>
              <a:t>de </a:t>
            </a:r>
            <a:r>
              <a:rPr dirty="0" sz="1200" spc="-50">
                <a:latin typeface="Verdana"/>
                <a:cs typeface="Verdana"/>
              </a:rPr>
              <a:t>uso que </a:t>
            </a:r>
            <a:r>
              <a:rPr dirty="0" sz="1200" spc="-45">
                <a:latin typeface="Verdana"/>
                <a:cs typeface="Verdana"/>
              </a:rPr>
              <a:t>debes </a:t>
            </a:r>
            <a:r>
              <a:rPr dirty="0" sz="1200" spc="-50">
                <a:latin typeface="Verdana"/>
                <a:cs typeface="Verdana"/>
              </a:rPr>
              <a:t>respetar </a:t>
            </a:r>
            <a:r>
              <a:rPr dirty="0" sz="1200" spc="-25">
                <a:latin typeface="Verdana"/>
                <a:cs typeface="Verdana"/>
              </a:rPr>
              <a:t>al </a:t>
            </a:r>
            <a:r>
              <a:rPr dirty="0" sz="1200" spc="-35">
                <a:latin typeface="Verdana"/>
                <a:cs typeface="Verdana"/>
              </a:rPr>
              <a:t>utilizar </a:t>
            </a:r>
            <a:r>
              <a:rPr dirty="0" sz="1200" spc="-25">
                <a:latin typeface="Verdana"/>
                <a:cs typeface="Verdana"/>
              </a:rPr>
              <a:t>la </a:t>
            </a:r>
            <a:r>
              <a:rPr dirty="0" sz="1200" spc="-2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plataforma.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Estas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30">
                <a:latin typeface="Verdana"/>
                <a:cs typeface="Verdana"/>
              </a:rPr>
              <a:t>políticas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cubren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áreas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como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20">
                <a:latin typeface="Verdana"/>
                <a:cs typeface="Verdana"/>
              </a:rPr>
              <a:t>el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contenido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ofensivo,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20">
                <a:latin typeface="Verdana"/>
                <a:cs typeface="Verdana"/>
              </a:rPr>
              <a:t>el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acoso,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violencia,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propiedad </a:t>
            </a:r>
            <a:r>
              <a:rPr dirty="0" sz="1200" spc="-35">
                <a:latin typeface="Verdana"/>
                <a:cs typeface="Verdana"/>
              </a:rPr>
              <a:t>intelectual </a:t>
            </a:r>
            <a:r>
              <a:rPr dirty="0" sz="1200" spc="-95">
                <a:latin typeface="Verdana"/>
                <a:cs typeface="Verdana"/>
              </a:rPr>
              <a:t>y </a:t>
            </a:r>
            <a:r>
              <a:rPr dirty="0" sz="1200" spc="-80">
                <a:latin typeface="Verdana"/>
                <a:cs typeface="Verdana"/>
              </a:rPr>
              <a:t>más. </a:t>
            </a:r>
            <a:r>
              <a:rPr dirty="0" sz="1200" spc="-55">
                <a:latin typeface="Verdana"/>
                <a:cs typeface="Verdana"/>
              </a:rPr>
              <a:t>Asegúrate </a:t>
            </a:r>
            <a:r>
              <a:rPr dirty="0" sz="1200" spc="-45">
                <a:latin typeface="Verdana"/>
                <a:cs typeface="Verdana"/>
              </a:rPr>
              <a:t>de </a:t>
            </a:r>
            <a:r>
              <a:rPr dirty="0" sz="1200" spc="-35">
                <a:latin typeface="Verdana"/>
                <a:cs typeface="Verdana"/>
              </a:rPr>
              <a:t>leer </a:t>
            </a:r>
            <a:r>
              <a:rPr dirty="0" sz="1200" spc="-95">
                <a:latin typeface="Verdana"/>
                <a:cs typeface="Verdana"/>
              </a:rPr>
              <a:t>y </a:t>
            </a:r>
            <a:r>
              <a:rPr dirty="0" sz="1200" spc="-55">
                <a:latin typeface="Verdana"/>
                <a:cs typeface="Verdana"/>
              </a:rPr>
              <a:t>comprender </a:t>
            </a:r>
            <a:r>
              <a:rPr dirty="0" sz="1200" spc="-45">
                <a:latin typeface="Verdana"/>
                <a:cs typeface="Verdana"/>
              </a:rPr>
              <a:t>estas </a:t>
            </a:r>
            <a:r>
              <a:rPr dirty="0" sz="1200" spc="-30">
                <a:latin typeface="Verdana"/>
                <a:cs typeface="Verdana"/>
              </a:rPr>
              <a:t>políticas </a:t>
            </a:r>
            <a:r>
              <a:rPr dirty="0" sz="1200" spc="-60">
                <a:latin typeface="Verdana"/>
                <a:cs typeface="Verdana"/>
              </a:rPr>
              <a:t>para </a:t>
            </a:r>
            <a:r>
              <a:rPr dirty="0" sz="1200" spc="-55">
                <a:latin typeface="Verdana"/>
                <a:cs typeface="Verdana"/>
              </a:rPr>
              <a:t>evitar </a:t>
            </a:r>
            <a:r>
              <a:rPr dirty="0" sz="1200" spc="-5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violaciones.</a:t>
            </a:r>
            <a:endParaRPr sz="1200">
              <a:latin typeface="Verdana"/>
              <a:cs typeface="Verdana"/>
            </a:endParaRPr>
          </a:p>
          <a:p>
            <a:pPr marL="332740" marR="46355" indent="-320675">
              <a:lnSpc>
                <a:spcPct val="114999"/>
              </a:lnSpc>
              <a:spcBef>
                <a:spcPts val="1000"/>
              </a:spcBef>
              <a:buFont typeface="Arial MT"/>
              <a:buChar char="●"/>
              <a:tabLst>
                <a:tab pos="332740" algn="l"/>
                <a:tab pos="333375" algn="l"/>
              </a:tabLst>
            </a:pPr>
            <a:r>
              <a:rPr dirty="0" sz="1200" spc="-45" b="1">
                <a:latin typeface="Tahoma"/>
                <a:cs typeface="Tahoma"/>
              </a:rPr>
              <a:t>Derechos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35" b="1">
                <a:latin typeface="Tahoma"/>
                <a:cs typeface="Tahoma"/>
              </a:rPr>
              <a:t>de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50" b="1">
                <a:latin typeface="Tahoma"/>
                <a:cs typeface="Tahoma"/>
              </a:rPr>
              <a:t>autor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50" b="1">
                <a:latin typeface="Tahoma"/>
                <a:cs typeface="Tahoma"/>
              </a:rPr>
              <a:t>y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35" b="1">
                <a:latin typeface="Tahoma"/>
                <a:cs typeface="Tahoma"/>
              </a:rPr>
              <a:t>propiedad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35" b="1">
                <a:latin typeface="Tahoma"/>
                <a:cs typeface="Tahoma"/>
              </a:rPr>
              <a:t>intelectual:</a:t>
            </a:r>
            <a:r>
              <a:rPr dirty="0" sz="1200" spc="-65" b="1">
                <a:latin typeface="Tahoma"/>
                <a:cs typeface="Tahoma"/>
              </a:rPr>
              <a:t> </a:t>
            </a:r>
            <a:r>
              <a:rPr dirty="0" sz="1200" spc="-10">
                <a:latin typeface="Verdana"/>
                <a:cs typeface="Verdana"/>
              </a:rPr>
              <a:t>Al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publicar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contenido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“X”,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debes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respetar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los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derechos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autor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propiedad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intelectual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terceros.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Evita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publicar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contenido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protegido </a:t>
            </a:r>
            <a:r>
              <a:rPr dirty="0" sz="1200" spc="-4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por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derechos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autor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sin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permiso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atribución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adecuada.</a:t>
            </a:r>
            <a:endParaRPr sz="1200">
              <a:latin typeface="Verdana"/>
              <a:cs typeface="Verdana"/>
            </a:endParaRPr>
          </a:p>
          <a:p>
            <a:pPr marL="332740" marR="196850" indent="-320675">
              <a:lnSpc>
                <a:spcPct val="114999"/>
              </a:lnSpc>
              <a:spcBef>
                <a:spcPts val="1000"/>
              </a:spcBef>
              <a:buFont typeface="Arial MT"/>
              <a:buChar char="●"/>
              <a:tabLst>
                <a:tab pos="332740" algn="l"/>
                <a:tab pos="333375" algn="l"/>
              </a:tabLst>
            </a:pPr>
            <a:r>
              <a:rPr dirty="0" sz="1200" spc="-30" b="1">
                <a:latin typeface="Tahoma"/>
                <a:cs typeface="Tahoma"/>
              </a:rPr>
              <a:t>Privacidad </a:t>
            </a:r>
            <a:r>
              <a:rPr dirty="0" sz="1200" spc="-50" b="1">
                <a:latin typeface="Tahoma"/>
                <a:cs typeface="Tahoma"/>
              </a:rPr>
              <a:t>y </a:t>
            </a:r>
            <a:r>
              <a:rPr dirty="0" sz="1200" spc="-40" b="1">
                <a:latin typeface="Tahoma"/>
                <a:cs typeface="Tahoma"/>
              </a:rPr>
              <a:t>protección </a:t>
            </a:r>
            <a:r>
              <a:rPr dirty="0" sz="1200" spc="-35" b="1">
                <a:latin typeface="Tahoma"/>
                <a:cs typeface="Tahoma"/>
              </a:rPr>
              <a:t>de </a:t>
            </a:r>
            <a:r>
              <a:rPr dirty="0" sz="1200" spc="-40" b="1">
                <a:latin typeface="Tahoma"/>
                <a:cs typeface="Tahoma"/>
              </a:rPr>
              <a:t>datos: </a:t>
            </a:r>
            <a:r>
              <a:rPr dirty="0" sz="1200" spc="-55">
                <a:latin typeface="Verdana"/>
                <a:cs typeface="Verdana"/>
              </a:rPr>
              <a:t>Debes </a:t>
            </a:r>
            <a:r>
              <a:rPr dirty="0" sz="1200" spc="-45">
                <a:latin typeface="Verdana"/>
                <a:cs typeface="Verdana"/>
              </a:rPr>
              <a:t>ser </a:t>
            </a:r>
            <a:r>
              <a:rPr dirty="0" sz="1200" spc="-40">
                <a:latin typeface="Verdana"/>
                <a:cs typeface="Verdana"/>
              </a:rPr>
              <a:t>consciente </a:t>
            </a:r>
            <a:r>
              <a:rPr dirty="0" sz="1200" spc="-45">
                <a:latin typeface="Verdana"/>
                <a:cs typeface="Verdana"/>
              </a:rPr>
              <a:t>de </a:t>
            </a:r>
            <a:r>
              <a:rPr dirty="0" sz="1200" spc="-30">
                <a:latin typeface="Verdana"/>
                <a:cs typeface="Verdana"/>
              </a:rPr>
              <a:t>las </a:t>
            </a:r>
            <a:r>
              <a:rPr dirty="0" sz="1200" spc="-50">
                <a:latin typeface="Verdana"/>
                <a:cs typeface="Verdana"/>
              </a:rPr>
              <a:t>leyes </a:t>
            </a:r>
            <a:r>
              <a:rPr dirty="0" sz="1200" spc="-95">
                <a:latin typeface="Verdana"/>
                <a:cs typeface="Verdana"/>
              </a:rPr>
              <a:t>y </a:t>
            </a:r>
            <a:r>
              <a:rPr dirty="0" sz="1200" spc="-50">
                <a:latin typeface="Verdana"/>
                <a:cs typeface="Verdana"/>
              </a:rPr>
              <a:t>regulaciones </a:t>
            </a:r>
            <a:r>
              <a:rPr dirty="0" sz="1200" spc="-45">
                <a:latin typeface="Verdana"/>
                <a:cs typeface="Verdana"/>
              </a:rPr>
              <a:t>de </a:t>
            </a:r>
            <a:r>
              <a:rPr dirty="0" sz="1200" spc="-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privacidad </a:t>
            </a:r>
            <a:r>
              <a:rPr dirty="0" sz="1200" spc="-95">
                <a:latin typeface="Verdana"/>
                <a:cs typeface="Verdana"/>
              </a:rPr>
              <a:t>y </a:t>
            </a:r>
            <a:r>
              <a:rPr dirty="0" sz="1200" spc="-45">
                <a:latin typeface="Verdana"/>
                <a:cs typeface="Verdana"/>
              </a:rPr>
              <a:t>protección de </a:t>
            </a:r>
            <a:r>
              <a:rPr dirty="0" sz="1200" spc="-50">
                <a:latin typeface="Verdana"/>
                <a:cs typeface="Verdana"/>
              </a:rPr>
              <a:t>datos </a:t>
            </a:r>
            <a:r>
              <a:rPr dirty="0" sz="1200" spc="-25">
                <a:latin typeface="Verdana"/>
                <a:cs typeface="Verdana"/>
              </a:rPr>
              <a:t>al </a:t>
            </a:r>
            <a:r>
              <a:rPr dirty="0" sz="1200" spc="-50">
                <a:latin typeface="Verdana"/>
                <a:cs typeface="Verdana"/>
              </a:rPr>
              <a:t>interactuar con otros usuarios </a:t>
            </a:r>
            <a:r>
              <a:rPr dirty="0" sz="1200" spc="-60">
                <a:latin typeface="Verdana"/>
                <a:cs typeface="Verdana"/>
              </a:rPr>
              <a:t>en </a:t>
            </a:r>
            <a:r>
              <a:rPr dirty="0" sz="1200" spc="-40">
                <a:latin typeface="Verdana"/>
                <a:cs typeface="Verdana"/>
              </a:rPr>
              <a:t>“X”. </a:t>
            </a:r>
            <a:r>
              <a:rPr dirty="0" sz="1200" spc="-50">
                <a:latin typeface="Verdana"/>
                <a:cs typeface="Verdana"/>
              </a:rPr>
              <a:t>No </a:t>
            </a:r>
            <a:r>
              <a:rPr dirty="0" sz="1200" spc="-55">
                <a:latin typeface="Verdana"/>
                <a:cs typeface="Verdana"/>
              </a:rPr>
              <a:t>compartas </a:t>
            </a:r>
            <a:r>
              <a:rPr dirty="0" sz="1200" spc="-50">
                <a:latin typeface="Verdana"/>
                <a:cs typeface="Verdana"/>
              </a:rPr>
              <a:t> información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personal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terceros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sin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su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consentimiento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ten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cuidado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al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publicar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tu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propia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información</a:t>
            </a:r>
            <a:r>
              <a:rPr dirty="0" sz="1200" spc="-14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personal.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003764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003764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12539" y="4201998"/>
            <a:ext cx="641712" cy="611855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003764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6174" y="1356097"/>
            <a:ext cx="7195820" cy="2382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2740" marR="250190" indent="-320675">
              <a:lnSpc>
                <a:spcPct val="114999"/>
              </a:lnSpc>
              <a:spcBef>
                <a:spcPts val="100"/>
              </a:spcBef>
              <a:buFont typeface="Arial MT"/>
              <a:buChar char="●"/>
              <a:tabLst>
                <a:tab pos="332740" algn="l"/>
                <a:tab pos="333375" algn="l"/>
              </a:tabLst>
            </a:pPr>
            <a:r>
              <a:rPr dirty="0" sz="1200" spc="-45" b="1">
                <a:latin typeface="Tahoma"/>
                <a:cs typeface="Tahoma"/>
              </a:rPr>
              <a:t>Contenido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40" b="1">
                <a:latin typeface="Tahoma"/>
                <a:cs typeface="Tahoma"/>
              </a:rPr>
              <a:t>patrocinado: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60">
                <a:latin typeface="Verdana"/>
                <a:cs typeface="Verdana"/>
              </a:rPr>
              <a:t>Si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realizas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publicaciones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patrocinadas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promociones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productos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“X”, es </a:t>
            </a:r>
            <a:r>
              <a:rPr dirty="0" sz="1200" spc="-55">
                <a:latin typeface="Verdana"/>
                <a:cs typeface="Verdana"/>
              </a:rPr>
              <a:t>importante seguir </a:t>
            </a:r>
            <a:r>
              <a:rPr dirty="0" sz="1200" spc="-30">
                <a:latin typeface="Verdana"/>
                <a:cs typeface="Verdana"/>
              </a:rPr>
              <a:t>las </a:t>
            </a:r>
            <a:r>
              <a:rPr dirty="0" sz="1200" spc="-50">
                <a:latin typeface="Verdana"/>
                <a:cs typeface="Verdana"/>
              </a:rPr>
              <a:t>pautas </a:t>
            </a:r>
            <a:r>
              <a:rPr dirty="0" sz="1200" spc="-45">
                <a:latin typeface="Verdana"/>
                <a:cs typeface="Verdana"/>
              </a:rPr>
              <a:t>de </a:t>
            </a:r>
            <a:r>
              <a:rPr dirty="0" sz="1200" spc="-50">
                <a:latin typeface="Verdana"/>
                <a:cs typeface="Verdana"/>
              </a:rPr>
              <a:t>divulgación </a:t>
            </a:r>
            <a:r>
              <a:rPr dirty="0" sz="1200" spc="-95">
                <a:latin typeface="Verdana"/>
                <a:cs typeface="Verdana"/>
              </a:rPr>
              <a:t>y </a:t>
            </a:r>
            <a:r>
              <a:rPr dirty="0" sz="1200" spc="-50">
                <a:latin typeface="Verdana"/>
                <a:cs typeface="Verdana"/>
              </a:rPr>
              <a:t>transparencia. </a:t>
            </a:r>
            <a:r>
              <a:rPr dirty="0" sz="1200" spc="-55">
                <a:latin typeface="Verdana"/>
                <a:cs typeface="Verdana"/>
              </a:rPr>
              <a:t>Asegúrate </a:t>
            </a:r>
            <a:r>
              <a:rPr dirty="0" sz="1200" spc="-45">
                <a:latin typeface="Verdana"/>
                <a:cs typeface="Verdana"/>
              </a:rPr>
              <a:t>de </a:t>
            </a:r>
            <a:r>
              <a:rPr dirty="0" sz="1200" spc="-40">
                <a:latin typeface="Verdana"/>
                <a:cs typeface="Verdana"/>
              </a:rPr>
              <a:t>identiﬁcar </a:t>
            </a:r>
            <a:r>
              <a:rPr dirty="0" sz="1200" spc="-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claramente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0">
                <a:latin typeface="Verdana"/>
                <a:cs typeface="Verdana"/>
              </a:rPr>
              <a:t>el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contenido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patrocinado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cumplir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con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30">
                <a:latin typeface="Verdana"/>
                <a:cs typeface="Verdana"/>
              </a:rPr>
              <a:t>las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regulaciones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aplicables.</a:t>
            </a:r>
            <a:endParaRPr sz="1200">
              <a:latin typeface="Verdana"/>
              <a:cs typeface="Verdana"/>
            </a:endParaRPr>
          </a:p>
          <a:p>
            <a:pPr marL="332740" marR="25400" indent="-320675">
              <a:lnSpc>
                <a:spcPct val="114999"/>
              </a:lnSpc>
              <a:spcBef>
                <a:spcPts val="1000"/>
              </a:spcBef>
              <a:buFont typeface="Arial MT"/>
              <a:buChar char="●"/>
              <a:tabLst>
                <a:tab pos="332740" algn="l"/>
                <a:tab pos="333375" algn="l"/>
              </a:tabLst>
            </a:pPr>
            <a:r>
              <a:rPr dirty="0" sz="1200" spc="-35" b="1">
                <a:latin typeface="Tahoma"/>
                <a:cs typeface="Tahoma"/>
              </a:rPr>
              <a:t>Responsabilidad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50" b="1">
                <a:latin typeface="Tahoma"/>
                <a:cs typeface="Tahoma"/>
              </a:rPr>
              <a:t>y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35" b="1">
                <a:latin typeface="Tahoma"/>
                <a:cs typeface="Tahoma"/>
              </a:rPr>
              <a:t>consecuencias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35" b="1">
                <a:latin typeface="Tahoma"/>
                <a:cs typeface="Tahoma"/>
              </a:rPr>
              <a:t>legales:</a:t>
            </a:r>
            <a:r>
              <a:rPr dirty="0" sz="1200" spc="-60" b="1">
                <a:latin typeface="Tahoma"/>
                <a:cs typeface="Tahoma"/>
              </a:rPr>
              <a:t> </a:t>
            </a:r>
            <a:r>
              <a:rPr dirty="0" sz="1200" spc="-55">
                <a:latin typeface="Verdana"/>
                <a:cs typeface="Verdana"/>
              </a:rPr>
              <a:t>Recuerda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que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eres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responsable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tu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comportamiento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5">
                <a:latin typeface="Verdana"/>
                <a:cs typeface="Verdana"/>
              </a:rPr>
              <a:t>“X”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puedes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enfrentar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consecuencias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legales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si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violas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30">
                <a:latin typeface="Verdana"/>
                <a:cs typeface="Verdana"/>
              </a:rPr>
              <a:t>las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leyes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30">
                <a:latin typeface="Verdana"/>
                <a:cs typeface="Verdana"/>
              </a:rPr>
              <a:t>políticas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plataforma.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80">
                <a:latin typeface="Verdana"/>
                <a:cs typeface="Verdana"/>
              </a:rPr>
              <a:t>Sé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respetuoso, evita </a:t>
            </a:r>
            <a:r>
              <a:rPr dirty="0" sz="1200" spc="-20">
                <a:latin typeface="Verdana"/>
                <a:cs typeface="Verdana"/>
              </a:rPr>
              <a:t>el </a:t>
            </a:r>
            <a:r>
              <a:rPr dirty="0" sz="1200" spc="-45">
                <a:latin typeface="Verdana"/>
                <a:cs typeface="Verdana"/>
              </a:rPr>
              <a:t>acoso </a:t>
            </a:r>
            <a:r>
              <a:rPr dirty="0" sz="1200" spc="-95">
                <a:latin typeface="Verdana"/>
                <a:cs typeface="Verdana"/>
              </a:rPr>
              <a:t>y </a:t>
            </a:r>
            <a:r>
              <a:rPr dirty="0" sz="1200" spc="-20">
                <a:latin typeface="Verdana"/>
                <a:cs typeface="Verdana"/>
              </a:rPr>
              <a:t>el </a:t>
            </a:r>
            <a:r>
              <a:rPr dirty="0" sz="1200" spc="-40">
                <a:latin typeface="Verdana"/>
                <a:cs typeface="Verdana"/>
              </a:rPr>
              <a:t>discurso </a:t>
            </a:r>
            <a:r>
              <a:rPr dirty="0" sz="1200" spc="-45">
                <a:latin typeface="Verdana"/>
                <a:cs typeface="Verdana"/>
              </a:rPr>
              <a:t>de </a:t>
            </a:r>
            <a:r>
              <a:rPr dirty="0" sz="1200" spc="-55">
                <a:latin typeface="Verdana"/>
                <a:cs typeface="Verdana"/>
              </a:rPr>
              <a:t>odio, </a:t>
            </a:r>
            <a:r>
              <a:rPr dirty="0" sz="1200" spc="-95">
                <a:latin typeface="Verdana"/>
                <a:cs typeface="Verdana"/>
              </a:rPr>
              <a:t>y </a:t>
            </a:r>
            <a:r>
              <a:rPr dirty="0" sz="1200" spc="-55">
                <a:latin typeface="Verdana"/>
                <a:cs typeface="Verdana"/>
              </a:rPr>
              <a:t>ten </a:t>
            </a:r>
            <a:r>
              <a:rPr dirty="0" sz="1200" spc="-60">
                <a:latin typeface="Verdana"/>
                <a:cs typeface="Verdana"/>
              </a:rPr>
              <a:t>en </a:t>
            </a:r>
            <a:r>
              <a:rPr dirty="0" sz="1200" spc="-50">
                <a:latin typeface="Verdana"/>
                <a:cs typeface="Verdana"/>
              </a:rPr>
              <a:t>cuenta </a:t>
            </a:r>
            <a:r>
              <a:rPr dirty="0" sz="1200" spc="-30">
                <a:latin typeface="Verdana"/>
                <a:cs typeface="Verdana"/>
              </a:rPr>
              <a:t>las </a:t>
            </a:r>
            <a:r>
              <a:rPr dirty="0" sz="1200" spc="-35">
                <a:latin typeface="Verdana"/>
                <a:cs typeface="Verdana"/>
              </a:rPr>
              <a:t>implicaciones </a:t>
            </a:r>
            <a:r>
              <a:rPr dirty="0" sz="1200" spc="-40">
                <a:latin typeface="Verdana"/>
                <a:cs typeface="Verdana"/>
              </a:rPr>
              <a:t>legales </a:t>
            </a:r>
            <a:r>
              <a:rPr dirty="0" sz="1200" spc="-45">
                <a:latin typeface="Verdana"/>
                <a:cs typeface="Verdana"/>
              </a:rPr>
              <a:t>de tus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acciones</a:t>
            </a:r>
            <a:r>
              <a:rPr dirty="0" sz="1200" spc="-14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línea.</a:t>
            </a:r>
            <a:endParaRPr sz="1200">
              <a:latin typeface="Verdana"/>
              <a:cs typeface="Verdana"/>
            </a:endParaRPr>
          </a:p>
          <a:p>
            <a:pPr marL="332740" marR="5080" indent="-320675">
              <a:lnSpc>
                <a:spcPct val="114999"/>
              </a:lnSpc>
              <a:spcBef>
                <a:spcPts val="1000"/>
              </a:spcBef>
              <a:buFont typeface="Arial MT"/>
              <a:buChar char="●"/>
              <a:tabLst>
                <a:tab pos="332740" algn="l"/>
                <a:tab pos="333375" algn="l"/>
              </a:tabLst>
            </a:pPr>
            <a:r>
              <a:rPr dirty="0" sz="1200" spc="-60">
                <a:latin typeface="Verdana"/>
                <a:cs typeface="Verdana"/>
              </a:rPr>
              <a:t>Siempre </a:t>
            </a:r>
            <a:r>
              <a:rPr dirty="0" sz="1200" spc="-40">
                <a:latin typeface="Verdana"/>
                <a:cs typeface="Verdana"/>
              </a:rPr>
              <a:t>es </a:t>
            </a:r>
            <a:r>
              <a:rPr dirty="0" sz="1200" spc="-50">
                <a:latin typeface="Verdana"/>
                <a:cs typeface="Verdana"/>
              </a:rPr>
              <a:t>recomendable </a:t>
            </a:r>
            <a:r>
              <a:rPr dirty="0" sz="1200" spc="-45">
                <a:latin typeface="Verdana"/>
                <a:cs typeface="Verdana"/>
              </a:rPr>
              <a:t>consultar </a:t>
            </a:r>
            <a:r>
              <a:rPr dirty="0" sz="1200" spc="-30">
                <a:latin typeface="Verdana"/>
                <a:cs typeface="Verdana"/>
              </a:rPr>
              <a:t>las </a:t>
            </a:r>
            <a:r>
              <a:rPr dirty="0" sz="1200" spc="-30" b="1">
                <a:latin typeface="Tahoma"/>
                <a:cs typeface="Tahoma"/>
              </a:rPr>
              <a:t>políticas </a:t>
            </a:r>
            <a:r>
              <a:rPr dirty="0" sz="1200" spc="-50" b="1">
                <a:latin typeface="Tahoma"/>
                <a:cs typeface="Tahoma"/>
              </a:rPr>
              <a:t>y </a:t>
            </a:r>
            <a:r>
              <a:rPr dirty="0" sz="1200" spc="-45" b="1">
                <a:latin typeface="Tahoma"/>
                <a:cs typeface="Tahoma"/>
              </a:rPr>
              <a:t>términos </a:t>
            </a:r>
            <a:r>
              <a:rPr dirty="0" sz="1200" spc="-35" b="1">
                <a:latin typeface="Tahoma"/>
                <a:cs typeface="Tahoma"/>
              </a:rPr>
              <a:t>de servicio </a:t>
            </a:r>
            <a:r>
              <a:rPr dirty="0" sz="1200" spc="-45">
                <a:latin typeface="Verdana"/>
                <a:cs typeface="Verdana"/>
              </a:rPr>
              <a:t>de </a:t>
            </a:r>
            <a:r>
              <a:rPr dirty="0" sz="1200" spc="-40">
                <a:latin typeface="Verdana"/>
                <a:cs typeface="Verdana"/>
              </a:rPr>
              <a:t>“X”, así </a:t>
            </a:r>
            <a:r>
              <a:rPr dirty="0" sz="1200" spc="-60">
                <a:latin typeface="Verdana"/>
                <a:cs typeface="Verdana"/>
              </a:rPr>
              <a:t>como </a:t>
            </a:r>
            <a:r>
              <a:rPr dirty="0" sz="1200" spc="-45">
                <a:latin typeface="Verdana"/>
                <a:cs typeface="Verdana"/>
              </a:rPr>
              <a:t>buscar </a:t>
            </a:r>
            <a:r>
              <a:rPr dirty="0" sz="1200" spc="-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asesoramiento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legal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si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tienes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dudas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sobre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algún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aspecto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especíﬁco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relacionado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con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2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información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legal</a:t>
            </a:r>
            <a:r>
              <a:rPr dirty="0" sz="1200" spc="-14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plataforma.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003764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003764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00249" y="487160"/>
            <a:ext cx="314388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65"/>
              <a:t>In</a:t>
            </a:r>
            <a:r>
              <a:rPr dirty="0" spc="-130"/>
              <a:t>f</a:t>
            </a:r>
            <a:r>
              <a:rPr dirty="0" spc="-130"/>
              <a:t>ormación</a:t>
            </a:r>
            <a:r>
              <a:rPr dirty="0" spc="-175"/>
              <a:t> </a:t>
            </a:r>
            <a:r>
              <a:rPr dirty="0" spc="-114"/>
              <a:t>le</a:t>
            </a:r>
            <a:r>
              <a:rPr dirty="0" spc="-170"/>
              <a:t>g</a:t>
            </a:r>
            <a:r>
              <a:rPr dirty="0" spc="-75"/>
              <a:t>al</a:t>
            </a: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12539" y="4201998"/>
            <a:ext cx="641712" cy="611855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22934" y="1719853"/>
            <a:ext cx="4098290" cy="14884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5445" marR="5080" indent="-373380">
              <a:lnSpc>
                <a:spcPct val="100000"/>
              </a:lnSpc>
              <a:spcBef>
                <a:spcPts val="100"/>
              </a:spcBef>
            </a:pPr>
            <a:r>
              <a:rPr dirty="0" sz="4800" spc="-145">
                <a:solidFill>
                  <a:srgbClr val="FFFFFF"/>
                </a:solidFill>
              </a:rPr>
              <a:t>12.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125">
                <a:solidFill>
                  <a:srgbClr val="FFFFFF"/>
                </a:solidFill>
              </a:rPr>
              <a:t>Publicidad  </a:t>
            </a:r>
            <a:r>
              <a:rPr dirty="0" sz="4800" spc="-250">
                <a:solidFill>
                  <a:srgbClr val="FFFFFF"/>
                </a:solidFill>
              </a:rPr>
              <a:t>y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170">
                <a:solidFill>
                  <a:srgbClr val="FFFFFF"/>
                </a:solidFill>
              </a:rPr>
              <a:t>p</a:t>
            </a:r>
            <a:r>
              <a:rPr dirty="0" sz="4800" spc="-180">
                <a:solidFill>
                  <a:srgbClr val="FFFFFF"/>
                </a:solidFill>
              </a:rPr>
              <a:t>a</a:t>
            </a:r>
            <a:r>
              <a:rPr dirty="0" sz="4800" spc="-195">
                <a:solidFill>
                  <a:srgbClr val="FFFFFF"/>
                </a:solidFill>
              </a:rPr>
              <a:t>t</a:t>
            </a:r>
            <a:r>
              <a:rPr dirty="0" sz="4800" spc="-229">
                <a:solidFill>
                  <a:srgbClr val="FFFFFF"/>
                </a:solidFill>
              </a:rPr>
              <a:t>r</a:t>
            </a:r>
            <a:r>
              <a:rPr dirty="0" sz="4800" spc="-185">
                <a:solidFill>
                  <a:srgbClr val="FFFFFF"/>
                </a:solidFill>
              </a:rPr>
              <a:t>ocinio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FFFFFF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20350" y="4041542"/>
            <a:ext cx="816299" cy="94099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FFFFFF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93979" y="1914541"/>
            <a:ext cx="383794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125">
                <a:solidFill>
                  <a:srgbClr val="FFFFFF"/>
                </a:solidFill>
              </a:rPr>
              <a:t>1.</a:t>
            </a:r>
            <a:r>
              <a:rPr dirty="0" sz="4800" spc="390">
                <a:solidFill>
                  <a:srgbClr val="FFFFFF"/>
                </a:solidFill>
              </a:rPr>
              <a:t> </a:t>
            </a:r>
            <a:r>
              <a:rPr dirty="0" sz="4800" spc="-565">
                <a:solidFill>
                  <a:srgbClr val="FFFFFF"/>
                </a:solidFill>
              </a:rPr>
              <a:t>¿</a:t>
            </a:r>
            <a:r>
              <a:rPr dirty="0" sz="4800" spc="-235">
                <a:solidFill>
                  <a:srgbClr val="FFFFFF"/>
                </a:solidFill>
              </a:rPr>
              <a:t>Qué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125">
                <a:solidFill>
                  <a:srgbClr val="FFFFFF"/>
                </a:solidFill>
              </a:rPr>
              <a:t>es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165">
                <a:solidFill>
                  <a:srgbClr val="FFFFFF"/>
                </a:solidFill>
              </a:rPr>
              <a:t>X</a:t>
            </a:r>
            <a:r>
              <a:rPr dirty="0" sz="4800" spc="-355">
                <a:solidFill>
                  <a:srgbClr val="FFFFFF"/>
                </a:solidFill>
              </a:rPr>
              <a:t>?</a:t>
            </a:r>
            <a:endParaRPr sz="4800"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20350" y="4041542"/>
            <a:ext cx="816299" cy="940994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003764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32572" y="487160"/>
            <a:ext cx="407924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85"/>
              <a:t>Publicidad</a:t>
            </a:r>
            <a:r>
              <a:rPr dirty="0" spc="-175"/>
              <a:t> </a:t>
            </a:r>
            <a:r>
              <a:rPr dirty="0" spc="-160"/>
              <a:t>y</a:t>
            </a:r>
            <a:r>
              <a:rPr dirty="0" spc="-175"/>
              <a:t> </a:t>
            </a:r>
            <a:r>
              <a:rPr dirty="0" spc="-110"/>
              <a:t>p</a:t>
            </a:r>
            <a:r>
              <a:rPr dirty="0" spc="-120"/>
              <a:t>a</a:t>
            </a:r>
            <a:r>
              <a:rPr dirty="0" spc="-125"/>
              <a:t>t</a:t>
            </a:r>
            <a:r>
              <a:rPr dirty="0" spc="-145"/>
              <a:t>r</a:t>
            </a:r>
            <a:r>
              <a:rPr dirty="0" spc="-114"/>
              <a:t>ocinio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76174" y="1214222"/>
            <a:ext cx="7195184" cy="29305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2740" marR="319405" indent="-320675">
              <a:lnSpc>
                <a:spcPct val="114999"/>
              </a:lnSpc>
              <a:spcBef>
                <a:spcPts val="100"/>
              </a:spcBef>
              <a:buFont typeface="Arial MT"/>
              <a:buChar char="●"/>
              <a:tabLst>
                <a:tab pos="332740" algn="l"/>
                <a:tab pos="333375" algn="l"/>
              </a:tabLst>
            </a:pPr>
            <a:r>
              <a:rPr dirty="0" sz="1200" spc="-25">
                <a:latin typeface="Verdana"/>
                <a:cs typeface="Verdana"/>
              </a:rPr>
              <a:t>"X"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permite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promocionar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posts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para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alcanzar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una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80">
                <a:latin typeface="Verdana"/>
                <a:cs typeface="Verdana"/>
              </a:rPr>
              <a:t>mayor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audiencia.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Puedes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deﬁnir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públicos </a:t>
            </a:r>
            <a:r>
              <a:rPr dirty="0" sz="1200" spc="-3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especíﬁcos,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ajustar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presupuestos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objetivos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campaña,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seguir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20">
                <a:latin typeface="Verdana"/>
                <a:cs typeface="Verdana"/>
              </a:rPr>
              <a:t>el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desempeño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tus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posts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promocionados.</a:t>
            </a:r>
            <a:endParaRPr sz="1200">
              <a:latin typeface="Verdana"/>
              <a:cs typeface="Verdana"/>
            </a:endParaRPr>
          </a:p>
          <a:p>
            <a:pPr marL="332740" marR="130175" indent="-320675">
              <a:lnSpc>
                <a:spcPct val="114999"/>
              </a:lnSpc>
              <a:spcBef>
                <a:spcPts val="1000"/>
              </a:spcBef>
              <a:buFont typeface="Arial MT"/>
              <a:buChar char="●"/>
              <a:tabLst>
                <a:tab pos="332740" algn="l"/>
                <a:tab pos="333375" algn="l"/>
              </a:tabLst>
            </a:pPr>
            <a:r>
              <a:rPr dirty="0" sz="1200" spc="-45">
                <a:latin typeface="Verdana"/>
                <a:cs typeface="Verdana"/>
              </a:rPr>
              <a:t>Promoción de </a:t>
            </a:r>
            <a:r>
              <a:rPr dirty="0" sz="1200" spc="-70">
                <a:latin typeface="Verdana"/>
                <a:cs typeface="Verdana"/>
              </a:rPr>
              <a:t>Seguidores: </a:t>
            </a:r>
            <a:r>
              <a:rPr dirty="0" sz="1200" spc="-50">
                <a:latin typeface="Verdana"/>
                <a:cs typeface="Verdana"/>
              </a:rPr>
              <a:t>Esta </a:t>
            </a:r>
            <a:r>
              <a:rPr dirty="0" sz="1200" spc="-40">
                <a:latin typeface="Verdana"/>
                <a:cs typeface="Verdana"/>
              </a:rPr>
              <a:t>función </a:t>
            </a:r>
            <a:r>
              <a:rPr dirty="0" sz="1200" spc="-45">
                <a:latin typeface="Verdana"/>
                <a:cs typeface="Verdana"/>
              </a:rPr>
              <a:t>te </a:t>
            </a:r>
            <a:r>
              <a:rPr dirty="0" sz="1200" spc="-50">
                <a:latin typeface="Verdana"/>
                <a:cs typeface="Verdana"/>
              </a:rPr>
              <a:t>permite </a:t>
            </a:r>
            <a:r>
              <a:rPr dirty="0" sz="1200" spc="-45">
                <a:latin typeface="Verdana"/>
                <a:cs typeface="Verdana"/>
              </a:rPr>
              <a:t>impulsar </a:t>
            </a:r>
            <a:r>
              <a:rPr dirty="0" sz="1200" spc="-50">
                <a:latin typeface="Verdana"/>
                <a:cs typeface="Verdana"/>
              </a:rPr>
              <a:t>tu cuenta </a:t>
            </a:r>
            <a:r>
              <a:rPr dirty="0" sz="1200" spc="-60">
                <a:latin typeface="Verdana"/>
                <a:cs typeface="Verdana"/>
              </a:rPr>
              <a:t>en </a:t>
            </a:r>
            <a:r>
              <a:rPr dirty="0" sz="1200" spc="-25">
                <a:latin typeface="Verdana"/>
                <a:cs typeface="Verdana"/>
              </a:rPr>
              <a:t>"X" </a:t>
            </a:r>
            <a:r>
              <a:rPr dirty="0" sz="1200" spc="-60">
                <a:latin typeface="Verdana"/>
                <a:cs typeface="Verdana"/>
              </a:rPr>
              <a:t>para </a:t>
            </a:r>
            <a:r>
              <a:rPr dirty="0" sz="1200" spc="-70">
                <a:latin typeface="Verdana"/>
                <a:cs typeface="Verdana"/>
              </a:rPr>
              <a:t>ganar </a:t>
            </a:r>
            <a:r>
              <a:rPr dirty="0" sz="1200" spc="-6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seguidores.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Puedes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hacer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que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tu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30">
                <a:latin typeface="Verdana"/>
                <a:cs typeface="Verdana"/>
              </a:rPr>
              <a:t>perﬁl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se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muestre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usuarios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relevantes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tu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industria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campo,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20">
                <a:latin typeface="Verdana"/>
                <a:cs typeface="Verdana"/>
              </a:rPr>
              <a:t>lo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cual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puede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ayudarte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incrementar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tu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base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seguidores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difusión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tus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70">
                <a:latin typeface="Verdana"/>
                <a:cs typeface="Verdana"/>
              </a:rPr>
              <a:t>mensajes.</a:t>
            </a:r>
            <a:endParaRPr sz="1200">
              <a:latin typeface="Verdana"/>
              <a:cs typeface="Verdana"/>
            </a:endParaRPr>
          </a:p>
          <a:p>
            <a:pPr marL="332740" marR="34925" indent="-320675">
              <a:lnSpc>
                <a:spcPct val="114999"/>
              </a:lnSpc>
              <a:spcBef>
                <a:spcPts val="1000"/>
              </a:spcBef>
              <a:buFont typeface="Arial MT"/>
              <a:buChar char="●"/>
              <a:tabLst>
                <a:tab pos="332740" algn="l"/>
                <a:tab pos="333375" algn="l"/>
              </a:tabLst>
            </a:pPr>
            <a:r>
              <a:rPr dirty="0" sz="1200" spc="-45">
                <a:latin typeface="Verdana"/>
                <a:cs typeface="Verdana"/>
              </a:rPr>
              <a:t>Promoción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Tendencias: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"X"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ofrece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30">
                <a:latin typeface="Verdana"/>
                <a:cs typeface="Verdana"/>
              </a:rPr>
              <a:t>posibilidad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destacar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un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tema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hashtag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concreto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 </a:t>
            </a:r>
            <a:r>
              <a:rPr dirty="0" sz="1200" spc="-20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sección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tendencias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plataforma,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aumentando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así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visibilidad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participación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torno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tu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marca</a:t>
            </a:r>
            <a:r>
              <a:rPr dirty="0" sz="1200" spc="-14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campaña.</a:t>
            </a:r>
            <a:endParaRPr sz="1200">
              <a:latin typeface="Verdana"/>
              <a:cs typeface="Verdana"/>
            </a:endParaRPr>
          </a:p>
          <a:p>
            <a:pPr algn="just" marL="332740" marR="5080" indent="-320675">
              <a:lnSpc>
                <a:spcPct val="114999"/>
              </a:lnSpc>
              <a:spcBef>
                <a:spcPts val="1000"/>
              </a:spcBef>
              <a:buFont typeface="Arial MT"/>
              <a:buChar char="●"/>
              <a:tabLst>
                <a:tab pos="333375" algn="l"/>
              </a:tabLst>
            </a:pPr>
            <a:r>
              <a:rPr dirty="0" sz="1200" spc="-60">
                <a:latin typeface="Verdana"/>
                <a:cs typeface="Verdana"/>
              </a:rPr>
              <a:t>Programas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Marketing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con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Influencers: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Las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marcas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pueden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colaborar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con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influencers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relevantes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para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70">
                <a:latin typeface="Verdana"/>
                <a:cs typeface="Verdana"/>
              </a:rPr>
              <a:t>promover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sus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productos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servicios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mediante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posts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patrocinados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menciones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sus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perﬁles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45">
                <a:latin typeface="Verdana"/>
                <a:cs typeface="Verdana"/>
              </a:rPr>
              <a:t> </a:t>
            </a:r>
            <a:r>
              <a:rPr dirty="0" sz="1200" spc="-70">
                <a:latin typeface="Verdana"/>
                <a:cs typeface="Verdana"/>
              </a:rPr>
              <a:t>"X".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003764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003764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12539" y="4201998"/>
            <a:ext cx="641712" cy="611855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72575" y="4491544"/>
            <a:ext cx="8261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20" b="1">
                <a:solidFill>
                  <a:srgbClr val="FFFFFF"/>
                </a:solidFill>
                <a:latin typeface="Tahoma"/>
                <a:cs typeface="Tahoma"/>
              </a:rPr>
              <a:t>#</a:t>
            </a:r>
            <a:r>
              <a:rPr dirty="0" sz="1200" spc="-114" b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1200" spc="-60" b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1200" spc="-55" b="1">
                <a:solidFill>
                  <a:srgbClr val="FFFFFF"/>
                </a:solidFill>
                <a:latin typeface="Tahoma"/>
                <a:cs typeface="Tahoma"/>
              </a:rPr>
              <a:t>oDigital</a:t>
            </a:r>
            <a:endParaRPr sz="1200">
              <a:latin typeface="Tahoma"/>
              <a:cs typeface="Tahom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01985" y="4421844"/>
            <a:ext cx="1136612" cy="39149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94615">
              <a:lnSpc>
                <a:spcPct val="100000"/>
              </a:lnSpc>
              <a:spcBef>
                <a:spcPts val="100"/>
              </a:spcBef>
            </a:pPr>
            <a:r>
              <a:rPr dirty="0" spc="-140"/>
              <a:t>Maria</a:t>
            </a:r>
            <a:r>
              <a:rPr dirty="0" spc="-280"/>
              <a:t> </a:t>
            </a:r>
            <a:r>
              <a:rPr dirty="0" spc="-20"/>
              <a:t>P</a:t>
            </a:r>
            <a:r>
              <a:rPr dirty="0" spc="-140"/>
              <a:t>a</a:t>
            </a:r>
            <a:r>
              <a:rPr dirty="0" spc="-80"/>
              <a:t>l</a:t>
            </a:r>
            <a:r>
              <a:rPr dirty="0" spc="-125"/>
              <a:t>la</a:t>
            </a:r>
            <a:r>
              <a:rPr dirty="0" spc="-130"/>
              <a:t>r</a:t>
            </a:r>
            <a:r>
              <a:rPr dirty="0" spc="-120"/>
              <a:t>és</a:t>
            </a:r>
            <a:r>
              <a:rPr dirty="0" spc="-280"/>
              <a:t> </a:t>
            </a:r>
            <a:r>
              <a:rPr dirty="0" spc="-275"/>
              <a:t>y</a:t>
            </a:r>
            <a:r>
              <a:rPr dirty="0" spc="-280"/>
              <a:t> </a:t>
            </a:r>
            <a:r>
              <a:rPr dirty="0" spc="-140"/>
              <a:t>Daniel</a:t>
            </a:r>
            <a:r>
              <a:rPr dirty="0" spc="-280"/>
              <a:t> </a:t>
            </a:r>
            <a:r>
              <a:rPr dirty="0" spc="-295"/>
              <a:t>Z</a:t>
            </a:r>
            <a:r>
              <a:rPr dirty="0" spc="-160"/>
              <a:t>omeño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134900" y="2687237"/>
            <a:ext cx="28289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87500" algn="l"/>
              </a:tabLst>
            </a:pPr>
            <a:r>
              <a:rPr dirty="0" u="heavy" sz="1400">
                <a:solidFill>
                  <a:srgbClr val="0097A7"/>
                </a:solidFill>
                <a:uFill>
                  <a:solidFill>
                    <a:srgbClr val="0097A7"/>
                  </a:solidFill>
                </a:uFill>
                <a:latin typeface="Arial MT"/>
                <a:cs typeface="Arial MT"/>
                <a:hlinkClick r:id="rId3"/>
              </a:rPr>
              <a:t>mpallar@uji.es</a:t>
            </a:r>
            <a:r>
              <a:rPr dirty="0" sz="1400">
                <a:solidFill>
                  <a:srgbClr val="0097A7"/>
                </a:solidFill>
                <a:latin typeface="Arial MT"/>
                <a:cs typeface="Arial MT"/>
              </a:rPr>
              <a:t>	</a:t>
            </a:r>
            <a:r>
              <a:rPr dirty="0" u="heavy" sz="1400">
                <a:solidFill>
                  <a:srgbClr val="0097A7"/>
                </a:solidFill>
                <a:uFill>
                  <a:solidFill>
                    <a:srgbClr val="0097A7"/>
                  </a:solidFill>
                </a:uFill>
                <a:latin typeface="Arial MT"/>
                <a:cs typeface="Arial MT"/>
                <a:hlinkClick r:id="rId4"/>
              </a:rPr>
              <a:t>zomeno@uji.es</a:t>
            </a:r>
            <a:endParaRPr sz="1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003764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003764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003764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610611" y="412360"/>
            <a:ext cx="1923414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355"/>
              <a:t>¿</a:t>
            </a:r>
            <a:r>
              <a:rPr dirty="0" spc="-150"/>
              <a:t>Qué</a:t>
            </a:r>
            <a:r>
              <a:rPr dirty="0" spc="-175"/>
              <a:t> </a:t>
            </a:r>
            <a:r>
              <a:rPr dirty="0" spc="-80"/>
              <a:t>es</a:t>
            </a:r>
            <a:r>
              <a:rPr dirty="0" spc="-175"/>
              <a:t> </a:t>
            </a:r>
            <a:r>
              <a:rPr dirty="0" spc="-105"/>
              <a:t>X</a:t>
            </a:r>
            <a:r>
              <a:rPr dirty="0" spc="-225"/>
              <a:t>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09739" y="1569347"/>
            <a:ext cx="7527290" cy="2219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93980" marR="85725">
              <a:lnSpc>
                <a:spcPct val="100000"/>
              </a:lnSpc>
              <a:spcBef>
                <a:spcPts val="100"/>
              </a:spcBef>
            </a:pPr>
            <a:r>
              <a:rPr dirty="0" sz="1600" spc="-135">
                <a:latin typeface="Verdana"/>
                <a:cs typeface="Verdana"/>
              </a:rPr>
              <a:t>@X,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75">
                <a:latin typeface="Verdana"/>
                <a:cs typeface="Verdana"/>
              </a:rPr>
              <a:t>anteriormente</a:t>
            </a:r>
            <a:r>
              <a:rPr dirty="0" sz="1600" spc="-175">
                <a:latin typeface="Verdana"/>
                <a:cs typeface="Verdana"/>
              </a:rPr>
              <a:t> </a:t>
            </a:r>
            <a:r>
              <a:rPr dirty="0" sz="1600" spc="-55">
                <a:latin typeface="Verdana"/>
                <a:cs typeface="Verdana"/>
              </a:rPr>
              <a:t>conocida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80">
                <a:latin typeface="Verdana"/>
                <a:cs typeface="Verdana"/>
              </a:rPr>
              <a:t>como</a:t>
            </a:r>
            <a:r>
              <a:rPr dirty="0" sz="1600" spc="-175">
                <a:latin typeface="Verdana"/>
                <a:cs typeface="Verdana"/>
              </a:rPr>
              <a:t> </a:t>
            </a:r>
            <a:r>
              <a:rPr dirty="0" sz="1600" spc="-85">
                <a:latin typeface="Verdana"/>
                <a:cs typeface="Verdana"/>
              </a:rPr>
              <a:t>Twitter,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55">
                <a:latin typeface="Verdana"/>
                <a:cs typeface="Verdana"/>
              </a:rPr>
              <a:t>es</a:t>
            </a:r>
            <a:r>
              <a:rPr dirty="0" sz="1600" spc="-175">
                <a:latin typeface="Verdana"/>
                <a:cs typeface="Verdana"/>
              </a:rPr>
              <a:t> </a:t>
            </a:r>
            <a:r>
              <a:rPr dirty="0" sz="1600" spc="-85">
                <a:latin typeface="Verdana"/>
                <a:cs typeface="Verdana"/>
              </a:rPr>
              <a:t>una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65">
                <a:latin typeface="Verdana"/>
                <a:cs typeface="Verdana"/>
              </a:rPr>
              <a:t>plataforma</a:t>
            </a:r>
            <a:r>
              <a:rPr dirty="0" sz="1600" spc="-175">
                <a:latin typeface="Verdana"/>
                <a:cs typeface="Verdana"/>
              </a:rPr>
              <a:t> </a:t>
            </a:r>
            <a:r>
              <a:rPr dirty="0" sz="1600" spc="-70">
                <a:latin typeface="Verdana"/>
                <a:cs typeface="Verdana"/>
              </a:rPr>
              <a:t>que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70">
                <a:latin typeface="Verdana"/>
                <a:cs typeface="Verdana"/>
              </a:rPr>
              <a:t>permite</a:t>
            </a:r>
            <a:r>
              <a:rPr dirty="0" sz="1600" spc="-175">
                <a:latin typeface="Verdana"/>
                <a:cs typeface="Verdana"/>
              </a:rPr>
              <a:t> </a:t>
            </a:r>
            <a:r>
              <a:rPr dirty="0" sz="1600" spc="-85">
                <a:latin typeface="Verdana"/>
                <a:cs typeface="Verdana"/>
              </a:rPr>
              <a:t>a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35">
                <a:latin typeface="Verdana"/>
                <a:cs typeface="Verdana"/>
              </a:rPr>
              <a:t>los </a:t>
            </a:r>
            <a:r>
              <a:rPr dirty="0" sz="1600" spc="-545">
                <a:latin typeface="Verdana"/>
                <a:cs typeface="Verdana"/>
              </a:rPr>
              <a:t> </a:t>
            </a:r>
            <a:r>
              <a:rPr dirty="0" sz="1600" spc="-65">
                <a:latin typeface="Verdana"/>
                <a:cs typeface="Verdana"/>
              </a:rPr>
              <a:t>usuarios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45">
                <a:latin typeface="Verdana"/>
                <a:cs typeface="Verdana"/>
              </a:rPr>
              <a:t>publicar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125">
                <a:latin typeface="Verdana"/>
                <a:cs typeface="Verdana"/>
              </a:rPr>
              <a:t>y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65">
                <a:latin typeface="Verdana"/>
                <a:cs typeface="Verdana"/>
              </a:rPr>
              <a:t>compartir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85">
                <a:latin typeface="Verdana"/>
                <a:cs typeface="Verdana"/>
              </a:rPr>
              <a:t>mensajes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80">
                <a:latin typeface="Verdana"/>
                <a:cs typeface="Verdana"/>
              </a:rPr>
              <a:t>breves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60">
                <a:latin typeface="Verdana"/>
                <a:cs typeface="Verdana"/>
              </a:rPr>
              <a:t>llamados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85">
                <a:latin typeface="Verdana"/>
                <a:cs typeface="Verdana"/>
              </a:rPr>
              <a:t>"x-posts".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>
              <a:latin typeface="Verdana"/>
              <a:cs typeface="Verdana"/>
            </a:endParaRPr>
          </a:p>
          <a:p>
            <a:pPr algn="ctr" marL="354965" marR="346710">
              <a:lnSpc>
                <a:spcPct val="100000"/>
              </a:lnSpc>
            </a:pPr>
            <a:r>
              <a:rPr dirty="0" sz="1600" spc="-60">
                <a:latin typeface="Verdana"/>
                <a:cs typeface="Verdana"/>
              </a:rPr>
              <a:t>Estos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80">
                <a:latin typeface="Verdana"/>
                <a:cs typeface="Verdana"/>
              </a:rPr>
              <a:t>x-posts,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70">
                <a:latin typeface="Verdana"/>
                <a:cs typeface="Verdana"/>
              </a:rPr>
              <a:t>que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70">
                <a:latin typeface="Verdana"/>
                <a:cs typeface="Verdana"/>
              </a:rPr>
              <a:t>pueden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65">
                <a:latin typeface="Verdana"/>
                <a:cs typeface="Verdana"/>
              </a:rPr>
              <a:t>contener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85">
                <a:latin typeface="Verdana"/>
                <a:cs typeface="Verdana"/>
              </a:rPr>
              <a:t>texto,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60">
                <a:latin typeface="Verdana"/>
                <a:cs typeface="Verdana"/>
              </a:rPr>
              <a:t>enlaces,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85">
                <a:latin typeface="Verdana"/>
                <a:cs typeface="Verdana"/>
              </a:rPr>
              <a:t>imágenes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70">
                <a:latin typeface="Verdana"/>
                <a:cs typeface="Verdana"/>
              </a:rPr>
              <a:t>o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75">
                <a:latin typeface="Verdana"/>
                <a:cs typeface="Verdana"/>
              </a:rPr>
              <a:t>videos,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55">
                <a:latin typeface="Verdana"/>
                <a:cs typeface="Verdana"/>
              </a:rPr>
              <a:t>se </a:t>
            </a:r>
            <a:r>
              <a:rPr dirty="0" sz="1600" spc="-550">
                <a:latin typeface="Verdana"/>
                <a:cs typeface="Verdana"/>
              </a:rPr>
              <a:t> </a:t>
            </a:r>
            <a:r>
              <a:rPr dirty="0" sz="1600" spc="-85">
                <a:latin typeface="Verdana"/>
                <a:cs typeface="Verdana"/>
              </a:rPr>
              <a:t>muestran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75">
                <a:latin typeface="Verdana"/>
                <a:cs typeface="Verdana"/>
              </a:rPr>
              <a:t>en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25">
                <a:latin typeface="Verdana"/>
                <a:cs typeface="Verdana"/>
              </a:rPr>
              <a:t>el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40">
                <a:latin typeface="Verdana"/>
                <a:cs typeface="Verdana"/>
              </a:rPr>
              <a:t>perﬁl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35">
                <a:latin typeface="Verdana"/>
                <a:cs typeface="Verdana"/>
              </a:rPr>
              <a:t>del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65">
                <a:latin typeface="Verdana"/>
                <a:cs typeface="Verdana"/>
              </a:rPr>
              <a:t>usuario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125">
                <a:latin typeface="Verdana"/>
                <a:cs typeface="Verdana"/>
              </a:rPr>
              <a:t>y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55">
                <a:latin typeface="Verdana"/>
                <a:cs typeface="Verdana"/>
              </a:rPr>
              <a:t>se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80">
                <a:latin typeface="Verdana"/>
                <a:cs typeface="Verdana"/>
              </a:rPr>
              <a:t>envían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85">
                <a:latin typeface="Verdana"/>
                <a:cs typeface="Verdana"/>
              </a:rPr>
              <a:t>a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60">
                <a:latin typeface="Verdana"/>
                <a:cs typeface="Verdana"/>
              </a:rPr>
              <a:t>sus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75">
                <a:latin typeface="Verdana"/>
                <a:cs typeface="Verdana"/>
              </a:rPr>
              <a:t>seguidores.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>
              <a:latin typeface="Verdana"/>
              <a:cs typeface="Verdana"/>
            </a:endParaRPr>
          </a:p>
          <a:p>
            <a:pPr algn="ctr" marL="12065" marR="5080">
              <a:lnSpc>
                <a:spcPct val="100000"/>
              </a:lnSpc>
            </a:pPr>
            <a:r>
              <a:rPr dirty="0" sz="1600" spc="-75">
                <a:latin typeface="Verdana"/>
                <a:cs typeface="Verdana"/>
              </a:rPr>
              <a:t>X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75">
                <a:latin typeface="Verdana"/>
                <a:cs typeface="Verdana"/>
              </a:rPr>
              <a:t>mantiene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35">
                <a:latin typeface="Verdana"/>
                <a:cs typeface="Verdana"/>
              </a:rPr>
              <a:t>la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55">
                <a:latin typeface="Verdana"/>
                <a:cs typeface="Verdana"/>
              </a:rPr>
              <a:t>esencia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60">
                <a:latin typeface="Verdana"/>
                <a:cs typeface="Verdana"/>
              </a:rPr>
              <a:t>de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65">
                <a:latin typeface="Verdana"/>
                <a:cs typeface="Verdana"/>
              </a:rPr>
              <a:t>su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60">
                <a:latin typeface="Verdana"/>
                <a:cs typeface="Verdana"/>
              </a:rPr>
              <a:t>predecesor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65">
                <a:latin typeface="Verdana"/>
                <a:cs typeface="Verdana"/>
              </a:rPr>
              <a:t>con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85">
                <a:latin typeface="Verdana"/>
                <a:cs typeface="Verdana"/>
              </a:rPr>
              <a:t>un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75">
                <a:latin typeface="Verdana"/>
                <a:cs typeface="Verdana"/>
              </a:rPr>
              <a:t>formato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50">
                <a:latin typeface="Verdana"/>
                <a:cs typeface="Verdana"/>
              </a:rPr>
              <a:t>conciso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125">
                <a:latin typeface="Verdana"/>
                <a:cs typeface="Verdana"/>
              </a:rPr>
              <a:t>y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85">
                <a:latin typeface="Verdana"/>
                <a:cs typeface="Verdana"/>
              </a:rPr>
              <a:t>un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65">
                <a:latin typeface="Verdana"/>
                <a:cs typeface="Verdana"/>
              </a:rPr>
              <a:t>enfoque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75">
                <a:latin typeface="Verdana"/>
                <a:cs typeface="Verdana"/>
              </a:rPr>
              <a:t>en </a:t>
            </a:r>
            <a:r>
              <a:rPr dirty="0" sz="1600" spc="-70">
                <a:latin typeface="Verdana"/>
                <a:cs typeface="Verdana"/>
              </a:rPr>
              <a:t> </a:t>
            </a:r>
            <a:r>
              <a:rPr dirty="0" sz="1600" spc="-35">
                <a:latin typeface="Verdana"/>
                <a:cs typeface="Verdana"/>
              </a:rPr>
              <a:t>la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50">
                <a:latin typeface="Verdana"/>
                <a:cs typeface="Verdana"/>
              </a:rPr>
              <a:t>actualidad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125">
                <a:latin typeface="Verdana"/>
                <a:cs typeface="Verdana"/>
              </a:rPr>
              <a:t>y</a:t>
            </a:r>
            <a:r>
              <a:rPr dirty="0" sz="1600" spc="-175">
                <a:latin typeface="Verdana"/>
                <a:cs typeface="Verdana"/>
              </a:rPr>
              <a:t> </a:t>
            </a:r>
            <a:r>
              <a:rPr dirty="0" sz="1600" spc="-35">
                <a:latin typeface="Verdana"/>
                <a:cs typeface="Verdana"/>
              </a:rPr>
              <a:t>la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65">
                <a:latin typeface="Verdana"/>
                <a:cs typeface="Verdana"/>
              </a:rPr>
              <a:t>instantaneidad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60">
                <a:latin typeface="Verdana"/>
                <a:cs typeface="Verdana"/>
              </a:rPr>
              <a:t>de</a:t>
            </a:r>
            <a:r>
              <a:rPr dirty="0" sz="1600" spc="-175">
                <a:latin typeface="Verdana"/>
                <a:cs typeface="Verdana"/>
              </a:rPr>
              <a:t> </a:t>
            </a:r>
            <a:r>
              <a:rPr dirty="0" sz="1600" spc="-35">
                <a:latin typeface="Verdana"/>
                <a:cs typeface="Verdana"/>
              </a:rPr>
              <a:t>la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70">
                <a:latin typeface="Verdana"/>
                <a:cs typeface="Verdana"/>
              </a:rPr>
              <a:t>información,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65">
                <a:latin typeface="Verdana"/>
                <a:cs typeface="Verdana"/>
              </a:rPr>
              <a:t>continuando</a:t>
            </a:r>
            <a:r>
              <a:rPr dirty="0" sz="1600" spc="-175">
                <a:latin typeface="Verdana"/>
                <a:cs typeface="Verdana"/>
              </a:rPr>
              <a:t> </a:t>
            </a:r>
            <a:r>
              <a:rPr dirty="0" sz="1600" spc="-65">
                <a:latin typeface="Verdana"/>
                <a:cs typeface="Verdana"/>
              </a:rPr>
              <a:t>con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25">
                <a:latin typeface="Verdana"/>
                <a:cs typeface="Verdana"/>
              </a:rPr>
              <a:t>el</a:t>
            </a:r>
            <a:r>
              <a:rPr dirty="0" sz="1600" spc="-180">
                <a:latin typeface="Verdana"/>
                <a:cs typeface="Verdana"/>
              </a:rPr>
              <a:t> </a:t>
            </a:r>
            <a:r>
              <a:rPr dirty="0" sz="1600" spc="-65">
                <a:latin typeface="Verdana"/>
                <a:cs typeface="Verdana"/>
              </a:rPr>
              <a:t>legado</a:t>
            </a:r>
            <a:r>
              <a:rPr dirty="0" sz="1600" spc="-175">
                <a:latin typeface="Verdana"/>
                <a:cs typeface="Verdana"/>
              </a:rPr>
              <a:t> </a:t>
            </a:r>
            <a:r>
              <a:rPr dirty="0" sz="1600" spc="-60">
                <a:latin typeface="Verdana"/>
                <a:cs typeface="Verdana"/>
              </a:rPr>
              <a:t>de </a:t>
            </a:r>
            <a:r>
              <a:rPr dirty="0" sz="1600" spc="-550">
                <a:latin typeface="Verdana"/>
                <a:cs typeface="Verdana"/>
              </a:rPr>
              <a:t> </a:t>
            </a:r>
            <a:r>
              <a:rPr dirty="0" sz="1600" spc="-55">
                <a:latin typeface="Verdana"/>
                <a:cs typeface="Verdana"/>
              </a:rPr>
              <a:t>interacción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65">
                <a:latin typeface="Verdana"/>
                <a:cs typeface="Verdana"/>
              </a:rPr>
              <a:t>dinámica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125">
                <a:latin typeface="Verdana"/>
                <a:cs typeface="Verdana"/>
              </a:rPr>
              <a:t>y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55">
                <a:latin typeface="Verdana"/>
                <a:cs typeface="Verdana"/>
              </a:rPr>
              <a:t>directa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70">
                <a:latin typeface="Verdana"/>
                <a:cs typeface="Verdana"/>
              </a:rPr>
              <a:t>que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60">
                <a:latin typeface="Verdana"/>
                <a:cs typeface="Verdana"/>
              </a:rPr>
              <a:t>caracterizaba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85">
                <a:latin typeface="Verdana"/>
                <a:cs typeface="Verdana"/>
              </a:rPr>
              <a:t>a</a:t>
            </a:r>
            <a:r>
              <a:rPr dirty="0" sz="1600" spc="-185">
                <a:latin typeface="Verdana"/>
                <a:cs typeface="Verdana"/>
              </a:rPr>
              <a:t> </a:t>
            </a:r>
            <a:r>
              <a:rPr dirty="0" sz="1600" spc="-85">
                <a:latin typeface="Verdana"/>
                <a:cs typeface="Verdana"/>
              </a:rPr>
              <a:t>Twitter.</a:t>
            </a:r>
            <a:endParaRPr sz="1600">
              <a:latin typeface="Verdana"/>
              <a:cs typeface="Verdan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12539" y="4201998"/>
            <a:ext cx="641712" cy="6118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FFFFFF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924308" y="1914541"/>
            <a:ext cx="5296535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125">
                <a:solidFill>
                  <a:srgbClr val="FFFFFF"/>
                </a:solidFill>
              </a:rPr>
              <a:t>2.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250">
                <a:solidFill>
                  <a:srgbClr val="FFFFFF"/>
                </a:solidFill>
              </a:rPr>
              <a:t>De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335">
                <a:solidFill>
                  <a:srgbClr val="FFFFFF"/>
                </a:solidFill>
              </a:rPr>
              <a:t>T</a:t>
            </a:r>
            <a:r>
              <a:rPr dirty="0" sz="4800" spc="-250">
                <a:solidFill>
                  <a:srgbClr val="FFFFFF"/>
                </a:solidFill>
              </a:rPr>
              <a:t>wi</a:t>
            </a:r>
            <a:r>
              <a:rPr dirty="0" sz="4800" spc="-204">
                <a:solidFill>
                  <a:srgbClr val="FFFFFF"/>
                </a:solidFill>
              </a:rPr>
              <a:t>t</a:t>
            </a:r>
            <a:r>
              <a:rPr dirty="0" sz="4800" spc="-220">
                <a:solidFill>
                  <a:srgbClr val="FFFFFF"/>
                </a:solidFill>
              </a:rPr>
              <a:t>t</a:t>
            </a:r>
            <a:r>
              <a:rPr dirty="0" sz="4800" spc="-185">
                <a:solidFill>
                  <a:srgbClr val="FFFFFF"/>
                </a:solidFill>
              </a:rPr>
              <a:t>er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195">
                <a:solidFill>
                  <a:srgbClr val="FFFFFF"/>
                </a:solidFill>
              </a:rPr>
              <a:t>a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75">
                <a:solidFill>
                  <a:srgbClr val="FFFFFF"/>
                </a:solidFill>
              </a:rPr>
              <a:t>“</a:t>
            </a:r>
            <a:r>
              <a:rPr dirty="0" sz="4800" spc="-185">
                <a:solidFill>
                  <a:srgbClr val="FFFFFF"/>
                </a:solidFill>
              </a:rPr>
              <a:t>X</a:t>
            </a:r>
            <a:r>
              <a:rPr dirty="0" sz="4800" spc="130">
                <a:solidFill>
                  <a:srgbClr val="FFFFFF"/>
                </a:solidFill>
              </a:rPr>
              <a:t>”</a:t>
            </a:r>
            <a:endParaRPr sz="4800"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20350" y="4041542"/>
            <a:ext cx="816299" cy="94099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003764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60"/>
              <a:t>De</a:t>
            </a:r>
            <a:r>
              <a:rPr dirty="0" spc="-175"/>
              <a:t> </a:t>
            </a:r>
            <a:r>
              <a:rPr dirty="0" spc="-210"/>
              <a:t>T</a:t>
            </a:r>
            <a:r>
              <a:rPr dirty="0" spc="-155"/>
              <a:t>wi</a:t>
            </a:r>
            <a:r>
              <a:rPr dirty="0" spc="-130"/>
              <a:t>t</a:t>
            </a:r>
            <a:r>
              <a:rPr dirty="0" spc="-140"/>
              <a:t>t</a:t>
            </a:r>
            <a:r>
              <a:rPr dirty="0" spc="-114"/>
              <a:t>er</a:t>
            </a:r>
            <a:r>
              <a:rPr dirty="0" spc="-175"/>
              <a:t> </a:t>
            </a:r>
            <a:r>
              <a:rPr dirty="0" spc="-120"/>
              <a:t>a</a:t>
            </a:r>
            <a:r>
              <a:rPr dirty="0" spc="-175"/>
              <a:t> </a:t>
            </a:r>
            <a:r>
              <a:rPr dirty="0" spc="45"/>
              <a:t>“</a:t>
            </a:r>
            <a:r>
              <a:rPr dirty="0" spc="-120"/>
              <a:t>X</a:t>
            </a:r>
            <a:r>
              <a:rPr dirty="0" spc="80"/>
              <a:t>”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0260" y="1396727"/>
            <a:ext cx="3027680" cy="1066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000" spc="-75" b="1">
                <a:latin typeface="Tahoma"/>
                <a:cs typeface="Tahoma"/>
              </a:rPr>
              <a:t>2006</a:t>
            </a:r>
            <a:endParaRPr sz="2000">
              <a:latin typeface="Tahoma"/>
              <a:cs typeface="Tahoma"/>
            </a:endParaRPr>
          </a:p>
          <a:p>
            <a:pPr algn="ctr" marL="12700" marR="5080">
              <a:lnSpc>
                <a:spcPct val="100000"/>
              </a:lnSpc>
              <a:spcBef>
                <a:spcPts val="30"/>
              </a:spcBef>
            </a:pPr>
            <a:r>
              <a:rPr dirty="0" sz="1200" spc="-50">
                <a:latin typeface="Verdana"/>
                <a:cs typeface="Verdana"/>
              </a:rPr>
              <a:t>Twitter </a:t>
            </a:r>
            <a:r>
              <a:rPr dirty="0" sz="1200" spc="-45">
                <a:latin typeface="Verdana"/>
                <a:cs typeface="Verdana"/>
              </a:rPr>
              <a:t>fue </a:t>
            </a:r>
            <a:r>
              <a:rPr dirty="0" sz="1200" spc="-50">
                <a:latin typeface="Verdana"/>
                <a:cs typeface="Verdana"/>
              </a:rPr>
              <a:t>fundado por </a:t>
            </a:r>
            <a:r>
              <a:rPr dirty="0" sz="1200" spc="-5" b="1">
                <a:latin typeface="Tahoma"/>
                <a:cs typeface="Tahoma"/>
              </a:rPr>
              <a:t>Jack </a:t>
            </a:r>
            <a:r>
              <a:rPr dirty="0" sz="1200" spc="-50" b="1">
                <a:latin typeface="Tahoma"/>
                <a:cs typeface="Tahoma"/>
              </a:rPr>
              <a:t>Dorsey, </a:t>
            </a:r>
            <a:r>
              <a:rPr dirty="0" sz="1200" spc="-20" b="1">
                <a:latin typeface="Tahoma"/>
                <a:cs typeface="Tahoma"/>
              </a:rPr>
              <a:t>Biz </a:t>
            </a:r>
            <a:r>
              <a:rPr dirty="0" sz="1200" spc="-15" b="1">
                <a:latin typeface="Tahoma"/>
                <a:cs typeface="Tahoma"/>
              </a:rPr>
              <a:t> </a:t>
            </a:r>
            <a:r>
              <a:rPr dirty="0" sz="1200" spc="-25" b="1">
                <a:latin typeface="Tahoma"/>
                <a:cs typeface="Tahoma"/>
              </a:rPr>
              <a:t>S</a:t>
            </a:r>
            <a:r>
              <a:rPr dirty="0" sz="1200" spc="-45" b="1">
                <a:latin typeface="Tahoma"/>
                <a:cs typeface="Tahoma"/>
              </a:rPr>
              <a:t>t</a:t>
            </a:r>
            <a:r>
              <a:rPr dirty="0" sz="1200" spc="-55" b="1">
                <a:latin typeface="Tahoma"/>
                <a:cs typeface="Tahoma"/>
              </a:rPr>
              <a:t>one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50" b="1">
                <a:latin typeface="Tahoma"/>
                <a:cs typeface="Tahoma"/>
              </a:rPr>
              <a:t>y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35" b="1">
                <a:latin typeface="Tahoma"/>
                <a:cs typeface="Tahoma"/>
              </a:rPr>
              <a:t>E</a:t>
            </a:r>
            <a:r>
              <a:rPr dirty="0" sz="1200" spc="-40" b="1">
                <a:latin typeface="Tahoma"/>
                <a:cs typeface="Tahoma"/>
              </a:rPr>
              <a:t>v</a:t>
            </a:r>
            <a:r>
              <a:rPr dirty="0" sz="1200" spc="-45" b="1">
                <a:latin typeface="Tahoma"/>
                <a:cs typeface="Tahoma"/>
              </a:rPr>
              <a:t>an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35" b="1">
                <a:latin typeface="Tahoma"/>
                <a:cs typeface="Tahoma"/>
              </a:rPr>
              <a:t>Wi</a:t>
            </a:r>
            <a:r>
              <a:rPr dirty="0" sz="1200" spc="-30" b="1">
                <a:latin typeface="Tahoma"/>
                <a:cs typeface="Tahoma"/>
              </a:rPr>
              <a:t>l</a:t>
            </a:r>
            <a:r>
              <a:rPr dirty="0" sz="1200" spc="-30" b="1">
                <a:latin typeface="Tahoma"/>
                <a:cs typeface="Tahoma"/>
              </a:rPr>
              <a:t>liams</a:t>
            </a:r>
            <a:r>
              <a:rPr dirty="0" sz="1200" spc="-75" b="1">
                <a:latin typeface="Tahoma"/>
                <a:cs typeface="Tahoma"/>
              </a:rPr>
              <a:t> </a:t>
            </a:r>
            <a:r>
              <a:rPr dirty="0" sz="1200" spc="-25">
                <a:latin typeface="Verdana"/>
                <a:cs typeface="Verdana"/>
              </a:rPr>
              <a:t>c</a:t>
            </a:r>
            <a:r>
              <a:rPr dirty="0" sz="1200" spc="-75">
                <a:latin typeface="Verdana"/>
                <a:cs typeface="Verdana"/>
              </a:rPr>
              <a:t>omo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un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se</a:t>
            </a:r>
            <a:r>
              <a:rPr dirty="0" sz="1200" spc="-35">
                <a:latin typeface="Verdana"/>
                <a:cs typeface="Verdana"/>
              </a:rPr>
              <a:t>r</a:t>
            </a:r>
            <a:r>
              <a:rPr dirty="0" sz="1200" spc="-40">
                <a:latin typeface="Verdana"/>
                <a:cs typeface="Verdana"/>
              </a:rPr>
              <a:t>vicio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de  </a:t>
            </a:r>
            <a:r>
              <a:rPr dirty="0" sz="1200" spc="-65">
                <a:latin typeface="Verdana"/>
                <a:cs typeface="Verdana"/>
              </a:rPr>
              <a:t>mensajes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t</a:t>
            </a:r>
            <a:r>
              <a:rPr dirty="0" sz="1200" spc="-70">
                <a:latin typeface="Verdana"/>
                <a:cs typeface="Verdana"/>
              </a:rPr>
              <a:t>e</a:t>
            </a:r>
            <a:r>
              <a:rPr dirty="0" sz="1200" spc="-70">
                <a:latin typeface="Verdana"/>
                <a:cs typeface="Verdana"/>
              </a:rPr>
              <a:t>x</a:t>
            </a:r>
            <a:r>
              <a:rPr dirty="0" sz="1200" spc="-50">
                <a:latin typeface="Verdana"/>
                <a:cs typeface="Verdana"/>
              </a:rPr>
              <a:t>t</a:t>
            </a:r>
            <a:r>
              <a:rPr dirty="0" sz="1200" spc="-55">
                <a:latin typeface="Verdana"/>
                <a:cs typeface="Verdana"/>
              </a:rPr>
              <a:t>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</a:t>
            </a:r>
            <a:r>
              <a:rPr dirty="0" sz="1200" spc="-50">
                <a:latin typeface="Verdana"/>
                <a:cs typeface="Verdana"/>
              </a:rPr>
              <a:t>r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c</a:t>
            </a:r>
            <a:r>
              <a:rPr dirty="0" sz="1200" spc="-65">
                <a:latin typeface="Verdana"/>
                <a:cs typeface="Verdana"/>
              </a:rPr>
              <a:t>ompar</a:t>
            </a:r>
            <a:r>
              <a:rPr dirty="0" sz="1200" spc="-35">
                <a:latin typeface="Verdana"/>
                <a:cs typeface="Verdana"/>
              </a:rPr>
              <a:t>tir  </a:t>
            </a:r>
            <a:r>
              <a:rPr dirty="0" sz="1200" spc="-40">
                <a:latin typeface="Verdana"/>
                <a:cs typeface="Verdana"/>
              </a:rPr>
              <a:t>actualizaciones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b</a:t>
            </a:r>
            <a:r>
              <a:rPr dirty="0" sz="1200" spc="-50">
                <a:latin typeface="Verdana"/>
                <a:cs typeface="Verdana"/>
              </a:rPr>
              <a:t>r</a:t>
            </a:r>
            <a:r>
              <a:rPr dirty="0" sz="1200" spc="-60">
                <a:latin typeface="Verdana"/>
                <a:cs typeface="Verdana"/>
              </a:rPr>
              <a:t>e</a:t>
            </a:r>
            <a:r>
              <a:rPr dirty="0" sz="1200" spc="-110">
                <a:latin typeface="Verdana"/>
                <a:cs typeface="Verdana"/>
              </a:rPr>
              <a:t>v</a:t>
            </a:r>
            <a:r>
              <a:rPr dirty="0" sz="1200" spc="-40">
                <a:latin typeface="Verdana"/>
                <a:cs typeface="Verdana"/>
              </a:rPr>
              <a:t>es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140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ca</a:t>
            </a:r>
            <a:r>
              <a:rPr dirty="0" sz="1200" spc="-50">
                <a:latin typeface="Verdana"/>
                <a:cs typeface="Verdana"/>
              </a:rPr>
              <a:t>r</a:t>
            </a:r>
            <a:r>
              <a:rPr dirty="0" sz="1200" spc="-45">
                <a:latin typeface="Verdana"/>
                <a:cs typeface="Verdana"/>
              </a:rPr>
              <a:t>ac</a:t>
            </a:r>
            <a:r>
              <a:rPr dirty="0" sz="1200" spc="-35">
                <a:latin typeface="Verdana"/>
                <a:cs typeface="Verdana"/>
              </a:rPr>
              <a:t>t</a:t>
            </a:r>
            <a:r>
              <a:rPr dirty="0" sz="1200" spc="-60">
                <a:latin typeface="Verdana"/>
                <a:cs typeface="Verdana"/>
              </a:rPr>
              <a:t>e</a:t>
            </a:r>
            <a:r>
              <a:rPr dirty="0" sz="1200" spc="-50">
                <a:latin typeface="Verdana"/>
                <a:cs typeface="Verdana"/>
              </a:rPr>
              <a:t>r</a:t>
            </a:r>
            <a:r>
              <a:rPr dirty="0" sz="1200" spc="-45">
                <a:latin typeface="Verdana"/>
                <a:cs typeface="Verdana"/>
              </a:rPr>
              <a:t>e</a:t>
            </a:r>
            <a:r>
              <a:rPr dirty="0" sz="1200" spc="-50">
                <a:latin typeface="Verdana"/>
                <a:cs typeface="Verdana"/>
              </a:rPr>
              <a:t>s</a:t>
            </a:r>
            <a:r>
              <a:rPr dirty="0" sz="1200" spc="-90"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16350" y="1396727"/>
            <a:ext cx="3933825" cy="2190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002665">
              <a:lnSpc>
                <a:spcPct val="100000"/>
              </a:lnSpc>
              <a:spcBef>
                <a:spcPts val="100"/>
              </a:spcBef>
            </a:pPr>
            <a:r>
              <a:rPr dirty="0" sz="2000" spc="-75" b="1">
                <a:latin typeface="Tahoma"/>
                <a:cs typeface="Tahoma"/>
              </a:rPr>
              <a:t>2007</a:t>
            </a:r>
            <a:endParaRPr sz="2000">
              <a:latin typeface="Tahoma"/>
              <a:cs typeface="Tahoma"/>
            </a:endParaRPr>
          </a:p>
          <a:p>
            <a:pPr algn="ctr" marL="1016000" marR="5080">
              <a:lnSpc>
                <a:spcPct val="100000"/>
              </a:lnSpc>
              <a:spcBef>
                <a:spcPts val="30"/>
              </a:spcBef>
            </a:pPr>
            <a:r>
              <a:rPr dirty="0" sz="1200" spc="-100">
                <a:latin typeface="Verdana"/>
                <a:cs typeface="Verdana"/>
              </a:rPr>
              <a:t>T</a:t>
            </a:r>
            <a:r>
              <a:rPr dirty="0" sz="1200" spc="-30">
                <a:latin typeface="Verdana"/>
                <a:cs typeface="Verdana"/>
              </a:rPr>
              <a:t>wi</a:t>
            </a:r>
            <a:r>
              <a:rPr dirty="0" sz="1200" spc="-30">
                <a:latin typeface="Verdana"/>
                <a:cs typeface="Verdana"/>
              </a:rPr>
              <a:t>t</a:t>
            </a:r>
            <a:r>
              <a:rPr dirty="0" sz="1200" spc="-40">
                <a:latin typeface="Verdana"/>
                <a:cs typeface="Verdana"/>
              </a:rPr>
              <a:t>t</a:t>
            </a:r>
            <a:r>
              <a:rPr dirty="0" sz="1200" spc="-55">
                <a:latin typeface="Verdana"/>
                <a:cs typeface="Verdana"/>
              </a:rPr>
              <a:t>er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c</a:t>
            </a:r>
            <a:r>
              <a:rPr dirty="0" sz="1200" spc="-70">
                <a:latin typeface="Verdana"/>
                <a:cs typeface="Verdana"/>
              </a:rPr>
              <a:t>omen</a:t>
            </a:r>
            <a:r>
              <a:rPr dirty="0" sz="1200" spc="-65">
                <a:latin typeface="Verdana"/>
                <a:cs typeface="Verdana"/>
              </a:rPr>
              <a:t>z</a:t>
            </a:r>
            <a:r>
              <a:rPr dirty="0" sz="1200" spc="-55">
                <a:latin typeface="Verdana"/>
                <a:cs typeface="Verdana"/>
              </a:rPr>
              <a:t>ó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110">
                <a:latin typeface="Verdana"/>
                <a:cs typeface="Verdana"/>
              </a:rPr>
              <a:t>g</a:t>
            </a:r>
            <a:r>
              <a:rPr dirty="0" sz="1200" spc="-60">
                <a:latin typeface="Verdana"/>
                <a:cs typeface="Verdana"/>
              </a:rPr>
              <a:t>anar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popularidad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se  </a:t>
            </a:r>
            <a:r>
              <a:rPr dirty="0" sz="1200" spc="-25">
                <a:latin typeface="Verdana"/>
                <a:cs typeface="Verdana"/>
              </a:rPr>
              <a:t>c</a:t>
            </a:r>
            <a:r>
              <a:rPr dirty="0" sz="1200" spc="-60">
                <a:latin typeface="Verdana"/>
                <a:cs typeface="Verdana"/>
              </a:rPr>
              <a:t>o</a:t>
            </a:r>
            <a:r>
              <a:rPr dirty="0" sz="1200" spc="-70">
                <a:latin typeface="Verdana"/>
                <a:cs typeface="Verdana"/>
              </a:rPr>
              <a:t>n</a:t>
            </a:r>
            <a:r>
              <a:rPr dirty="0" sz="1200" spc="-55">
                <a:latin typeface="Verdana"/>
                <a:cs typeface="Verdana"/>
              </a:rPr>
              <a:t>vir</a:t>
            </a:r>
            <a:r>
              <a:rPr dirty="0" sz="1200" spc="-35">
                <a:latin typeface="Verdana"/>
                <a:cs typeface="Verdana"/>
              </a:rPr>
              <a:t>tió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una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30">
                <a:latin typeface="Verdana"/>
                <a:cs typeface="Verdana"/>
              </a:rPr>
              <a:t>pl</a:t>
            </a:r>
            <a:r>
              <a:rPr dirty="0" sz="1200" spc="-40">
                <a:latin typeface="Verdana"/>
                <a:cs typeface="Verdana"/>
              </a:rPr>
              <a:t>a</a:t>
            </a:r>
            <a:r>
              <a:rPr dirty="0" sz="1200" spc="-45">
                <a:latin typeface="Verdana"/>
                <a:cs typeface="Verdana"/>
              </a:rPr>
              <a:t>ta</a:t>
            </a:r>
            <a:r>
              <a:rPr dirty="0" sz="1200" spc="-35">
                <a:latin typeface="Verdana"/>
                <a:cs typeface="Verdana"/>
              </a:rPr>
              <a:t>f</a:t>
            </a:r>
            <a:r>
              <a:rPr dirty="0" sz="1200" spc="-70">
                <a:latin typeface="Verdana"/>
                <a:cs typeface="Verdana"/>
              </a:rPr>
              <a:t>orma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de  </a:t>
            </a:r>
            <a:r>
              <a:rPr dirty="0" sz="1200" spc="-50">
                <a:latin typeface="Verdana"/>
                <a:cs typeface="Verdana"/>
              </a:rPr>
              <a:t>mic</a:t>
            </a:r>
            <a:r>
              <a:rPr dirty="0" sz="1200" spc="-50">
                <a:latin typeface="Verdana"/>
                <a:cs typeface="Verdana"/>
              </a:rPr>
              <a:t>r</a:t>
            </a:r>
            <a:r>
              <a:rPr dirty="0" sz="1200" spc="-50">
                <a:latin typeface="Verdana"/>
                <a:cs typeface="Verdana"/>
              </a:rPr>
              <a:t>oblog</a:t>
            </a:r>
            <a:r>
              <a:rPr dirty="0" sz="1200" spc="-75">
                <a:latin typeface="Verdana"/>
                <a:cs typeface="Verdana"/>
              </a:rPr>
              <a:t>ging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utilizada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</a:t>
            </a:r>
            <a:r>
              <a:rPr dirty="0" sz="1200" spc="-50">
                <a:latin typeface="Verdana"/>
                <a:cs typeface="Verdana"/>
              </a:rPr>
              <a:t>r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c</a:t>
            </a:r>
            <a:r>
              <a:rPr dirty="0" sz="1200" spc="-65">
                <a:latin typeface="Verdana"/>
                <a:cs typeface="Verdana"/>
              </a:rPr>
              <a:t>ompar</a:t>
            </a:r>
            <a:r>
              <a:rPr dirty="0" sz="1200" spc="-35">
                <a:latin typeface="Verdana"/>
                <a:cs typeface="Verdana"/>
              </a:rPr>
              <a:t>tir  </a:t>
            </a:r>
            <a:r>
              <a:rPr dirty="0" sz="1200" spc="-55">
                <a:latin typeface="Verdana"/>
                <a:cs typeface="Verdana"/>
              </a:rPr>
              <a:t>pensamien</a:t>
            </a:r>
            <a:r>
              <a:rPr dirty="0" sz="1200" spc="-40">
                <a:latin typeface="Verdana"/>
                <a:cs typeface="Verdana"/>
              </a:rPr>
              <a:t>t</a:t>
            </a:r>
            <a:r>
              <a:rPr dirty="0" sz="1200" spc="-50">
                <a:latin typeface="Verdana"/>
                <a:cs typeface="Verdana"/>
              </a:rPr>
              <a:t>o</a:t>
            </a:r>
            <a:r>
              <a:rPr dirty="0" sz="1200" spc="-50">
                <a:latin typeface="Verdana"/>
                <a:cs typeface="Verdana"/>
              </a:rPr>
              <a:t>s</a:t>
            </a:r>
            <a:r>
              <a:rPr dirty="0" sz="1200" spc="-90">
                <a:latin typeface="Verdana"/>
                <a:cs typeface="Verdana"/>
              </a:rPr>
              <a:t>,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n</a:t>
            </a:r>
            <a:r>
              <a:rPr dirty="0" sz="1200" spc="-65">
                <a:latin typeface="Verdana"/>
                <a:cs typeface="Verdana"/>
              </a:rPr>
              <a:t>o</a:t>
            </a:r>
            <a:r>
              <a:rPr dirty="0" sz="1200" spc="-30">
                <a:latin typeface="Verdana"/>
                <a:cs typeface="Verdana"/>
              </a:rPr>
              <a:t>ticias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enla</a:t>
            </a:r>
            <a:r>
              <a:rPr dirty="0" sz="1200" spc="-45">
                <a:latin typeface="Verdana"/>
                <a:cs typeface="Verdana"/>
              </a:rPr>
              <a:t>c</a:t>
            </a:r>
            <a:r>
              <a:rPr dirty="0" sz="1200" spc="-45">
                <a:latin typeface="Verdana"/>
                <a:cs typeface="Verdana"/>
              </a:rPr>
              <a:t>e</a:t>
            </a:r>
            <a:r>
              <a:rPr dirty="0" sz="1200" spc="-50">
                <a:latin typeface="Verdana"/>
                <a:cs typeface="Verdana"/>
              </a:rPr>
              <a:t>s</a:t>
            </a:r>
            <a:r>
              <a:rPr dirty="0" sz="1200" spc="-90"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5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dirty="0" sz="2000" spc="-75" b="1">
                <a:latin typeface="Tahoma"/>
                <a:cs typeface="Tahoma"/>
              </a:rPr>
              <a:t>2010</a:t>
            </a:r>
            <a:endParaRPr sz="2000">
              <a:latin typeface="Tahoma"/>
              <a:cs typeface="Tahoma"/>
            </a:endParaRPr>
          </a:p>
          <a:p>
            <a:pPr marL="12700" marR="210185">
              <a:lnSpc>
                <a:spcPct val="100000"/>
              </a:lnSpc>
              <a:spcBef>
                <a:spcPts val="35"/>
              </a:spcBef>
            </a:pPr>
            <a:r>
              <a:rPr dirty="0" sz="1200" spc="-80">
                <a:latin typeface="Verdana"/>
                <a:cs typeface="Verdana"/>
              </a:rPr>
              <a:t>Se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introdujo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función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retuitear,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permitiendo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los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usuarios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compartir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fácilmente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los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mensajes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otros.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942452" y="2565374"/>
            <a:ext cx="2893695" cy="1420495"/>
            <a:chOff x="942452" y="2565374"/>
            <a:chExt cx="2893695" cy="142049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70200" y="2823374"/>
              <a:ext cx="2065825" cy="116202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42452" y="2565374"/>
              <a:ext cx="858675" cy="858700"/>
            </a:xfrm>
            <a:prstGeom prst="rect">
              <a:avLst/>
            </a:prstGeom>
          </p:spPr>
        </p:pic>
      </p:grp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182262" y="4170050"/>
            <a:ext cx="522074" cy="522074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003764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003764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845420" y="3685267"/>
            <a:ext cx="754017" cy="7540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212539" y="4201998"/>
            <a:ext cx="641712" cy="61185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003764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60"/>
              <a:t>De</a:t>
            </a:r>
            <a:r>
              <a:rPr dirty="0" spc="-175"/>
              <a:t> </a:t>
            </a:r>
            <a:r>
              <a:rPr dirty="0" spc="-210"/>
              <a:t>T</a:t>
            </a:r>
            <a:r>
              <a:rPr dirty="0" spc="-155"/>
              <a:t>wi</a:t>
            </a:r>
            <a:r>
              <a:rPr dirty="0" spc="-130"/>
              <a:t>t</a:t>
            </a:r>
            <a:r>
              <a:rPr dirty="0" spc="-140"/>
              <a:t>t</a:t>
            </a:r>
            <a:r>
              <a:rPr dirty="0" spc="-114"/>
              <a:t>er</a:t>
            </a:r>
            <a:r>
              <a:rPr dirty="0" spc="-175"/>
              <a:t> </a:t>
            </a:r>
            <a:r>
              <a:rPr dirty="0" spc="-120"/>
              <a:t>a</a:t>
            </a:r>
            <a:r>
              <a:rPr dirty="0" spc="-175"/>
              <a:t> </a:t>
            </a:r>
            <a:r>
              <a:rPr dirty="0" spc="45"/>
              <a:t>“</a:t>
            </a:r>
            <a:r>
              <a:rPr dirty="0" spc="-120"/>
              <a:t>X</a:t>
            </a:r>
            <a:r>
              <a:rPr dirty="0" spc="80"/>
              <a:t>”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12305" y="1521540"/>
            <a:ext cx="2304415" cy="8832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000" spc="-75" b="1">
                <a:latin typeface="Tahoma"/>
                <a:cs typeface="Tahoma"/>
              </a:rPr>
              <a:t>2013</a:t>
            </a:r>
            <a:endParaRPr sz="2000">
              <a:latin typeface="Tahoma"/>
              <a:cs typeface="Tahoma"/>
            </a:endParaRPr>
          </a:p>
          <a:p>
            <a:pPr algn="ctr" marL="12065" marR="5080">
              <a:lnSpc>
                <a:spcPct val="100000"/>
              </a:lnSpc>
              <a:spcBef>
                <a:spcPts val="30"/>
              </a:spcBef>
            </a:pPr>
            <a:r>
              <a:rPr dirty="0" sz="1200" spc="-100">
                <a:latin typeface="Verdana"/>
                <a:cs typeface="Verdana"/>
              </a:rPr>
              <a:t>T</a:t>
            </a:r>
            <a:r>
              <a:rPr dirty="0" sz="1200" spc="-30">
                <a:latin typeface="Verdana"/>
                <a:cs typeface="Verdana"/>
              </a:rPr>
              <a:t>wi</a:t>
            </a:r>
            <a:r>
              <a:rPr dirty="0" sz="1200" spc="-30">
                <a:latin typeface="Verdana"/>
                <a:cs typeface="Verdana"/>
              </a:rPr>
              <a:t>t</a:t>
            </a:r>
            <a:r>
              <a:rPr dirty="0" sz="1200" spc="-40">
                <a:latin typeface="Verdana"/>
                <a:cs typeface="Verdana"/>
              </a:rPr>
              <a:t>t</a:t>
            </a:r>
            <a:r>
              <a:rPr dirty="0" sz="1200" spc="-55">
                <a:latin typeface="Verdana"/>
                <a:cs typeface="Verdana"/>
              </a:rPr>
              <a:t>er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se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hi</a:t>
            </a:r>
            <a:r>
              <a:rPr dirty="0" sz="1200" spc="-60">
                <a:latin typeface="Verdana"/>
                <a:cs typeface="Verdana"/>
              </a:rPr>
              <a:t>z</a:t>
            </a:r>
            <a:r>
              <a:rPr dirty="0" sz="1200" spc="-55">
                <a:latin typeface="Verdana"/>
                <a:cs typeface="Verdana"/>
              </a:rPr>
              <a:t>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públi</a:t>
            </a:r>
            <a:r>
              <a:rPr dirty="0" sz="1200" spc="-40">
                <a:latin typeface="Verdana"/>
                <a:cs typeface="Verdana"/>
              </a:rPr>
              <a:t>c</a:t>
            </a:r>
            <a:r>
              <a:rPr dirty="0" sz="1200" spc="-55">
                <a:latin typeface="Verdana"/>
                <a:cs typeface="Verdana"/>
              </a:rPr>
              <a:t>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70">
                <a:latin typeface="Verdana"/>
                <a:cs typeface="Verdana"/>
              </a:rPr>
              <a:t>y  </a:t>
            </a:r>
            <a:r>
              <a:rPr dirty="0" sz="1200" spc="-25">
                <a:latin typeface="Verdana"/>
                <a:cs typeface="Verdana"/>
              </a:rPr>
              <a:t>c</a:t>
            </a:r>
            <a:r>
              <a:rPr dirty="0" sz="1200" spc="-70">
                <a:latin typeface="Verdana"/>
                <a:cs typeface="Verdana"/>
              </a:rPr>
              <a:t>omen</a:t>
            </a:r>
            <a:r>
              <a:rPr dirty="0" sz="1200" spc="-65">
                <a:latin typeface="Verdana"/>
                <a:cs typeface="Verdana"/>
              </a:rPr>
              <a:t>z</a:t>
            </a:r>
            <a:r>
              <a:rPr dirty="0" sz="1200" spc="-55">
                <a:latin typeface="Verdana"/>
                <a:cs typeface="Verdana"/>
              </a:rPr>
              <a:t>ó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c</a:t>
            </a:r>
            <a:r>
              <a:rPr dirty="0" sz="1200" spc="-60">
                <a:latin typeface="Verdana"/>
                <a:cs typeface="Verdana"/>
              </a:rPr>
              <a:t>o</a:t>
            </a:r>
            <a:r>
              <a:rPr dirty="0" sz="1200" spc="-45">
                <a:latin typeface="Verdana"/>
                <a:cs typeface="Verdana"/>
              </a:rPr>
              <a:t>tizar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45">
                <a:latin typeface="Verdana"/>
                <a:cs typeface="Verdana"/>
              </a:rPr>
              <a:t> </a:t>
            </a:r>
            <a:r>
              <a:rPr dirty="0" sz="1200" spc="-30" b="1">
                <a:latin typeface="Tahoma"/>
                <a:cs typeface="Tahoma"/>
              </a:rPr>
              <a:t>Bolsa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25" b="1">
                <a:latin typeface="Tahoma"/>
                <a:cs typeface="Tahoma"/>
              </a:rPr>
              <a:t>de  </a:t>
            </a:r>
            <a:r>
              <a:rPr dirty="0" sz="1200" spc="-80" b="1">
                <a:latin typeface="Tahoma"/>
                <a:cs typeface="Tahoma"/>
              </a:rPr>
              <a:t>V</a:t>
            </a:r>
            <a:r>
              <a:rPr dirty="0" sz="1200" spc="-35" b="1">
                <a:latin typeface="Tahoma"/>
                <a:cs typeface="Tahoma"/>
              </a:rPr>
              <a:t>alo</a:t>
            </a:r>
            <a:r>
              <a:rPr dirty="0" sz="1200" spc="-40" b="1">
                <a:latin typeface="Tahoma"/>
                <a:cs typeface="Tahoma"/>
              </a:rPr>
              <a:t>r</a:t>
            </a:r>
            <a:r>
              <a:rPr dirty="0" sz="1200" spc="-30" b="1">
                <a:latin typeface="Tahoma"/>
                <a:cs typeface="Tahoma"/>
              </a:rPr>
              <a:t>es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35" b="1">
                <a:latin typeface="Tahoma"/>
                <a:cs typeface="Tahoma"/>
              </a:rPr>
              <a:t>de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55" b="1">
                <a:latin typeface="Tahoma"/>
                <a:cs typeface="Tahoma"/>
              </a:rPr>
              <a:t>Nu</a:t>
            </a:r>
            <a:r>
              <a:rPr dirty="0" sz="1200" spc="-60" b="1">
                <a:latin typeface="Tahoma"/>
                <a:cs typeface="Tahoma"/>
              </a:rPr>
              <a:t>e</a:t>
            </a:r>
            <a:r>
              <a:rPr dirty="0" sz="1200" spc="-60" b="1">
                <a:latin typeface="Tahoma"/>
                <a:cs typeface="Tahoma"/>
              </a:rPr>
              <a:t>v</a:t>
            </a:r>
            <a:r>
              <a:rPr dirty="0" sz="1200" spc="-40" b="1">
                <a:latin typeface="Tahoma"/>
                <a:cs typeface="Tahoma"/>
              </a:rPr>
              <a:t>a</a:t>
            </a:r>
            <a:r>
              <a:rPr dirty="0" sz="1200" spc="-70" b="1">
                <a:latin typeface="Tahoma"/>
                <a:cs typeface="Tahoma"/>
              </a:rPr>
              <a:t> </a:t>
            </a:r>
            <a:r>
              <a:rPr dirty="0" sz="1200" spc="-105" b="1">
                <a:latin typeface="Tahoma"/>
                <a:cs typeface="Tahoma"/>
              </a:rPr>
              <a:t>Y</a:t>
            </a:r>
            <a:r>
              <a:rPr dirty="0" sz="1200" spc="-45" b="1">
                <a:latin typeface="Tahoma"/>
                <a:cs typeface="Tahoma"/>
              </a:rPr>
              <a:t>or</a:t>
            </a:r>
            <a:r>
              <a:rPr dirty="0" sz="1200" spc="-55" b="1">
                <a:latin typeface="Tahoma"/>
                <a:cs typeface="Tahoma"/>
              </a:rPr>
              <a:t>k</a:t>
            </a:r>
            <a:r>
              <a:rPr dirty="0" sz="1200" spc="-90"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94058" y="4039437"/>
            <a:ext cx="3081504" cy="62824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423286" y="1480139"/>
            <a:ext cx="2418080" cy="8832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000" spc="-75" b="1">
                <a:latin typeface="Tahoma"/>
                <a:cs typeface="Tahoma"/>
              </a:rPr>
              <a:t>2017</a:t>
            </a:r>
            <a:endParaRPr sz="2000">
              <a:latin typeface="Tahoma"/>
              <a:cs typeface="Tahoma"/>
            </a:endParaRPr>
          </a:p>
          <a:p>
            <a:pPr algn="ctr" marL="12700" marR="5080">
              <a:lnSpc>
                <a:spcPct val="100000"/>
              </a:lnSpc>
              <a:spcBef>
                <a:spcPts val="30"/>
              </a:spcBef>
            </a:pPr>
            <a:r>
              <a:rPr dirty="0" sz="1200" spc="-80">
                <a:latin typeface="Verdana"/>
                <a:cs typeface="Verdana"/>
              </a:rPr>
              <a:t>Se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amplió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0">
                <a:latin typeface="Verdana"/>
                <a:cs typeface="Verdana"/>
              </a:rPr>
              <a:t>el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lími</a:t>
            </a:r>
            <a:r>
              <a:rPr dirty="0" sz="1200" spc="-35">
                <a:latin typeface="Verdana"/>
                <a:cs typeface="Verdana"/>
              </a:rPr>
              <a:t>t</a:t>
            </a:r>
            <a:r>
              <a:rPr dirty="0" sz="1200" spc="-50">
                <a:latin typeface="Verdana"/>
                <a:cs typeface="Verdana"/>
              </a:rPr>
              <a:t>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ca</a:t>
            </a:r>
            <a:r>
              <a:rPr dirty="0" sz="1200" spc="-50">
                <a:latin typeface="Verdana"/>
                <a:cs typeface="Verdana"/>
              </a:rPr>
              <a:t>r</a:t>
            </a:r>
            <a:r>
              <a:rPr dirty="0" sz="1200" spc="-45">
                <a:latin typeface="Verdana"/>
                <a:cs typeface="Verdana"/>
              </a:rPr>
              <a:t>ac</a:t>
            </a:r>
            <a:r>
              <a:rPr dirty="0" sz="1200" spc="-35">
                <a:latin typeface="Verdana"/>
                <a:cs typeface="Verdana"/>
              </a:rPr>
              <a:t>t</a:t>
            </a:r>
            <a:r>
              <a:rPr dirty="0" sz="1200" spc="-60">
                <a:latin typeface="Verdana"/>
                <a:cs typeface="Verdana"/>
              </a:rPr>
              <a:t>e</a:t>
            </a:r>
            <a:r>
              <a:rPr dirty="0" sz="1200" spc="-55">
                <a:latin typeface="Verdana"/>
                <a:cs typeface="Verdana"/>
              </a:rPr>
              <a:t>r</a:t>
            </a:r>
            <a:r>
              <a:rPr dirty="0" sz="1200" spc="-40">
                <a:latin typeface="Verdana"/>
                <a:cs typeface="Verdana"/>
              </a:rPr>
              <a:t>es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a  </a:t>
            </a:r>
            <a:r>
              <a:rPr dirty="0" sz="1200" spc="-55">
                <a:latin typeface="Verdana"/>
                <a:cs typeface="Verdana"/>
              </a:rPr>
              <a:t>280,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brindando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los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usuarios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más  </a:t>
            </a:r>
            <a:r>
              <a:rPr dirty="0" sz="1200" spc="-40">
                <a:latin typeface="Verdana"/>
                <a:cs typeface="Verdana"/>
              </a:rPr>
              <a:t>espacio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</a:t>
            </a:r>
            <a:r>
              <a:rPr dirty="0" sz="1200" spc="-50">
                <a:latin typeface="Verdana"/>
                <a:cs typeface="Verdana"/>
              </a:rPr>
              <a:t>r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70">
                <a:latin typeface="Verdana"/>
                <a:cs typeface="Verdana"/>
              </a:rPr>
              <a:t>e</a:t>
            </a:r>
            <a:r>
              <a:rPr dirty="0" sz="1200" spc="-65">
                <a:latin typeface="Verdana"/>
                <a:cs typeface="Verdana"/>
              </a:rPr>
              <a:t>xp</a:t>
            </a:r>
            <a:r>
              <a:rPr dirty="0" sz="1200" spc="-55">
                <a:latin typeface="Verdana"/>
                <a:cs typeface="Verdana"/>
              </a:rPr>
              <a:t>r</a:t>
            </a:r>
            <a:r>
              <a:rPr dirty="0" sz="1200" spc="-45">
                <a:latin typeface="Verdana"/>
                <a:cs typeface="Verdana"/>
              </a:rPr>
              <a:t>esars</a:t>
            </a:r>
            <a:r>
              <a:rPr dirty="0" sz="1200" spc="-80">
                <a:latin typeface="Verdana"/>
                <a:cs typeface="Verdana"/>
              </a:rPr>
              <a:t>e</a:t>
            </a:r>
            <a:r>
              <a:rPr dirty="0" sz="1200" spc="-90"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63668" y="2725590"/>
            <a:ext cx="6624320" cy="7004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000" spc="-75" b="1">
                <a:latin typeface="Tahoma"/>
                <a:cs typeface="Tahoma"/>
              </a:rPr>
              <a:t>2020</a:t>
            </a:r>
            <a:endParaRPr sz="2000">
              <a:latin typeface="Tahoma"/>
              <a:cs typeface="Tahoma"/>
            </a:endParaRPr>
          </a:p>
          <a:p>
            <a:pPr algn="ctr" marL="12700" marR="5080">
              <a:lnSpc>
                <a:spcPct val="100000"/>
              </a:lnSpc>
              <a:spcBef>
                <a:spcPts val="30"/>
              </a:spcBef>
            </a:pPr>
            <a:r>
              <a:rPr dirty="0" sz="1200" spc="-50">
                <a:latin typeface="Verdana"/>
                <a:cs typeface="Verdana"/>
              </a:rPr>
              <a:t>Twitter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implementó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medidas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para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combatir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desinformación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20">
                <a:latin typeface="Verdana"/>
                <a:cs typeface="Verdana"/>
              </a:rPr>
              <a:t>el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contenido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dañino,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también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introdujo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30">
                <a:latin typeface="Verdana"/>
                <a:cs typeface="Verdana"/>
              </a:rPr>
              <a:t>las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25" b="1">
                <a:latin typeface="Tahoma"/>
                <a:cs typeface="Tahoma"/>
              </a:rPr>
              <a:t>"Fleets"</a:t>
            </a:r>
            <a:r>
              <a:rPr dirty="0" sz="1200" spc="-25">
                <a:latin typeface="Verdana"/>
                <a:cs typeface="Verdana"/>
              </a:rPr>
              <a:t>,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publicaciones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efímeras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similares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30">
                <a:latin typeface="Verdana"/>
                <a:cs typeface="Verdana"/>
              </a:rPr>
              <a:t>las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historias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otras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plataformas.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003764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003764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12539" y="4201998"/>
            <a:ext cx="641712" cy="61185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003764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60"/>
              <a:t>De</a:t>
            </a:r>
            <a:r>
              <a:rPr dirty="0" spc="-175"/>
              <a:t> </a:t>
            </a:r>
            <a:r>
              <a:rPr dirty="0" spc="-210"/>
              <a:t>T</a:t>
            </a:r>
            <a:r>
              <a:rPr dirty="0" spc="-155"/>
              <a:t>wi</a:t>
            </a:r>
            <a:r>
              <a:rPr dirty="0" spc="-130"/>
              <a:t>t</a:t>
            </a:r>
            <a:r>
              <a:rPr dirty="0" spc="-140"/>
              <a:t>t</a:t>
            </a:r>
            <a:r>
              <a:rPr dirty="0" spc="-114"/>
              <a:t>er</a:t>
            </a:r>
            <a:r>
              <a:rPr dirty="0" spc="-175"/>
              <a:t> </a:t>
            </a:r>
            <a:r>
              <a:rPr dirty="0" spc="-120"/>
              <a:t>a</a:t>
            </a:r>
            <a:r>
              <a:rPr dirty="0" spc="-175"/>
              <a:t> </a:t>
            </a:r>
            <a:r>
              <a:rPr dirty="0" spc="45"/>
              <a:t>“</a:t>
            </a:r>
            <a:r>
              <a:rPr dirty="0" spc="-120"/>
              <a:t>X</a:t>
            </a:r>
            <a:r>
              <a:rPr dirty="0" spc="80"/>
              <a:t>”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61282" y="1073141"/>
            <a:ext cx="6622415" cy="2976880"/>
          </a:xfrm>
          <a:prstGeom prst="rect">
            <a:avLst/>
          </a:prstGeom>
        </p:spPr>
        <p:txBody>
          <a:bodyPr wrap="square" lIns="0" tIns="14605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150"/>
              </a:spcBef>
            </a:pPr>
            <a:r>
              <a:rPr dirty="0" sz="2000" spc="-75" b="1">
                <a:latin typeface="Tahoma"/>
                <a:cs typeface="Tahoma"/>
              </a:rPr>
              <a:t>2021</a:t>
            </a:r>
            <a:endParaRPr sz="2000">
              <a:latin typeface="Tahoma"/>
              <a:cs typeface="Tahoma"/>
            </a:endParaRPr>
          </a:p>
          <a:p>
            <a:pPr algn="ctr" marL="64769" marR="55880">
              <a:lnSpc>
                <a:spcPct val="100000"/>
              </a:lnSpc>
              <a:spcBef>
                <a:spcPts val="635"/>
              </a:spcBef>
            </a:pPr>
            <a:r>
              <a:rPr dirty="0" sz="1200" spc="-65">
                <a:latin typeface="Verdana"/>
                <a:cs typeface="Verdana"/>
              </a:rPr>
              <a:t>Durante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pandemia,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Twitter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emergió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como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una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herramienta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esencial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para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20">
                <a:latin typeface="Verdana"/>
                <a:cs typeface="Verdana"/>
              </a:rPr>
              <a:t>el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trabajo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70">
                <a:latin typeface="Verdana"/>
                <a:cs typeface="Verdana"/>
              </a:rPr>
              <a:t>remoto,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mejorando </a:t>
            </a:r>
            <a:r>
              <a:rPr dirty="0" sz="1200" spc="-25">
                <a:latin typeface="Verdana"/>
                <a:cs typeface="Verdana"/>
              </a:rPr>
              <a:t>la </a:t>
            </a:r>
            <a:r>
              <a:rPr dirty="0" sz="1200" spc="-45">
                <a:latin typeface="Verdana"/>
                <a:cs typeface="Verdana"/>
              </a:rPr>
              <a:t>comunicación </a:t>
            </a:r>
            <a:r>
              <a:rPr dirty="0" sz="1200" spc="-55">
                <a:latin typeface="Verdana"/>
                <a:cs typeface="Verdana"/>
              </a:rPr>
              <a:t>entre </a:t>
            </a:r>
            <a:r>
              <a:rPr dirty="0" sz="1200" spc="-45">
                <a:latin typeface="Verdana"/>
                <a:cs typeface="Verdana"/>
              </a:rPr>
              <a:t>equipos </a:t>
            </a:r>
            <a:r>
              <a:rPr dirty="0" sz="1200" spc="-50">
                <a:latin typeface="Verdana"/>
                <a:cs typeface="Verdana"/>
              </a:rPr>
              <a:t>distantes, </a:t>
            </a:r>
            <a:r>
              <a:rPr dirty="0" sz="1200" spc="-95">
                <a:latin typeface="Verdana"/>
                <a:cs typeface="Verdana"/>
              </a:rPr>
              <a:t>y </a:t>
            </a:r>
            <a:r>
              <a:rPr dirty="0" sz="1200" spc="-70">
                <a:latin typeface="Verdana"/>
                <a:cs typeface="Verdana"/>
              </a:rPr>
              <a:t>avanzó </a:t>
            </a:r>
            <a:r>
              <a:rPr dirty="0" sz="1200" spc="-60">
                <a:latin typeface="Verdana"/>
                <a:cs typeface="Verdana"/>
              </a:rPr>
              <a:t>en </a:t>
            </a:r>
            <a:r>
              <a:rPr dirty="0" sz="1200" spc="-25">
                <a:latin typeface="Verdana"/>
                <a:cs typeface="Verdana"/>
              </a:rPr>
              <a:t>la </a:t>
            </a:r>
            <a:r>
              <a:rPr dirty="0" sz="1200" spc="-40">
                <a:latin typeface="Verdana"/>
                <a:cs typeface="Verdana"/>
              </a:rPr>
              <a:t>personalización </a:t>
            </a:r>
            <a:r>
              <a:rPr dirty="0" sz="1200" spc="-45">
                <a:latin typeface="Verdana"/>
                <a:cs typeface="Verdana"/>
              </a:rPr>
              <a:t>de </a:t>
            </a:r>
            <a:r>
              <a:rPr dirty="0" sz="1200" spc="-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contenidos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colaboración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con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plataformas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streaming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través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algoritmos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avanzados.</a:t>
            </a: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2000" spc="-75" b="1">
                <a:latin typeface="Tahoma"/>
                <a:cs typeface="Tahoma"/>
              </a:rPr>
              <a:t>2024</a:t>
            </a:r>
            <a:endParaRPr sz="2000">
              <a:latin typeface="Tahoma"/>
              <a:cs typeface="Tahoma"/>
            </a:endParaRPr>
          </a:p>
          <a:p>
            <a:pPr algn="ctr" marL="12065" marR="5080">
              <a:lnSpc>
                <a:spcPct val="100000"/>
              </a:lnSpc>
              <a:spcBef>
                <a:spcPts val="1470"/>
              </a:spcBef>
            </a:pPr>
            <a:r>
              <a:rPr dirty="0" sz="1200" spc="-60">
                <a:latin typeface="Verdana"/>
                <a:cs typeface="Verdana"/>
              </a:rPr>
              <a:t>La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plataforma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se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reinventa,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cambiando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su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marca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15">
                <a:latin typeface="Verdana"/>
                <a:cs typeface="Verdana"/>
              </a:rPr>
              <a:t>"</a:t>
            </a:r>
            <a:r>
              <a:rPr dirty="0" sz="1200" spc="-15" b="1">
                <a:latin typeface="Tahoma"/>
                <a:cs typeface="Tahoma"/>
              </a:rPr>
              <a:t>X</a:t>
            </a:r>
            <a:r>
              <a:rPr dirty="0" sz="1200" spc="-15">
                <a:latin typeface="Verdana"/>
                <a:cs typeface="Verdana"/>
              </a:rPr>
              <a:t>"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para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reflejar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su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evolución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75">
                <a:latin typeface="Verdana"/>
                <a:cs typeface="Verdana"/>
              </a:rPr>
              <a:t>nueva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visión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c</a:t>
            </a:r>
            <a:r>
              <a:rPr dirty="0" sz="1200" spc="-50">
                <a:latin typeface="Verdana"/>
                <a:cs typeface="Verdana"/>
              </a:rPr>
              <a:t>onectar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al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mundo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tiempo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r</a:t>
            </a:r>
            <a:r>
              <a:rPr dirty="0" sz="1200" spc="-35">
                <a:latin typeface="Verdana"/>
                <a:cs typeface="Verdana"/>
              </a:rPr>
              <a:t>eal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c</a:t>
            </a:r>
            <a:r>
              <a:rPr dirty="0" sz="1200" spc="-60">
                <a:latin typeface="Verdana"/>
                <a:cs typeface="Verdana"/>
              </a:rPr>
              <a:t>on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110">
                <a:latin typeface="Verdana"/>
                <a:cs typeface="Verdana"/>
              </a:rPr>
              <a:t>m</a:t>
            </a:r>
            <a:r>
              <a:rPr dirty="0" sz="1200" spc="-80">
                <a:latin typeface="Verdana"/>
                <a:cs typeface="Verdana"/>
              </a:rPr>
              <a:t>a</a:t>
            </a:r>
            <a:r>
              <a:rPr dirty="0" sz="1200" spc="-105">
                <a:latin typeface="Verdana"/>
                <a:cs typeface="Verdana"/>
              </a:rPr>
              <a:t>y</a:t>
            </a:r>
            <a:r>
              <a:rPr dirty="0" sz="1200" spc="-55">
                <a:latin typeface="Verdana"/>
                <a:cs typeface="Verdana"/>
              </a:rPr>
              <a:t>or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65">
                <a:latin typeface="Verdana"/>
                <a:cs typeface="Verdana"/>
              </a:rPr>
              <a:t>au</a:t>
            </a:r>
            <a:r>
              <a:rPr dirty="0" sz="1200" spc="-45">
                <a:latin typeface="Verdana"/>
                <a:cs typeface="Verdana"/>
              </a:rPr>
              <a:t>t</a:t>
            </a:r>
            <a:r>
              <a:rPr dirty="0" sz="1200" spc="-45">
                <a:latin typeface="Verdana"/>
                <a:cs typeface="Verdana"/>
              </a:rPr>
              <a:t>enticidad.</a:t>
            </a: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Verdana"/>
              <a:cs typeface="Verdana"/>
            </a:endParaRPr>
          </a:p>
          <a:p>
            <a:pPr algn="ctr" marL="13970" marR="6350">
              <a:lnSpc>
                <a:spcPct val="100000"/>
              </a:lnSpc>
            </a:pPr>
            <a:r>
              <a:rPr dirty="0" sz="1200" spc="-25">
                <a:latin typeface="Verdana"/>
                <a:cs typeface="Verdana"/>
              </a:rPr>
              <a:t>"X" </a:t>
            </a:r>
            <a:r>
              <a:rPr dirty="0" sz="1200" spc="-45">
                <a:latin typeface="Verdana"/>
                <a:cs typeface="Verdana"/>
              </a:rPr>
              <a:t>introduce </a:t>
            </a:r>
            <a:r>
              <a:rPr dirty="0" sz="1200" spc="-70">
                <a:latin typeface="Verdana"/>
                <a:cs typeface="Verdana"/>
              </a:rPr>
              <a:t>mejoras </a:t>
            </a:r>
            <a:r>
              <a:rPr dirty="0" sz="1200" spc="-60">
                <a:latin typeface="Verdana"/>
                <a:cs typeface="Verdana"/>
              </a:rPr>
              <a:t>en </a:t>
            </a:r>
            <a:r>
              <a:rPr dirty="0" sz="1200" spc="-25">
                <a:latin typeface="Verdana"/>
                <a:cs typeface="Verdana"/>
              </a:rPr>
              <a:t>la </a:t>
            </a:r>
            <a:r>
              <a:rPr dirty="0" sz="1200" spc="-45">
                <a:latin typeface="Verdana"/>
                <a:cs typeface="Verdana"/>
              </a:rPr>
              <a:t>curación de contenido </a:t>
            </a:r>
            <a:r>
              <a:rPr dirty="0" sz="1200" spc="-95">
                <a:latin typeface="Verdana"/>
                <a:cs typeface="Verdana"/>
              </a:rPr>
              <a:t>y </a:t>
            </a:r>
            <a:r>
              <a:rPr dirty="0" sz="1200" spc="-55">
                <a:latin typeface="Verdana"/>
                <a:cs typeface="Verdana"/>
              </a:rPr>
              <a:t>algoritmos </a:t>
            </a:r>
            <a:r>
              <a:rPr dirty="0" sz="1200" spc="-45">
                <a:latin typeface="Verdana"/>
                <a:cs typeface="Verdana"/>
              </a:rPr>
              <a:t>de </a:t>
            </a:r>
            <a:r>
              <a:rPr dirty="0" sz="1200" spc="-55">
                <a:latin typeface="Verdana"/>
                <a:cs typeface="Verdana"/>
              </a:rPr>
              <a:t>recomendación, </a:t>
            </a:r>
            <a:r>
              <a:rPr dirty="0" sz="1200" spc="-95">
                <a:latin typeface="Verdana"/>
                <a:cs typeface="Verdana"/>
              </a:rPr>
              <a:t>y </a:t>
            </a:r>
            <a:r>
              <a:rPr dirty="0" sz="1200" spc="-45">
                <a:latin typeface="Verdana"/>
                <a:cs typeface="Verdana"/>
              </a:rPr>
              <a:t>planea </a:t>
            </a:r>
            <a:r>
              <a:rPr dirty="0" sz="1200" spc="-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expandir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su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oferta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servicios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comunicación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95">
                <a:latin typeface="Verdana"/>
                <a:cs typeface="Verdana"/>
              </a:rPr>
              <a:t>y</a:t>
            </a:r>
            <a:r>
              <a:rPr dirty="0" sz="1200" spc="-13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noticias,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reaﬁrmando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su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35">
                <a:latin typeface="Verdana"/>
                <a:cs typeface="Verdana"/>
              </a:rPr>
              <a:t>papel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como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30">
                <a:latin typeface="Verdana"/>
                <a:cs typeface="Verdana"/>
              </a:rPr>
              <a:t>líder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0">
                <a:latin typeface="Verdana"/>
                <a:cs typeface="Verdana"/>
              </a:rPr>
              <a:t>en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25">
                <a:latin typeface="Verdana"/>
                <a:cs typeface="Verdana"/>
              </a:rPr>
              <a:t>la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0">
                <a:latin typeface="Verdana"/>
                <a:cs typeface="Verdana"/>
              </a:rPr>
              <a:t>difusión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45">
                <a:latin typeface="Verdana"/>
                <a:cs typeface="Verdana"/>
              </a:rPr>
              <a:t>de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0">
                <a:latin typeface="Verdana"/>
                <a:cs typeface="Verdana"/>
              </a:rPr>
              <a:t>información</a:t>
            </a:r>
            <a:r>
              <a:rPr dirty="0" sz="1200" spc="-140">
                <a:latin typeface="Verdana"/>
                <a:cs typeface="Verdana"/>
              </a:rPr>
              <a:t> </a:t>
            </a:r>
            <a:r>
              <a:rPr dirty="0" sz="1200" spc="-55">
                <a:latin typeface="Verdana"/>
                <a:cs typeface="Verdana"/>
              </a:rPr>
              <a:t>instantánea.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003764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003764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003764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003764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12539" y="4201998"/>
            <a:ext cx="641712" cy="61185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49" y="142811"/>
            <a:ext cx="5505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Bloque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35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12928" y="1719853"/>
            <a:ext cx="4518660" cy="14884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683895" marR="5080" indent="-671830">
              <a:lnSpc>
                <a:spcPct val="100000"/>
              </a:lnSpc>
              <a:spcBef>
                <a:spcPts val="100"/>
              </a:spcBef>
            </a:pPr>
            <a:r>
              <a:rPr dirty="0" sz="4800" spc="-125">
                <a:solidFill>
                  <a:srgbClr val="FFFFFF"/>
                </a:solidFill>
              </a:rPr>
              <a:t>3.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170">
                <a:solidFill>
                  <a:srgbClr val="FFFFFF"/>
                </a:solidFill>
              </a:rPr>
              <a:t>Beneﬁcios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-120">
                <a:solidFill>
                  <a:srgbClr val="FFFFFF"/>
                </a:solidFill>
              </a:rPr>
              <a:t>de  </a:t>
            </a:r>
            <a:r>
              <a:rPr dirty="0" sz="4800" spc="-155">
                <a:solidFill>
                  <a:srgbClr val="FFFFFF"/>
                </a:solidFill>
              </a:rPr>
              <a:t>utilizar</a:t>
            </a:r>
            <a:r>
              <a:rPr dirty="0" sz="4800" spc="-275">
                <a:solidFill>
                  <a:srgbClr val="FFFFFF"/>
                </a:solidFill>
              </a:rPr>
              <a:t> </a:t>
            </a:r>
            <a:r>
              <a:rPr dirty="0" sz="4800" spc="75">
                <a:solidFill>
                  <a:srgbClr val="FFFFFF"/>
                </a:solidFill>
              </a:rPr>
              <a:t>“</a:t>
            </a:r>
            <a:r>
              <a:rPr dirty="0" sz="4800" spc="-185">
                <a:solidFill>
                  <a:srgbClr val="FFFFFF"/>
                </a:solidFill>
              </a:rPr>
              <a:t>X</a:t>
            </a:r>
            <a:r>
              <a:rPr dirty="0" sz="4800" spc="130">
                <a:solidFill>
                  <a:srgbClr val="FFFFFF"/>
                </a:solidFill>
              </a:rPr>
              <a:t>”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7868606" y="142811"/>
            <a:ext cx="9436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dirty="0" sz="1100" spc="-55">
                <a:solidFill>
                  <a:srgbClr val="FFFFFF"/>
                </a:solidFill>
                <a:latin typeface="Verdana"/>
                <a:cs typeface="Verdana"/>
              </a:rPr>
              <a:t>edes</a:t>
            </a:r>
            <a:r>
              <a:rPr dirty="0" sz="1100" spc="-13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100" spc="-50">
                <a:solidFill>
                  <a:srgbClr val="FFFFFF"/>
                </a:solidFill>
                <a:latin typeface="Verdana"/>
                <a:cs typeface="Verdana"/>
              </a:rPr>
              <a:t>sociales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20350" y="4041542"/>
            <a:ext cx="816299" cy="94099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7A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Bloque I. Twitter </dc:title>
  <dcterms:created xsi:type="dcterms:W3CDTF">2024-01-25T07:33:55Z</dcterms:created>
  <dcterms:modified xsi:type="dcterms:W3CDTF">2024-01-25T07:33:55Z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