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5143500" cx="9144000"/>
  <p:notesSz cx="6858000" cy="9144000"/>
  <p:embeddedFontLst>
    <p:embeddedFont>
      <p:font typeface="IBM Plex Sans"/>
      <p:regular r:id="rId64"/>
      <p:bold r:id="rId65"/>
      <p:italic r:id="rId66"/>
      <p:boldItalic r:id="rId67"/>
    </p:embeddedFont>
    <p:embeddedFont>
      <p:font typeface="IBM Plex Sans Light"/>
      <p:regular r:id="rId68"/>
      <p:bold r:id="rId69"/>
      <p:italic r:id="rId70"/>
      <p:boldItalic r:id="rId71"/>
    </p:embeddedFont>
    <p:embeddedFont>
      <p:font typeface="IBM Plex Sans Medium"/>
      <p:regular r:id="rId72"/>
      <p:bold r:id="rId73"/>
      <p:italic r:id="rId74"/>
      <p:boldItalic r:id="rId75"/>
    </p:embeddedFont>
    <p:embeddedFont>
      <p:font typeface="IBM Plex Sans ExtraLight"/>
      <p:regular r:id="rId76"/>
      <p:bold r:id="rId77"/>
      <p:italic r:id="rId78"/>
      <p:boldItalic r:id="rId79"/>
    </p:embeddedFont>
    <p:embeddedFont>
      <p:font typeface="IBM Plex Sans SemiBold"/>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79">
          <p15:clr>
            <a:srgbClr val="747775"/>
          </p15:clr>
        </p15:guide>
        <p15:guide id="2" orient="horz" pos="639">
          <p15:clr>
            <a:srgbClr val="747775"/>
          </p15:clr>
        </p15:guide>
        <p15:guide id="3" orient="horz" pos="169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472E91-3C7C-43A5-822A-7D2F86A87FDC}">
  <a:tblStyle styleId="{42472E91-3C7C-43A5-822A-7D2F86A87F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79"/>
        <p:guide pos="639" orient="horz"/>
        <p:guide pos="169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3" Type="http://schemas.openxmlformats.org/officeDocument/2006/relationships/font" Target="fonts/IBMPlexSansSemiBold-boldItalic.fnt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IBMPlexSansSemiBold-regular.fntdata"/><Relationship Id="rId82" Type="http://schemas.openxmlformats.org/officeDocument/2006/relationships/font" Target="fonts/IBMPlexSansSemiBold-italic.fntdata"/><Relationship Id="rId81" Type="http://schemas.openxmlformats.org/officeDocument/2006/relationships/font" Target="fonts/IBMPlexSa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IBMPlexSansMedium-bold.fntdata"/><Relationship Id="rId72" Type="http://schemas.openxmlformats.org/officeDocument/2006/relationships/font" Target="fonts/IBMPlexSansMedium-regular.fntdata"/><Relationship Id="rId31" Type="http://schemas.openxmlformats.org/officeDocument/2006/relationships/slide" Target="slides/slide25.xml"/><Relationship Id="rId75" Type="http://schemas.openxmlformats.org/officeDocument/2006/relationships/font" Target="fonts/IBMPlexSansMedium-boldItalic.fntdata"/><Relationship Id="rId30" Type="http://schemas.openxmlformats.org/officeDocument/2006/relationships/slide" Target="slides/slide24.xml"/><Relationship Id="rId74" Type="http://schemas.openxmlformats.org/officeDocument/2006/relationships/font" Target="fonts/IBMPlexSansMedium-italic.fntdata"/><Relationship Id="rId33" Type="http://schemas.openxmlformats.org/officeDocument/2006/relationships/slide" Target="slides/slide27.xml"/><Relationship Id="rId77" Type="http://schemas.openxmlformats.org/officeDocument/2006/relationships/font" Target="fonts/IBMPlexSansExtraLight-bold.fntdata"/><Relationship Id="rId32" Type="http://schemas.openxmlformats.org/officeDocument/2006/relationships/slide" Target="slides/slide26.xml"/><Relationship Id="rId76" Type="http://schemas.openxmlformats.org/officeDocument/2006/relationships/font" Target="fonts/IBMPlexSansExtraLight-regular.fntdata"/><Relationship Id="rId35" Type="http://schemas.openxmlformats.org/officeDocument/2006/relationships/slide" Target="slides/slide29.xml"/><Relationship Id="rId79" Type="http://schemas.openxmlformats.org/officeDocument/2006/relationships/font" Target="fonts/IBMPlexSansExtraLight-boldItalic.fntdata"/><Relationship Id="rId34" Type="http://schemas.openxmlformats.org/officeDocument/2006/relationships/slide" Target="slides/slide28.xml"/><Relationship Id="rId78" Type="http://schemas.openxmlformats.org/officeDocument/2006/relationships/font" Target="fonts/IBMPlexSansExtraLight-italic.fntdata"/><Relationship Id="rId71" Type="http://schemas.openxmlformats.org/officeDocument/2006/relationships/font" Target="fonts/IBMPlexSansLight-boldItalic.fntdata"/><Relationship Id="rId70" Type="http://schemas.openxmlformats.org/officeDocument/2006/relationships/font" Target="fonts/IBMPlexSansLight-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IBMPlexSans-regular.fntdata"/><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IBMPlexSans-italic.fntdata"/><Relationship Id="rId21" Type="http://schemas.openxmlformats.org/officeDocument/2006/relationships/slide" Target="slides/slide15.xml"/><Relationship Id="rId65" Type="http://schemas.openxmlformats.org/officeDocument/2006/relationships/font" Target="fonts/IBMPlexSans-bold.fntdata"/><Relationship Id="rId24" Type="http://schemas.openxmlformats.org/officeDocument/2006/relationships/slide" Target="slides/slide18.xml"/><Relationship Id="rId68" Type="http://schemas.openxmlformats.org/officeDocument/2006/relationships/font" Target="fonts/IBMPlexSansLight-regular.fntdata"/><Relationship Id="rId23" Type="http://schemas.openxmlformats.org/officeDocument/2006/relationships/slide" Target="slides/slide17.xml"/><Relationship Id="rId67" Type="http://schemas.openxmlformats.org/officeDocument/2006/relationships/font" Target="fonts/IBMPlexSans-bold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IBMPlexSansLight-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86a2f77e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586a2f77e8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62da429e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62da429e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62da429e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62da429e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62da429e4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62da429e4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562da429e4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562da429e4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62da429e4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62da429e4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62da429e4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62da429e4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62da429e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562da429e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62da429e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62da429e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82945640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582945640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62da429e4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62da429e4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562da429e4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562da429e4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562da429e4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562da429e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62da429e4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562da429e4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562da429e4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562da429e4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562da429e4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562da429e4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62da429e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62da429e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62da429e4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62da429e4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562da429e4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562da429e4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562da429e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562da429e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562da429e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562da429e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62da429e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62da429e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562da429e4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562da429e4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562da429e4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562da429e4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562da429e4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562da429e4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62da429e4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562da429e4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562da429e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562da429e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562da429e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562da429e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562da429e4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562da429e4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562da429e4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562da429e4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62da429e4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562da429e4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562da429e4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562da429e4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37eeb5b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37eeb5b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562da429e4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562da429e4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562da429e4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562da429e4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562da429e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562da429e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562da429e4_0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562da429e4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562da429e4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562da429e4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562da429e4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562da429e4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562da429e4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562da429e4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62da429e4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562da429e4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562da429e4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562da429e4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562da429e4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562da429e4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4370d660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4370d660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562da429e4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562da429e4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562da429e4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562da429e4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562da429e4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562da429e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562da429e4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562da429e4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562da429e4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562da429e4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562da429e4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562da429e4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562da429e4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562da429e4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bdc43738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1bdc437384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7a9bf19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7a9bf19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4370d660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4370d660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6d1f983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56d1f983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62da429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62da429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creativecommons.org/licenses/by-nc-sa/4.0/deed.ca"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bg>
      <p:bgPr>
        <a:solidFill>
          <a:srgbClr val="003864"/>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793031" y="646454"/>
            <a:ext cx="7559100" cy="1468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lt1"/>
              </a:buClr>
              <a:buSzPts val="5400"/>
              <a:buNone/>
              <a:defRPr b="1" sz="5400" cap="none">
                <a:solidFill>
                  <a:schemeClr val="lt1"/>
                </a:solidFill>
                <a:latin typeface="IBM Plex Sans"/>
                <a:ea typeface="IBM Plex Sans"/>
                <a:cs typeface="IBM Plex Sans"/>
                <a:sym typeface="IBM Plex Sans"/>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2" name="Google Shape;52;p13"/>
          <p:cNvSpPr txBox="1"/>
          <p:nvPr>
            <p:ph idx="2" type="body"/>
          </p:nvPr>
        </p:nvSpPr>
        <p:spPr>
          <a:xfrm>
            <a:off x="793030" y="2250559"/>
            <a:ext cx="7559100" cy="777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400"/>
              <a:buNone/>
              <a:defRPr sz="2400">
                <a:solidFill>
                  <a:schemeClr val="lt1"/>
                </a:solidFill>
                <a:latin typeface="IBM Plex Sans Light"/>
                <a:ea typeface="IBM Plex Sans Light"/>
                <a:cs typeface="IBM Plex Sans Light"/>
                <a:sym typeface="IBM Plex Sans Light"/>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pic>
        <p:nvPicPr>
          <p:cNvPr id="53" name="Google Shape;53;p13"/>
          <p:cNvPicPr preferRelativeResize="0"/>
          <p:nvPr/>
        </p:nvPicPr>
        <p:blipFill rotWithShape="1">
          <a:blip r:embed="rId2">
            <a:alphaModFix/>
          </a:blip>
          <a:srcRect b="0" l="0" r="0" t="0"/>
          <a:stretch/>
        </p:blipFill>
        <p:spPr>
          <a:xfrm>
            <a:off x="872728" y="4497047"/>
            <a:ext cx="1140030" cy="238635"/>
          </a:xfrm>
          <a:prstGeom prst="rect">
            <a:avLst/>
          </a:prstGeom>
          <a:noFill/>
          <a:ln>
            <a:noFill/>
          </a:ln>
        </p:spPr>
      </p:pic>
      <p:sp>
        <p:nvSpPr>
          <p:cNvPr id="54" name="Google Shape;54;p13"/>
          <p:cNvSpPr txBox="1"/>
          <p:nvPr/>
        </p:nvSpPr>
        <p:spPr>
          <a:xfrm>
            <a:off x="5586646" y="4481766"/>
            <a:ext cx="2765700" cy="2538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s" sz="1200" u="none" cap="none" strike="noStrike">
                <a:solidFill>
                  <a:schemeClr val="lt1"/>
                </a:solidFill>
                <a:latin typeface="IBM Plex Sans SemiBold"/>
                <a:ea typeface="IBM Plex Sans SemiBold"/>
                <a:cs typeface="IBM Plex Sans SemiBold"/>
                <a:sym typeface="IBM Plex Sans SemiBold"/>
              </a:rPr>
              <a:t>#ProDigital</a:t>
            </a:r>
            <a:endParaRPr sz="1100"/>
          </a:p>
        </p:txBody>
      </p:sp>
      <p:sp>
        <p:nvSpPr>
          <p:cNvPr id="55" name="Google Shape;55;p13"/>
          <p:cNvSpPr txBox="1"/>
          <p:nvPr/>
        </p:nvSpPr>
        <p:spPr>
          <a:xfrm>
            <a:off x="3489290" y="2471894"/>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text">
  <p:cSld name="Títol i text">
    <p:spTree>
      <p:nvGrpSpPr>
        <p:cNvPr id="56" name="Shape 56"/>
        <p:cNvGrpSpPr/>
        <p:nvPr/>
      </p:nvGrpSpPr>
      <p:grpSpPr>
        <a:xfrm>
          <a:off x="0" y="0"/>
          <a:ext cx="0" cy="0"/>
          <a:chOff x="0" y="0"/>
          <a:chExt cx="0" cy="0"/>
        </a:xfrm>
      </p:grpSpPr>
      <p:sp>
        <p:nvSpPr>
          <p:cNvPr id="57" name="Google Shape;57;p14"/>
          <p:cNvSpPr txBox="1"/>
          <p:nvPr>
            <p:ph idx="1" type="body"/>
          </p:nvPr>
        </p:nvSpPr>
        <p:spPr>
          <a:xfrm>
            <a:off x="778669" y="422163"/>
            <a:ext cx="7567500" cy="4848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3300"/>
              <a:buFont typeface="IBM Plex Sans"/>
              <a:buNone/>
              <a:defRPr b="1" sz="3300" cap="none"/>
            </a:lvl1pPr>
            <a:lvl2pPr indent="-228600" lvl="1" marL="914400" rtl="0" algn="l">
              <a:lnSpc>
                <a:spcPct val="90000"/>
              </a:lnSpc>
              <a:spcBef>
                <a:spcPts val="1200"/>
              </a:spcBef>
              <a:spcAft>
                <a:spcPts val="0"/>
              </a:spcAft>
              <a:buClr>
                <a:schemeClr val="dk1"/>
              </a:buClr>
              <a:buSzPts val="1800"/>
              <a:buNone/>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8" name="Google Shape;58;p14"/>
          <p:cNvSpPr txBox="1"/>
          <p:nvPr>
            <p:ph idx="2" type="body"/>
          </p:nvPr>
        </p:nvSpPr>
        <p:spPr>
          <a:xfrm>
            <a:off x="785138" y="985124"/>
            <a:ext cx="7567500" cy="35610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chemeClr val="dk1"/>
              </a:buClr>
              <a:buSzPts val="2100"/>
              <a:buNone/>
              <a:defRPr sz="2100">
                <a:latin typeface="IBM Plex Sans"/>
                <a:ea typeface="IBM Plex Sans"/>
                <a:cs typeface="IBM Plex Sans"/>
                <a:sym typeface="IBM Plex Sans"/>
              </a:defRPr>
            </a:lvl1pPr>
            <a:lvl2pPr indent="-342900" lvl="1" marL="9144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2pPr>
            <a:lvl3pPr indent="-342900" lvl="2" marL="13716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3pPr>
            <a:lvl4pPr indent="-342900" lvl="3" marL="18288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4pPr>
            <a:lvl5pPr indent="-342900" lvl="4" marL="22860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extLst>
    <p:ext uri="{DCECCB84-F9BA-43D5-87BE-67443E8EF086}">
      <p15:sldGuideLst>
        <p15:guide id="1" pos="125">
          <p15:clr>
            <a:srgbClr val="FBAE40"/>
          </p15:clr>
        </p15:guide>
        <p15:guide id="2" pos="2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ontraportada">
    <p:bg>
      <p:bgPr>
        <a:solidFill>
          <a:srgbClr val="003864"/>
        </a:solidFill>
      </p:bgPr>
    </p:bg>
    <p:spTree>
      <p:nvGrpSpPr>
        <p:cNvPr id="59" name="Shape 59"/>
        <p:cNvGrpSpPr/>
        <p:nvPr/>
      </p:nvGrpSpPr>
      <p:grpSpPr>
        <a:xfrm>
          <a:off x="0" y="0"/>
          <a:ext cx="0" cy="0"/>
          <a:chOff x="0" y="0"/>
          <a:chExt cx="0" cy="0"/>
        </a:xfrm>
      </p:grpSpPr>
      <p:sp>
        <p:nvSpPr>
          <p:cNvPr id="60" name="Google Shape;60;p15"/>
          <p:cNvSpPr txBox="1"/>
          <p:nvPr>
            <p:ph idx="1" type="body"/>
          </p:nvPr>
        </p:nvSpPr>
        <p:spPr>
          <a:xfrm>
            <a:off x="872729" y="2090088"/>
            <a:ext cx="7479600" cy="963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lt1"/>
              </a:buClr>
              <a:buSzPts val="2400"/>
              <a:buNone/>
              <a:defRPr sz="2400">
                <a:solidFill>
                  <a:schemeClr val="lt1"/>
                </a:solidFill>
                <a:latin typeface="IBM Plex Sans Light"/>
                <a:ea typeface="IBM Plex Sans Light"/>
                <a:cs typeface="IBM Plex Sans Light"/>
                <a:sym typeface="IBM Plex Sans Light"/>
              </a:defRPr>
            </a:lvl1pPr>
            <a:lvl2pPr indent="-228600" lvl="1" marL="914400" rtl="0" algn="l">
              <a:lnSpc>
                <a:spcPct val="90000"/>
              </a:lnSpc>
              <a:spcBef>
                <a:spcPts val="1200"/>
              </a:spcBef>
              <a:spcAft>
                <a:spcPts val="0"/>
              </a:spcAft>
              <a:buClr>
                <a:schemeClr val="dk1"/>
              </a:buClr>
              <a:buSzPts val="1800"/>
              <a:buNone/>
              <a:defRPr/>
            </a:lvl2pPr>
            <a:lvl3pPr indent="-228600" lvl="2" marL="1371600" rtl="0" algn="l">
              <a:lnSpc>
                <a:spcPct val="90000"/>
              </a:lnSpc>
              <a:spcBef>
                <a:spcPts val="1200"/>
              </a:spcBef>
              <a:spcAft>
                <a:spcPts val="0"/>
              </a:spcAft>
              <a:buClr>
                <a:schemeClr val="dk1"/>
              </a:buClr>
              <a:buSzPts val="1500"/>
              <a:buNone/>
              <a:defRPr/>
            </a:lvl3pPr>
            <a:lvl4pPr indent="-228600" lvl="3" marL="1828800" rtl="0" algn="l">
              <a:lnSpc>
                <a:spcPct val="90000"/>
              </a:lnSpc>
              <a:spcBef>
                <a:spcPts val="1200"/>
              </a:spcBef>
              <a:spcAft>
                <a:spcPts val="0"/>
              </a:spcAft>
              <a:buClr>
                <a:schemeClr val="dk1"/>
              </a:buClr>
              <a:buSzPts val="1400"/>
              <a:buNone/>
              <a:defRPr/>
            </a:lvl4pPr>
            <a:lvl5pPr indent="-228600" lvl="4" marL="2286000" rtl="0" algn="l">
              <a:lnSpc>
                <a:spcPct val="90000"/>
              </a:lnSpc>
              <a:spcBef>
                <a:spcPts val="1200"/>
              </a:spcBef>
              <a:spcAft>
                <a:spcPts val="0"/>
              </a:spcAft>
              <a:buClr>
                <a:schemeClr val="dk1"/>
              </a:buClr>
              <a:buSzPts val="1400"/>
              <a:buNone/>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pic>
        <p:nvPicPr>
          <p:cNvPr id="61" name="Google Shape;61;p15"/>
          <p:cNvPicPr preferRelativeResize="0"/>
          <p:nvPr/>
        </p:nvPicPr>
        <p:blipFill rotWithShape="1">
          <a:blip r:embed="rId2">
            <a:alphaModFix/>
          </a:blip>
          <a:srcRect b="0" l="0" r="0" t="0"/>
          <a:stretch/>
        </p:blipFill>
        <p:spPr>
          <a:xfrm>
            <a:off x="872728" y="4497047"/>
            <a:ext cx="1140030" cy="238635"/>
          </a:xfrm>
          <a:prstGeom prst="rect">
            <a:avLst/>
          </a:prstGeom>
          <a:noFill/>
          <a:ln>
            <a:noFill/>
          </a:ln>
        </p:spPr>
      </p:pic>
      <p:sp>
        <p:nvSpPr>
          <p:cNvPr id="62" name="Google Shape;62;p15"/>
          <p:cNvSpPr txBox="1"/>
          <p:nvPr/>
        </p:nvSpPr>
        <p:spPr>
          <a:xfrm>
            <a:off x="7212205" y="4481766"/>
            <a:ext cx="1140000" cy="2538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s" sz="1200">
                <a:solidFill>
                  <a:schemeClr val="lt1"/>
                </a:solidFill>
                <a:latin typeface="IBM Plex Sans SemiBold"/>
                <a:ea typeface="IBM Plex Sans SemiBold"/>
                <a:cs typeface="IBM Plex Sans SemiBold"/>
                <a:sym typeface="IBM Plex Sans SemiBold"/>
              </a:rPr>
              <a:t>#ProDigital</a:t>
            </a:r>
            <a:endParaRPr sz="1100"/>
          </a:p>
        </p:txBody>
      </p:sp>
      <p:pic>
        <p:nvPicPr>
          <p:cNvPr id="63" name="Google Shape;63;p15">
            <a:hlinkClick r:id="rId3"/>
          </p:cNvPr>
          <p:cNvPicPr preferRelativeResize="0"/>
          <p:nvPr/>
        </p:nvPicPr>
        <p:blipFill rotWithShape="1">
          <a:blip r:embed="rId4">
            <a:alphaModFix/>
          </a:blip>
          <a:srcRect b="0" l="0" r="0" t="0"/>
          <a:stretch/>
        </p:blipFill>
        <p:spPr>
          <a:xfrm>
            <a:off x="4001985" y="4421844"/>
            <a:ext cx="1136612" cy="391500"/>
          </a:xfrm>
          <a:prstGeom prst="rect">
            <a:avLst/>
          </a:prstGeom>
          <a:noFill/>
          <a:ln>
            <a:noFill/>
          </a:ln>
        </p:spPr>
      </p:pic>
    </p:spTree>
  </p:cSld>
  <p:clrMapOvr>
    <a:masterClrMapping/>
  </p:clrMapOvr>
  <p:extLst>
    <p:ext uri="{DCECCB84-F9BA-43D5-87BE-67443E8EF086}">
      <p15:sldGuideLst>
        <p15:guide id="1" pos="52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hyperlink" Target="http://www.youtube.com/watch?v=qDhVEMqbtPM" TargetMode="External"/><Relationship Id="rId13" Type="http://schemas.openxmlformats.org/officeDocument/2006/relationships/image" Target="../media/image11.jpg"/><Relationship Id="rId12" Type="http://schemas.openxmlformats.org/officeDocument/2006/relationships/hyperlink" Target="http://www.youtube.com/watch?v=1yoTbVWNEdg"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www.youtube.com/watch?v=6oeaWmeHpcc" TargetMode="External"/><Relationship Id="rId9" Type="http://schemas.openxmlformats.org/officeDocument/2006/relationships/image" Target="../media/image8.jpg"/><Relationship Id="rId15" Type="http://schemas.openxmlformats.org/officeDocument/2006/relationships/image" Target="../media/image10.jpg"/><Relationship Id="rId14" Type="http://schemas.openxmlformats.org/officeDocument/2006/relationships/hyperlink" Target="http://www.youtube.com/watch?v=_DweSnOSTcU" TargetMode="External"/><Relationship Id="rId17" Type="http://schemas.openxmlformats.org/officeDocument/2006/relationships/image" Target="../media/image12.jpg"/><Relationship Id="rId16" Type="http://schemas.openxmlformats.org/officeDocument/2006/relationships/hyperlink" Target="http://www.youtube.com/watch?v=WJUsTx2cfe4" TargetMode="External"/><Relationship Id="rId5" Type="http://schemas.openxmlformats.org/officeDocument/2006/relationships/image" Target="../media/image7.jpg"/><Relationship Id="rId6" Type="http://schemas.openxmlformats.org/officeDocument/2006/relationships/hyperlink" Target="http://www.youtube.com/watch?v=4NRXx6U8ABQ" TargetMode="External"/><Relationship Id="rId7" Type="http://schemas.openxmlformats.org/officeDocument/2006/relationships/image" Target="../media/image6.jpg"/><Relationship Id="rId8" Type="http://schemas.openxmlformats.org/officeDocument/2006/relationships/hyperlink" Target="http://www.youtube.com/watch?v=ZJlcY1u8Vg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png"/><Relationship Id="rId4" Type="http://schemas.openxmlformats.org/officeDocument/2006/relationships/hyperlink" Target="https://ads.google.com/home/tools/keyword-planner/" TargetMode="External"/><Relationship Id="rId5" Type="http://schemas.openxmlformats.org/officeDocument/2006/relationships/hyperlink" Target="https://es.semrush.com/" TargetMode="External"/><Relationship Id="rId6" Type="http://schemas.openxmlformats.org/officeDocument/2006/relationships/hyperlink" Target="https://ahrefs.com/keywords-explorer" TargetMode="External"/><Relationship Id="rId7" Type="http://schemas.openxmlformats.org/officeDocument/2006/relationships/hyperlink" Target="https://neilpatel.com/es/ubersuggest/" TargetMode="External"/><Relationship Id="rId8" Type="http://schemas.openxmlformats.org/officeDocument/2006/relationships/hyperlink" Target="https://keywordtool.i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hyperlink" Target="https://analytics.youtube.com/" TargetMode="External"/><Relationship Id="rId5" Type="http://schemas.openxmlformats.org/officeDocument/2006/relationships/hyperlink" Target="https://studio.youtube.com/" TargetMode="External"/><Relationship Id="rId6" Type="http://schemas.openxmlformats.org/officeDocument/2006/relationships/hyperlink" Target="https://support.google.com/youtube/answer/2853833?hl=e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hyperlink" Target="https://www.youtube.com/intl/ALL_es/howyoutubeworks/policies/monetization-policies/#advertising-policies" TargetMode="External"/><Relationship Id="rId5" Type="http://schemas.openxmlformats.org/officeDocument/2006/relationships/hyperlink" Target="https://support.google.com/youtube/answer/94522?hl=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hyperlink" Target="mailto:mpallar@uji.es" TargetMode="External"/><Relationship Id="rId4" Type="http://schemas.openxmlformats.org/officeDocument/2006/relationships/hyperlink" Target="mailto:zomeno@uj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https://www.youtub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idx="1" type="body"/>
          </p:nvPr>
        </p:nvSpPr>
        <p:spPr>
          <a:xfrm>
            <a:off x="793031" y="646454"/>
            <a:ext cx="7559100" cy="1468500"/>
          </a:xfrm>
          <a:prstGeom prst="rect">
            <a:avLst/>
          </a:prstGeom>
          <a:noFill/>
          <a:ln>
            <a:noFill/>
          </a:ln>
        </p:spPr>
        <p:txBody>
          <a:bodyPr anchorCtr="0" anchor="t" bIns="34275" lIns="68575" spcFirstLastPara="1" rIns="68575" wrap="square" tIns="34275">
            <a:normAutofit/>
          </a:bodyPr>
          <a:lstStyle/>
          <a:p>
            <a:pPr indent="0" lvl="0" marL="0" rtl="0" algn="l">
              <a:lnSpc>
                <a:spcPct val="75000"/>
              </a:lnSpc>
              <a:spcBef>
                <a:spcPts val="0"/>
              </a:spcBef>
              <a:spcAft>
                <a:spcPts val="0"/>
              </a:spcAft>
              <a:buClr>
                <a:schemeClr val="lt1"/>
              </a:buClr>
              <a:buSzPts val="5400"/>
              <a:buNone/>
            </a:pPr>
            <a:r>
              <a:rPr lang="es" sz="4000"/>
              <a:t>Redes sociales: </a:t>
            </a:r>
            <a:endParaRPr sz="4000"/>
          </a:p>
          <a:p>
            <a:pPr indent="0" lvl="0" marL="0" rtl="0" algn="l">
              <a:lnSpc>
                <a:spcPct val="75000"/>
              </a:lnSpc>
              <a:spcBef>
                <a:spcPts val="1200"/>
              </a:spcBef>
              <a:spcAft>
                <a:spcPts val="1200"/>
              </a:spcAft>
              <a:buClr>
                <a:schemeClr val="lt1"/>
              </a:buClr>
              <a:buSzPts val="5400"/>
              <a:buNone/>
            </a:pPr>
            <a:r>
              <a:rPr lang="es" sz="4000"/>
              <a:t>oportunidades y crisis</a:t>
            </a:r>
            <a:endParaRPr sz="4000"/>
          </a:p>
        </p:txBody>
      </p:sp>
      <p:sp>
        <p:nvSpPr>
          <p:cNvPr id="69" name="Google Shape;69;p16"/>
          <p:cNvSpPr txBox="1"/>
          <p:nvPr>
            <p:ph idx="2" type="body"/>
          </p:nvPr>
        </p:nvSpPr>
        <p:spPr>
          <a:xfrm>
            <a:off x="793030" y="1941809"/>
            <a:ext cx="7559100" cy="777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chemeClr val="lt1"/>
              </a:buClr>
              <a:buSzPts val="2400"/>
              <a:buNone/>
            </a:pPr>
            <a:r>
              <a:rPr lang="es" sz="2100"/>
              <a:t>Daniel Zomeño</a:t>
            </a:r>
            <a:r>
              <a:rPr lang="es"/>
              <a:t> y </a:t>
            </a:r>
            <a:r>
              <a:rPr lang="es" sz="2100"/>
              <a:t>Maria Pallarés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58" name="Google Shape;158;p25"/>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159" name="Google Shape;159;p25"/>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160" name="Google Shape;160;p25"/>
          <p:cNvSpPr txBox="1"/>
          <p:nvPr/>
        </p:nvSpPr>
        <p:spPr>
          <a:xfrm>
            <a:off x="688075" y="1444275"/>
            <a:ext cx="7407300" cy="373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4</a:t>
            </a:r>
            <a:r>
              <a:rPr b="1" lang="es" sz="1200">
                <a:solidFill>
                  <a:schemeClr val="dk1"/>
                </a:solidFill>
                <a:latin typeface="IBM Plex Sans"/>
                <a:ea typeface="IBM Plex Sans"/>
                <a:cs typeface="IBM Plex Sans"/>
                <a:sym typeface="IBM Plex Sans"/>
              </a:rPr>
              <a:t>. Configuración de la apariencia: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Una vez creado el canal, puedes personalizar su apariencia. Haz clic en la pestaña "</a:t>
            </a:r>
            <a:r>
              <a:rPr b="1" lang="es" sz="1200">
                <a:solidFill>
                  <a:schemeClr val="dk1"/>
                </a:solidFill>
                <a:latin typeface="IBM Plex Sans"/>
                <a:ea typeface="IBM Plex Sans"/>
                <a:cs typeface="IBM Plex Sans"/>
                <a:sym typeface="IBM Plex Sans"/>
              </a:rPr>
              <a:t>Personalizar el diseño</a:t>
            </a:r>
            <a:r>
              <a:rPr lang="es" sz="1200">
                <a:solidFill>
                  <a:schemeClr val="dk1"/>
                </a:solidFill>
                <a:latin typeface="IBM Plex Sans Medium"/>
                <a:ea typeface="IBM Plex Sans Medium"/>
                <a:cs typeface="IBM Plex Sans Medium"/>
                <a:sym typeface="IBM Plex Sans Medium"/>
              </a:rPr>
              <a:t>" para editar la imagen de portada, el logotipo y los colores del canal. Puedes utilizar herramientas de diseño o imágenes personalizadas para crear una apariencia única.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5. Optimización del perfil: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Dirígete a la pestaña "</a:t>
            </a:r>
            <a:r>
              <a:rPr b="1" lang="es" sz="1200">
                <a:solidFill>
                  <a:schemeClr val="dk1"/>
                </a:solidFill>
                <a:latin typeface="IBM Plex Sans"/>
                <a:ea typeface="IBM Plex Sans"/>
                <a:cs typeface="IBM Plex Sans"/>
                <a:sym typeface="IBM Plex Sans"/>
              </a:rPr>
              <a:t>Acerca de</a:t>
            </a:r>
            <a:r>
              <a:rPr lang="es" sz="1200">
                <a:solidFill>
                  <a:schemeClr val="dk1"/>
                </a:solidFill>
                <a:latin typeface="IBM Plex Sans Medium"/>
                <a:ea typeface="IBM Plex Sans Medium"/>
                <a:cs typeface="IBM Plex Sans Medium"/>
                <a:sym typeface="IBM Plex Sans Medium"/>
              </a:rPr>
              <a:t>" para optimizar la descripción y la información de tu canal. Escribe una descripción atractiva y relevante que resuma el contenido y los objetivos de tu canal. También puedes agregar enlaces a tus perfiles de redes sociales y sitio web, si los tienes.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3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None/>
            </a:pPr>
            <a:r>
              <a:t/>
            </a:r>
            <a:endParaRPr sz="1300">
              <a:solidFill>
                <a:schemeClr val="dk1"/>
              </a:solidFill>
              <a:latin typeface="IBM Plex Sans Medium"/>
              <a:ea typeface="IBM Plex Sans Medium"/>
              <a:cs typeface="IBM Plex Sans Medium"/>
              <a:sym typeface="IBM Plex Sans Medium"/>
            </a:endParaRPr>
          </a:p>
          <a:p>
            <a:pPr indent="0" lvl="0" marL="0" rtl="0" algn="l">
              <a:spcBef>
                <a:spcPts val="1200"/>
              </a:spcBef>
              <a:spcAft>
                <a:spcPts val="0"/>
              </a:spcAft>
              <a:buNone/>
            </a:pPr>
            <a:r>
              <a:t/>
            </a:r>
            <a:endParaRPr>
              <a:latin typeface="IBM Plex Sans"/>
              <a:ea typeface="IBM Plex Sans"/>
              <a:cs typeface="IBM Plex Sans"/>
              <a:sym typeface="IBM Plex Sans"/>
            </a:endParaRPr>
          </a:p>
        </p:txBody>
      </p:sp>
      <p:sp>
        <p:nvSpPr>
          <p:cNvPr id="161" name="Google Shape;161;p25"/>
          <p:cNvSpPr txBox="1"/>
          <p:nvPr/>
        </p:nvSpPr>
        <p:spPr>
          <a:xfrm>
            <a:off x="546750" y="486575"/>
            <a:ext cx="8050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Creación de un canal</a:t>
            </a:r>
            <a:endParaRPr sz="3000">
              <a:solidFill>
                <a:srgbClr val="003864"/>
              </a:solidFill>
            </a:endParaRPr>
          </a:p>
        </p:txBody>
      </p:sp>
      <p:sp>
        <p:nvSpPr>
          <p:cNvPr id="162" name="Google Shape;162;p2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166" name="Shape 166"/>
        <p:cNvGrpSpPr/>
        <p:nvPr/>
      </p:nvGrpSpPr>
      <p:grpSpPr>
        <a:xfrm>
          <a:off x="0" y="0"/>
          <a:ext cx="0" cy="0"/>
          <a:chOff x="0" y="0"/>
          <a:chExt cx="0" cy="0"/>
        </a:xfrm>
      </p:grpSpPr>
      <p:sp>
        <p:nvSpPr>
          <p:cNvPr id="167" name="Google Shape;167;p2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168" name="Google Shape;168;p26"/>
          <p:cNvSpPr txBox="1"/>
          <p:nvPr/>
        </p:nvSpPr>
        <p:spPr>
          <a:xfrm>
            <a:off x="139350" y="1542325"/>
            <a:ext cx="88653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4. </a:t>
            </a:r>
            <a:r>
              <a:rPr lang="es" sz="4800">
                <a:solidFill>
                  <a:schemeClr val="lt1"/>
                </a:solidFill>
                <a:latin typeface="IBM Plex Sans SemiBold"/>
                <a:ea typeface="IBM Plex Sans SemiBold"/>
                <a:cs typeface="IBM Plex Sans SemiBold"/>
                <a:sym typeface="IBM Plex Sans SemiBold"/>
              </a:rPr>
              <a:t>Temáticas y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hábitos de consumo</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169" name="Google Shape;169;p26"/>
          <p:cNvSpPr txBox="1"/>
          <p:nvPr/>
        </p:nvSpPr>
        <p:spPr>
          <a:xfrm>
            <a:off x="3725700" y="10356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170" name="Google Shape;170;p26"/>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171" name="Google Shape;171;p2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77" name="Google Shape;177;p27"/>
          <p:cNvSpPr txBox="1"/>
          <p:nvPr/>
        </p:nvSpPr>
        <p:spPr>
          <a:xfrm>
            <a:off x="521300" y="506600"/>
            <a:ext cx="2154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Temáticas:</a:t>
            </a:r>
            <a:endParaRPr sz="3000">
              <a:solidFill>
                <a:srgbClr val="003864"/>
              </a:solidFill>
              <a:latin typeface="IBM Plex Sans"/>
              <a:ea typeface="IBM Plex Sans"/>
              <a:cs typeface="IBM Plex Sans"/>
              <a:sym typeface="IBM Plex Sans"/>
            </a:endParaRPr>
          </a:p>
        </p:txBody>
      </p:sp>
      <p:sp>
        <p:nvSpPr>
          <p:cNvPr id="178" name="Google Shape;178;p27"/>
          <p:cNvSpPr txBox="1"/>
          <p:nvPr/>
        </p:nvSpPr>
        <p:spPr>
          <a:xfrm>
            <a:off x="980025" y="1367550"/>
            <a:ext cx="480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200">
              <a:highlight>
                <a:srgbClr val="E7F3F8"/>
              </a:highlight>
              <a:latin typeface="IBM Plex Sans"/>
              <a:ea typeface="IBM Plex Sans"/>
              <a:cs typeface="IBM Plex Sans"/>
              <a:sym typeface="IBM Plex Sans"/>
            </a:endParaRPr>
          </a:p>
        </p:txBody>
      </p:sp>
      <p:pic>
        <p:nvPicPr>
          <p:cNvPr id="179" name="Google Shape;179;p27"/>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180" name="Google Shape;180;p27"/>
          <p:cNvSpPr txBox="1"/>
          <p:nvPr/>
        </p:nvSpPr>
        <p:spPr>
          <a:xfrm>
            <a:off x="2676200" y="615350"/>
            <a:ext cx="5865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Los videos de YouTube abarcan una amplia variedad de temáticas y nichos. Algunas de las temáticas populares en la plataforma son:</a:t>
            </a:r>
            <a:endParaRPr sz="1200">
              <a:highlight>
                <a:srgbClr val="E7F3F8"/>
              </a:highlight>
              <a:latin typeface="IBM Plex Sans"/>
              <a:ea typeface="IBM Plex Sans"/>
              <a:cs typeface="IBM Plex Sans"/>
              <a:sym typeface="IBM Plex Sans"/>
            </a:endParaRPr>
          </a:p>
        </p:txBody>
      </p:sp>
      <p:pic>
        <p:nvPicPr>
          <p:cNvPr descr="El Fútbol Club Barcelona tiene la confirmación de la UEFA de que podrá disputar la próxima edición de la Champions. El órgano rector del fútbol europeo comunicó este jueves su decisión después de valorar los informes remitidos por su Comité de Disciplina en relación al 'caso Negreira y no ver impedimento para la inscripción del club azulgrana, que salva así la situación más complicada que se le venía encima en el corto plazo. &#10;&#10;La decisión supone un alivio para la entidad, que se había clasificado para la próxima Champions League como cabeza de serie al ganar la Liga. El escándalo de corrupción hacía peligrar la participación azulgrana en la gran competición europea de clubes y los ingresos correspondientes a ello, muy necesarios para un club tan mermado económicamente.&#10;&#10;#futbol #Barça #casonegreira #sancion #UEFA #barcelona #azulgrana #champions #arbitros #prueba #laporta #news #LiveNews #StreamingNews #españa #noticiasenespañol #noticias&#10;&#10;👉👉 Más noticias: https://www.rtve.es/noticias&#10;&#10;➤SUSCRÍBETE a RTVE Noticias en YouTube: https://bit.ly/2WtyvUx&#10;✔️Síguenos en Instagram: https://www.instagram.com/rtvenoticias/ &#10;✔️Síguenos en Twitter: https://twitter.com/rtvenoticias&#10;✔️Síguenos en Facebook: https://www.facebook.com/RTVENoticias/" id="181" name="Google Shape;181;p27" title="El BARÇA JUGARÁ la próxima CHAMPIONS LEAGUE, a pesar del CASO NEGREIRA l RTVE Noticias">
            <a:hlinkClick r:id="rId4"/>
          </p:cNvPr>
          <p:cNvPicPr preferRelativeResize="0"/>
          <p:nvPr/>
        </p:nvPicPr>
        <p:blipFill>
          <a:blip r:embed="rId5">
            <a:alphaModFix/>
          </a:blip>
          <a:stretch>
            <a:fillRect/>
          </a:stretch>
        </p:blipFill>
        <p:spPr>
          <a:xfrm>
            <a:off x="507875" y="1767788"/>
            <a:ext cx="1830048" cy="1029400"/>
          </a:xfrm>
          <a:prstGeom prst="rect">
            <a:avLst/>
          </a:prstGeom>
          <a:noFill/>
          <a:ln>
            <a:noFill/>
          </a:ln>
          <a:effectLst>
            <a:outerShdw blurRad="57150" rotWithShape="0" algn="bl" dir="5400000" dist="19050">
              <a:srgbClr val="000000">
                <a:alpha val="50000"/>
              </a:srgbClr>
            </a:outerShdw>
          </a:effectLst>
        </p:spPr>
      </p:pic>
      <p:pic>
        <p:nvPicPr>
          <p:cNvPr descr="Official music video for The Weeknd &quot;Blinding Lights&quot; - available everywhere now: http://theweeknd.co/blindinglightsYD&#10;&#10;►Subscribe to The Weeknd on YouTube: http://theweeknd.co/subscribeYD &#10;&#10;►Get exclusive merch: https://shop.theweeknd.com/&#10;&#10;►Follow The Weeknd:&#10;https://twitter.com/theweeknd&#10;https://www.facebook.com/theweeknd&#10;https://www.instagram.com/theweeknd&#10;https://www.theweeknd.com&#10;Subscribe to YouTube Music: http://theweeknd.co/blindinglightsYD/youtubemusic &#10;&#10;Director: Anton Tammi&#10;&#10;Production Company: Somesuch &#10;Executive Producer: Saskia Whinney&#10;Producer: Sarah Park&#10;&#10;Director of Photography: Oliver Millar&#10;2nd Unit DP: Devin “Daddy” Karringten&#10;Steadicam Op: Niels Lindelien&#10;Gaffer: Nizar Najm&#10;Key Grip: Marlow Nunez&#10;Production Designer: Adam William Wilson&#10;&#10;1st AD: Kenneth Taylor&#10;&#10;Editor: Janne Vartia &amp; Tim Montana&#10;Post Production Supervisor: Alec Ernest&#10;VFX: Mathematic&#10;Colorist: Nicke Jacobsson&#10;Sound Designer: Akseli Soini&#10;3D: Oscar Böckerman&#10;Title Design: Aleksi Tammi&#10;&#10;&#10;►&quot;Blinding Lights&quot; Lyrics:&#10;&#10;Yeah&#10;I been tryna call&#10;I been on my own for long enough&#10;Maybe you can show me how to love, maybe&#10;I'm going through withdrawals&#10;You don't even have to do too much&#10;You can turn me on with just a touch, baby&#10;I look around and Sin City's cold and empty (oh)&#10;No one's around to judge me (oh)&#10;I can't see clearly when you're gone&#10;I said, ooh, I'm blinded by the lights&#10;No, I can't sleep until I feel your touch&#10;I said, ooh, I'm drowning in the night&#10;Oh, when I'm like this, you're the one I trust&#10;Hey, hey, hey&#10;I'm running out of time&#10;'Cause I can see the sun light up the sky&#10;So I hit the road in overdrive, baby&#10;Oh, the city's cold and empty (oh)&#10;No one's around to judge me (oh)&#10;I can't see clearly when you're gone&#10;I said, ooh, I'm blinded by the lights&#10;No, I can't sleep until I feel your touch&#10;I said, ooh, I'm drowning in the night&#10;Oh, when I'm like this, you're the one I trust&#10;I'm just walking by to let you know (by to let you know)&#10;I can never say it on the phone (say it on the phone)&#10;Will never let you go this time (ooh)&#10;I said, ooh, I'm blinded by the lights&#10;No, I can't sleep until I feel your touch&#10;Hey, hey, hey&#10;Hey, hey, hey&#10;I said, ooh, I'm blinded by the lights&#10;No, I can't sleep until I feel your touch&#10;&#10;#TheWeeknd #BlindingLights&#10;&#10;&#10;Music video by The Weeknd performing Blinding Lights. © 2020 The Weeknd XO, Inc., manufactured and marketed by Republic Records, a division of UMG Recordings, Inc." id="182" name="Google Shape;182;p27" title="The Weeknd - Blinding Lights (Official Video)">
            <a:hlinkClick r:id="rId6"/>
          </p:cNvPr>
          <p:cNvPicPr preferRelativeResize="0"/>
          <p:nvPr/>
        </p:nvPicPr>
        <p:blipFill>
          <a:blip r:embed="rId7">
            <a:alphaModFix/>
          </a:blip>
          <a:stretch>
            <a:fillRect/>
          </a:stretch>
        </p:blipFill>
        <p:spPr>
          <a:xfrm>
            <a:off x="2607272" y="1767788"/>
            <a:ext cx="1830050" cy="1029410"/>
          </a:xfrm>
          <a:prstGeom prst="rect">
            <a:avLst/>
          </a:prstGeom>
          <a:noFill/>
          <a:ln>
            <a:noFill/>
          </a:ln>
          <a:effectLst>
            <a:outerShdw blurRad="57150" rotWithShape="0" algn="bl" dir="5400000" dist="19050">
              <a:srgbClr val="000000">
                <a:alpha val="50000"/>
              </a:srgbClr>
            </a:outerShdw>
          </a:effectLst>
        </p:spPr>
      </p:pic>
      <p:pic>
        <p:nvPicPr>
          <p:cNvPr descr="Recopilamos los vídeos más virales de la semana.&#10;Lunes: La relación de Maluma con sus exparejas.&#10;Martes: Lo que es mentir para Pedro Sánchez.&#10;Miércoles: Lo que hará Feijóo si llega a la Moncloa.&#10;Jueves: Así se creó el éxito de Shakira y Bizarrap.&#10;&#10;No te olvides de subscribirte a nuestro canal para seguir descubriendo vídeos sorprendentes :-)&#10;http://www.youtube.com/subscription_center?add_user=elhormiguerooficial&#10;&#10;También puedes seguirnos en redes sociales para estar al tanto de todas las novedades y momentos de El Hormiguero:&#10;Twitter: https://twitter.com/El_Hormiguero&#10;Instagram: https://www.instagram.com/elhormiguero/&#10;Facebook: https://www.facebook.com/elhormiguero/?ref=br_rs&#10;TikTok: http://vm.tiktok.com/kHbLjs/&#10;&#10;#ElHormiguero #lomasvisto #semana #lomasviraldelasemana #momentosmasvistos #momentazos #momentostop" id="183" name="Google Shape;183;p27" title="Los vídeos más virales de la semana – El Hormiguero">
            <a:hlinkClick r:id="rId8"/>
          </p:cNvPr>
          <p:cNvPicPr preferRelativeResize="0"/>
          <p:nvPr/>
        </p:nvPicPr>
        <p:blipFill>
          <a:blip r:embed="rId9">
            <a:alphaModFix/>
          </a:blip>
          <a:stretch>
            <a:fillRect/>
          </a:stretch>
        </p:blipFill>
        <p:spPr>
          <a:xfrm>
            <a:off x="4706675" y="1767783"/>
            <a:ext cx="1830050" cy="1029405"/>
          </a:xfrm>
          <a:prstGeom prst="rect">
            <a:avLst/>
          </a:prstGeom>
          <a:noFill/>
          <a:ln>
            <a:noFill/>
          </a:ln>
          <a:effectLst>
            <a:outerShdw blurRad="57150" rotWithShape="0" algn="bl" dir="5400000" dist="19050">
              <a:srgbClr val="000000">
                <a:alpha val="50000"/>
              </a:srgbClr>
            </a:outerShdw>
          </a:effectLst>
        </p:spPr>
      </p:pic>
      <p:pic>
        <p:nvPicPr>
          <p:cNvPr descr="#curry #katsucurry #polloalcurry &#10;&#10; ¡Receta de pollo al curry estilo japonés pero en una versión más sencilla! ¡Una maravilla!&#10;&#10;Ingredientes para 2 personas: &#10;- 1 pechuga de pollo&#10;- Harina &#10;- 2 huevos &#10;- Panko&#10;- 1 cebolla&#10;- 2 cuadrados de pastilla de curry &#10;- 2 vasos agua &#10;- Sal &#10;- Pimienta &#10;- Aceite de oliva (para saltear) &#10;- Aceite para freír&#10;&#10;Web con Recetas paso a paso: https://cocinaconcoqui.com&#10;Utensilios e ingredientes que utilizo habitualmente: https://cocinaconcoqui.com/productos-ingredientes-cocina/&#10;&#10;#cocinaconcoqui #recetajaponesa #comidajaponesa #asmr #cocinaasmr &#10;&#10;Redes:&#10;- Página web, recetas y productos: https://cocinaconcoqui.com&#10;- Tiktok: https://www.tiktok.com/@cocinaconcoqui?lang=es&#10;- Instagram: https://www.instagram.com/cocinaconcoqui/&#10;- Facebook: https://www.facebook.com/Cocinaconcoqui-107676568465915&#10;- Twitter: https://twitter.com/cocinaconcoqui&#10;- Pinterest: https://www.pinterest.es/cocinaconcoqui&#10;&#10;©Cocinaconcoqui" id="184" name="Google Shape;184;p27" title="Katsu Curry Fácil y Rápido ✌️ | Cocina con Coqui">
            <a:hlinkClick r:id="rId10"/>
          </p:cNvPr>
          <p:cNvPicPr preferRelativeResize="0"/>
          <p:nvPr/>
        </p:nvPicPr>
        <p:blipFill>
          <a:blip r:embed="rId11">
            <a:alphaModFix/>
          </a:blip>
          <a:stretch>
            <a:fillRect/>
          </a:stretch>
        </p:blipFill>
        <p:spPr>
          <a:xfrm>
            <a:off x="6806075" y="1767788"/>
            <a:ext cx="1830050" cy="1029400"/>
          </a:xfrm>
          <a:prstGeom prst="rect">
            <a:avLst/>
          </a:prstGeom>
          <a:noFill/>
          <a:ln>
            <a:noFill/>
          </a:ln>
          <a:effectLst>
            <a:outerShdw blurRad="57150" rotWithShape="0" algn="bl" dir="5400000" dist="19050">
              <a:srgbClr val="000000">
                <a:alpha val="50000"/>
              </a:srgbClr>
            </a:outerShdw>
          </a:effectLst>
        </p:spPr>
      </p:pic>
      <p:sp>
        <p:nvSpPr>
          <p:cNvPr id="185" name="Google Shape;185;p27"/>
          <p:cNvSpPr txBox="1"/>
          <p:nvPr/>
        </p:nvSpPr>
        <p:spPr>
          <a:xfrm>
            <a:off x="507750" y="1367575"/>
            <a:ext cx="183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Noticias</a:t>
            </a:r>
            <a:endParaRPr sz="1200">
              <a:latin typeface="IBM Plex Sans Medium"/>
              <a:ea typeface="IBM Plex Sans Medium"/>
              <a:cs typeface="IBM Plex Sans Medium"/>
              <a:sym typeface="IBM Plex Sans Medium"/>
            </a:endParaRPr>
          </a:p>
        </p:txBody>
      </p:sp>
      <p:pic>
        <p:nvPicPr>
          <p:cNvPr descr="Like si seré como Bob en 30 años&#10;&#10;Discord: https://discord.gg/rubius&#10;Mi Tienda: https://rubiuscorp.com&#10;Streams: https://www.twitch.tv/Rubius" id="186" name="Google Shape;186;p27" title="ELLOS VIENEN A POR MI | The Greyhill Incident">
            <a:hlinkClick r:id="rId12"/>
          </p:cNvPr>
          <p:cNvPicPr preferRelativeResize="0"/>
          <p:nvPr/>
        </p:nvPicPr>
        <p:blipFill>
          <a:blip r:embed="rId13">
            <a:alphaModFix/>
          </a:blip>
          <a:stretch>
            <a:fillRect/>
          </a:stretch>
        </p:blipFill>
        <p:spPr>
          <a:xfrm>
            <a:off x="1095025" y="3493746"/>
            <a:ext cx="1830050" cy="1029393"/>
          </a:xfrm>
          <a:prstGeom prst="rect">
            <a:avLst/>
          </a:prstGeom>
          <a:noFill/>
          <a:ln>
            <a:noFill/>
          </a:ln>
          <a:effectLst>
            <a:outerShdw blurRad="57150" rotWithShape="0" algn="bl" dir="5400000" dist="19050">
              <a:srgbClr val="000000">
                <a:alpha val="50000"/>
              </a:srgbClr>
            </a:outerShdw>
          </a:effectLst>
        </p:spPr>
      </p:pic>
      <p:pic>
        <p:nvPicPr>
          <p:cNvPr descr="•INSTAGRAM: https://instagram.com/lolalolita&#10;•TIKTOK: https://vm.tiktok.com/ZMLjnebhP/" id="187" name="Google Shape;187;p27" title="VLOG MIAMI | LolaLolita">
            <a:hlinkClick r:id="rId14"/>
          </p:cNvPr>
          <p:cNvPicPr preferRelativeResize="0"/>
          <p:nvPr/>
        </p:nvPicPr>
        <p:blipFill>
          <a:blip r:embed="rId15">
            <a:alphaModFix/>
          </a:blip>
          <a:stretch>
            <a:fillRect/>
          </a:stretch>
        </p:blipFill>
        <p:spPr>
          <a:xfrm>
            <a:off x="3194425" y="3493745"/>
            <a:ext cx="1830050" cy="1029403"/>
          </a:xfrm>
          <a:prstGeom prst="rect">
            <a:avLst/>
          </a:prstGeom>
          <a:noFill/>
          <a:ln>
            <a:noFill/>
          </a:ln>
          <a:effectLst>
            <a:outerShdw blurRad="57150" rotWithShape="0" algn="bl" dir="5400000" dist="19050">
              <a:srgbClr val="000000">
                <a:alpha val="50000"/>
              </a:srgbClr>
            </a:outerShdw>
          </a:effectLst>
        </p:spPr>
      </p:pic>
      <p:pic>
        <p:nvPicPr>
          <p:cNvPr descr="Tom y Jerry son un dúo mejor cuando están afuera, ¡y esperan con ansiedad la llegada de un clima agradable! ¡Disfruta esta compilación con los mejores momentos al aire libre!&#10;&#10;Ponte al día con Tom y Jerry mientras se persiguen entre sí, evitan a Spike y se ponen al día con amigos como Quacker y Butch el gato.&#10;&#10;WB Kids es el hogar de todos tus videos favoritos, presentando personajes de los Looney Tunes, Scooby-Doo, Tom y Jerry ¡y más! &#10;&#10;#WBKidsLatino #AnimaciónClásica #TomandJerry&#10;&#10;¡Disponible en digital!&#10;&#10;MÁS VIDEOS AQUÍ&#10;►https://www.youtube.com/channel/UCtW5GPO_DZon6zVAuinvwxA&#10;MÁS JUEGOS Y ACTIVIDADES AQUÍ&#10;►https://www.wbkidsgo.com/es-mx&#10;&#10;All Warner Bros. related characters and elements © &amp; ™ Warner Bros. Entertainment Inc. (s22)" id="188" name="Google Shape;188;p27" title="Tom y Jerry en Latino | ¡Un poco de aire fresco! | WB Kids">
            <a:hlinkClick r:id="rId16"/>
          </p:cNvPr>
          <p:cNvPicPr preferRelativeResize="0"/>
          <p:nvPr/>
        </p:nvPicPr>
        <p:blipFill>
          <a:blip r:embed="rId17">
            <a:alphaModFix/>
          </a:blip>
          <a:stretch>
            <a:fillRect/>
          </a:stretch>
        </p:blipFill>
        <p:spPr>
          <a:xfrm>
            <a:off x="5293824" y="3493745"/>
            <a:ext cx="1830050" cy="1029403"/>
          </a:xfrm>
          <a:prstGeom prst="rect">
            <a:avLst/>
          </a:prstGeom>
          <a:noFill/>
          <a:ln>
            <a:noFill/>
          </a:ln>
          <a:effectLst>
            <a:outerShdw blurRad="57150" rotWithShape="0" algn="bl" dir="5400000" dist="19050">
              <a:srgbClr val="000000">
                <a:alpha val="50000"/>
              </a:srgbClr>
            </a:outerShdw>
          </a:effectLst>
        </p:spPr>
      </p:pic>
      <p:sp>
        <p:nvSpPr>
          <p:cNvPr id="189" name="Google Shape;189;p2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190" name="Google Shape;190;p27"/>
          <p:cNvSpPr txBox="1"/>
          <p:nvPr/>
        </p:nvSpPr>
        <p:spPr>
          <a:xfrm>
            <a:off x="2607300" y="1367575"/>
            <a:ext cx="183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Música </a:t>
            </a:r>
            <a:endParaRPr sz="1200">
              <a:latin typeface="IBM Plex Sans Medium"/>
              <a:ea typeface="IBM Plex Sans Medium"/>
              <a:cs typeface="IBM Plex Sans Medium"/>
              <a:sym typeface="IBM Plex Sans Medium"/>
            </a:endParaRPr>
          </a:p>
        </p:txBody>
      </p:sp>
      <p:sp>
        <p:nvSpPr>
          <p:cNvPr id="191" name="Google Shape;191;p27"/>
          <p:cNvSpPr txBox="1"/>
          <p:nvPr/>
        </p:nvSpPr>
        <p:spPr>
          <a:xfrm>
            <a:off x="4706850" y="1367575"/>
            <a:ext cx="183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chemeClr val="dk1"/>
                </a:solidFill>
                <a:latin typeface="IBM Plex Sans Medium"/>
                <a:ea typeface="IBM Plex Sans Medium"/>
                <a:cs typeface="IBM Plex Sans Medium"/>
                <a:sym typeface="IBM Plex Sans Medium"/>
              </a:rPr>
              <a:t>Clips tv </a:t>
            </a:r>
            <a:endParaRPr sz="1200">
              <a:latin typeface="IBM Plex Sans Medium"/>
              <a:ea typeface="IBM Plex Sans Medium"/>
              <a:cs typeface="IBM Plex Sans Medium"/>
              <a:sym typeface="IBM Plex Sans Medium"/>
            </a:endParaRPr>
          </a:p>
        </p:txBody>
      </p:sp>
      <p:sp>
        <p:nvSpPr>
          <p:cNvPr id="192" name="Google Shape;192;p27"/>
          <p:cNvSpPr txBox="1"/>
          <p:nvPr/>
        </p:nvSpPr>
        <p:spPr>
          <a:xfrm>
            <a:off x="6806400" y="1367575"/>
            <a:ext cx="183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chemeClr val="dk1"/>
                </a:solidFill>
                <a:latin typeface="IBM Plex Sans Medium"/>
                <a:ea typeface="IBM Plex Sans Medium"/>
                <a:cs typeface="IBM Plex Sans Medium"/>
                <a:sym typeface="IBM Plex Sans Medium"/>
              </a:rPr>
              <a:t>Cocina</a:t>
            </a:r>
            <a:endParaRPr sz="1200">
              <a:latin typeface="IBM Plex Sans Medium"/>
              <a:ea typeface="IBM Plex Sans Medium"/>
              <a:cs typeface="IBM Plex Sans Medium"/>
              <a:sym typeface="IBM Plex Sans Medium"/>
            </a:endParaRPr>
          </a:p>
        </p:txBody>
      </p:sp>
      <p:sp>
        <p:nvSpPr>
          <p:cNvPr id="193" name="Google Shape;193;p27"/>
          <p:cNvSpPr txBox="1"/>
          <p:nvPr/>
        </p:nvSpPr>
        <p:spPr>
          <a:xfrm>
            <a:off x="1095050" y="3124450"/>
            <a:ext cx="183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Gaming</a:t>
            </a:r>
            <a:endParaRPr sz="1200">
              <a:latin typeface="IBM Plex Sans Medium"/>
              <a:ea typeface="IBM Plex Sans Medium"/>
              <a:cs typeface="IBM Plex Sans Medium"/>
              <a:sym typeface="IBM Plex Sans Medium"/>
            </a:endParaRPr>
          </a:p>
        </p:txBody>
      </p:sp>
      <p:sp>
        <p:nvSpPr>
          <p:cNvPr id="194" name="Google Shape;194;p27"/>
          <p:cNvSpPr txBox="1"/>
          <p:nvPr/>
        </p:nvSpPr>
        <p:spPr>
          <a:xfrm>
            <a:off x="3194450" y="3124450"/>
            <a:ext cx="183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Vlogs</a:t>
            </a:r>
            <a:endParaRPr sz="1200">
              <a:latin typeface="IBM Plex Sans Medium"/>
              <a:ea typeface="IBM Plex Sans Medium"/>
              <a:cs typeface="IBM Plex Sans Medium"/>
              <a:sym typeface="IBM Plex Sans Medium"/>
            </a:endParaRPr>
          </a:p>
        </p:txBody>
      </p:sp>
      <p:sp>
        <p:nvSpPr>
          <p:cNvPr id="195" name="Google Shape;195;p27"/>
          <p:cNvSpPr txBox="1"/>
          <p:nvPr/>
        </p:nvSpPr>
        <p:spPr>
          <a:xfrm>
            <a:off x="5293825" y="3124450"/>
            <a:ext cx="183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Animación</a:t>
            </a:r>
            <a:endParaRPr sz="1200">
              <a:latin typeface="IBM Plex Sans Medium"/>
              <a:ea typeface="IBM Plex Sans Medium"/>
              <a:cs typeface="IBM Plex Sans Medium"/>
              <a:sym typeface="IBM Plex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01" name="Google Shape;201;p28"/>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highlight>
                <a:srgbClr val="E7F3F8"/>
              </a:highlight>
              <a:latin typeface="IBM Plex Sans"/>
              <a:ea typeface="IBM Plex Sans"/>
              <a:cs typeface="IBM Plex Sans"/>
              <a:sym typeface="IBM Plex Sans"/>
            </a:endParaRPr>
          </a:p>
        </p:txBody>
      </p:sp>
      <p:pic>
        <p:nvPicPr>
          <p:cNvPr id="202" name="Google Shape;202;p28"/>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203" name="Google Shape;203;p28"/>
          <p:cNvSpPr txBox="1"/>
          <p:nvPr/>
        </p:nvSpPr>
        <p:spPr>
          <a:xfrm>
            <a:off x="760525" y="1390525"/>
            <a:ext cx="7547400" cy="270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Los hábitos de consumo en YouTube varían según cada usuario y su interacción con la plataforma. Sin embargo, hay algunas características comunes que se pueden observar en general:</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1. </a:t>
            </a:r>
            <a:r>
              <a:rPr b="1" lang="es" sz="1200">
                <a:solidFill>
                  <a:schemeClr val="dk1"/>
                </a:solidFill>
                <a:latin typeface="IBM Plex Sans"/>
                <a:ea typeface="IBM Plex Sans"/>
                <a:cs typeface="IBM Plex Sans"/>
                <a:sym typeface="IBM Plex Sans"/>
              </a:rPr>
              <a:t>Búsqueda y descubrimiento</a:t>
            </a:r>
            <a:r>
              <a:rPr lang="es" sz="1200">
                <a:solidFill>
                  <a:schemeClr val="dk1"/>
                </a:solidFill>
                <a:latin typeface="IBM Plex Sans Medium"/>
                <a:ea typeface="IBM Plex Sans Medium"/>
                <a:cs typeface="IBM Plex Sans Medium"/>
                <a:sym typeface="IBM Plex Sans Medium"/>
              </a:rPr>
              <a:t>: Los usuarios suelen utilizar la barra de búsqueda para encontrar videos específicos o explorar nuevos contenidos relacionados con sus intereses. También se basan en las recomendaciones de YouTube, que se generan a partir del historial de visualización y patrones de comportamiento.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2. </a:t>
            </a:r>
            <a:r>
              <a:rPr b="1" lang="es" sz="1200">
                <a:solidFill>
                  <a:schemeClr val="dk1"/>
                </a:solidFill>
                <a:latin typeface="IBM Plex Sans"/>
                <a:ea typeface="IBM Plex Sans"/>
                <a:cs typeface="IBM Plex Sans"/>
                <a:sym typeface="IBM Plex Sans"/>
              </a:rPr>
              <a:t>Visualización en dispositivos móviles</a:t>
            </a:r>
            <a:r>
              <a:rPr lang="es" sz="1200">
                <a:solidFill>
                  <a:schemeClr val="dk1"/>
                </a:solidFill>
                <a:latin typeface="IBM Plex Sans Medium"/>
                <a:ea typeface="IBM Plex Sans Medium"/>
                <a:cs typeface="IBM Plex Sans Medium"/>
                <a:sym typeface="IBM Plex Sans Medium"/>
              </a:rPr>
              <a:t>: Muchos usuarios acceden a YouTube a través de sus dispositivos móviles, lo que les permite ver videos en cualquier momento y lugar. Esto ha llevado al crecimiento de formatos como los shorts y las historias, que se adaptan mejor a la visualización en dispositivos móviles.</a:t>
            </a:r>
            <a:endParaRPr sz="1200">
              <a:solidFill>
                <a:schemeClr val="dk1"/>
              </a:solidFill>
              <a:latin typeface="IBM Plex Sans Medium"/>
              <a:ea typeface="IBM Plex Sans Medium"/>
              <a:cs typeface="IBM Plex Sans Medium"/>
              <a:sym typeface="IBM Plex Sans Medium"/>
            </a:endParaRPr>
          </a:p>
        </p:txBody>
      </p:sp>
      <p:sp>
        <p:nvSpPr>
          <p:cNvPr id="204" name="Google Shape;204;p28"/>
          <p:cNvSpPr txBox="1"/>
          <p:nvPr/>
        </p:nvSpPr>
        <p:spPr>
          <a:xfrm>
            <a:off x="763050" y="513800"/>
            <a:ext cx="7617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Hábitos de consumo</a:t>
            </a:r>
            <a:endParaRPr sz="3000">
              <a:solidFill>
                <a:srgbClr val="003864"/>
              </a:solidFill>
            </a:endParaRPr>
          </a:p>
        </p:txBody>
      </p:sp>
      <p:sp>
        <p:nvSpPr>
          <p:cNvPr id="205" name="Google Shape;205;p2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11" name="Google Shape;211;p29"/>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highlight>
                <a:srgbClr val="E7F3F8"/>
              </a:highlight>
              <a:latin typeface="IBM Plex Sans"/>
              <a:ea typeface="IBM Plex Sans"/>
              <a:cs typeface="IBM Plex Sans"/>
              <a:sym typeface="IBM Plex Sans"/>
            </a:endParaRPr>
          </a:p>
        </p:txBody>
      </p:sp>
      <p:pic>
        <p:nvPicPr>
          <p:cNvPr id="212" name="Google Shape;212;p29"/>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213" name="Google Shape;213;p29"/>
          <p:cNvSpPr txBox="1"/>
          <p:nvPr/>
        </p:nvSpPr>
        <p:spPr>
          <a:xfrm>
            <a:off x="760525" y="1504800"/>
            <a:ext cx="7577700" cy="231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3. </a:t>
            </a:r>
            <a:r>
              <a:rPr b="1" lang="es" sz="1200">
                <a:solidFill>
                  <a:schemeClr val="dk1"/>
                </a:solidFill>
                <a:latin typeface="IBM Plex Sans"/>
                <a:ea typeface="IBM Plex Sans"/>
                <a:cs typeface="IBM Plex Sans"/>
                <a:sym typeface="IBM Plex Sans"/>
              </a:rPr>
              <a:t>Consumo fragmentado</a:t>
            </a:r>
            <a:r>
              <a:rPr lang="es" sz="1200">
                <a:solidFill>
                  <a:schemeClr val="dk1"/>
                </a:solidFill>
                <a:latin typeface="IBM Plex Sans Medium"/>
                <a:ea typeface="IBM Plex Sans Medium"/>
                <a:cs typeface="IBM Plex Sans Medium"/>
                <a:sym typeface="IBM Plex Sans Medium"/>
              </a:rPr>
              <a:t>: Los usuarios de YouTube tienden a consumir contenido en fragmentos más cortos, especialmente en plataformas como los shorts o las historias. Esto se debe a la naturaleza rápida y visual de estos formatos, que captan la atención del espectador en un breve periodo de tiempo.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4. </a:t>
            </a:r>
            <a:r>
              <a:rPr b="1" lang="es" sz="1200">
                <a:solidFill>
                  <a:schemeClr val="dk1"/>
                </a:solidFill>
                <a:latin typeface="IBM Plex Sans"/>
                <a:ea typeface="IBM Plex Sans"/>
                <a:cs typeface="IBM Plex Sans"/>
                <a:sym typeface="IBM Plex Sans"/>
              </a:rPr>
              <a:t>Participación activa:</a:t>
            </a:r>
            <a:r>
              <a:rPr lang="es" sz="1200">
                <a:solidFill>
                  <a:schemeClr val="dk1"/>
                </a:solidFill>
                <a:latin typeface="IBM Plex Sans Medium"/>
                <a:ea typeface="IBM Plex Sans Medium"/>
                <a:cs typeface="IBM Plex Sans Medium"/>
                <a:sym typeface="IBM Plex Sans Medium"/>
              </a:rPr>
              <a:t> Los usuarios interactúan con el contenido a través de acciones como dejar comentarios, dar "me gusta" o "no me gusta", compartir videos y suscribirse al canal. Esta interacción crea una relación entre los creadores y la audiencia, generando comunidad y fomentando la participación continua.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p:txBody>
      </p:sp>
      <p:sp>
        <p:nvSpPr>
          <p:cNvPr id="214" name="Google Shape;214;p29"/>
          <p:cNvSpPr txBox="1"/>
          <p:nvPr/>
        </p:nvSpPr>
        <p:spPr>
          <a:xfrm>
            <a:off x="763050" y="513800"/>
            <a:ext cx="7617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Hábitos de consumo</a:t>
            </a:r>
            <a:endParaRPr sz="3000">
              <a:solidFill>
                <a:srgbClr val="003864"/>
              </a:solidFill>
            </a:endParaRPr>
          </a:p>
        </p:txBody>
      </p:sp>
      <p:sp>
        <p:nvSpPr>
          <p:cNvPr id="215" name="Google Shape;215;p2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21" name="Google Shape;221;p30"/>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highlight>
                <a:srgbClr val="E7F3F8"/>
              </a:highlight>
              <a:latin typeface="IBM Plex Sans"/>
              <a:ea typeface="IBM Plex Sans"/>
              <a:cs typeface="IBM Plex Sans"/>
              <a:sym typeface="IBM Plex Sans"/>
            </a:endParaRPr>
          </a:p>
        </p:txBody>
      </p:sp>
      <p:pic>
        <p:nvPicPr>
          <p:cNvPr id="222" name="Google Shape;222;p30"/>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223" name="Google Shape;223;p30"/>
          <p:cNvSpPr txBox="1"/>
          <p:nvPr/>
        </p:nvSpPr>
        <p:spPr>
          <a:xfrm>
            <a:off x="760525" y="1504800"/>
            <a:ext cx="7427400" cy="231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5. </a:t>
            </a:r>
            <a:r>
              <a:rPr b="1" lang="es" sz="1200">
                <a:solidFill>
                  <a:schemeClr val="dk1"/>
                </a:solidFill>
                <a:latin typeface="IBM Plex Sans"/>
                <a:ea typeface="IBM Plex Sans"/>
                <a:cs typeface="IBM Plex Sans"/>
                <a:sym typeface="IBM Plex Sans"/>
              </a:rPr>
              <a:t>Binge-watching</a:t>
            </a:r>
            <a:r>
              <a:rPr lang="es" sz="1200">
                <a:solidFill>
                  <a:schemeClr val="dk1"/>
                </a:solidFill>
                <a:latin typeface="IBM Plex Sans Medium"/>
                <a:ea typeface="IBM Plex Sans Medium"/>
                <a:cs typeface="IBM Plex Sans Medium"/>
                <a:sym typeface="IBM Plex Sans Medium"/>
              </a:rPr>
              <a:t>: Los usuarios se sumergen en una serie de videos relacionados y continúan viendo contenido durante largos períodos de tiempo. Esto se debe a la facilidad de acceso a múltiples videos y a la capacidad de seguir explorando temas de interés.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6. </a:t>
            </a:r>
            <a:r>
              <a:rPr b="1" lang="es" sz="1200">
                <a:solidFill>
                  <a:schemeClr val="dk1"/>
                </a:solidFill>
                <a:latin typeface="IBM Plex Sans"/>
                <a:ea typeface="IBM Plex Sans"/>
                <a:cs typeface="IBM Plex Sans"/>
                <a:sym typeface="IBM Plex Sans"/>
              </a:rPr>
              <a:t>Consumo personalizado</a:t>
            </a:r>
            <a:r>
              <a:rPr lang="es" sz="1200">
                <a:solidFill>
                  <a:schemeClr val="dk1"/>
                </a:solidFill>
                <a:latin typeface="IBM Plex Sans Medium"/>
                <a:ea typeface="IBM Plex Sans Medium"/>
                <a:cs typeface="IBM Plex Sans Medium"/>
                <a:sym typeface="IBM Plex Sans Medium"/>
              </a:rPr>
              <a:t>: YouTube utiliza algoritmos para ofrecer recomendaciones personalizadas basadas en los intereses y comportamientos de cada usuario. Esto crea una experiencia de consumo única para cada individuo, presentándoles contenido relevante y atractivo.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p:txBody>
      </p:sp>
      <p:sp>
        <p:nvSpPr>
          <p:cNvPr id="224" name="Google Shape;224;p30"/>
          <p:cNvSpPr txBox="1"/>
          <p:nvPr/>
        </p:nvSpPr>
        <p:spPr>
          <a:xfrm>
            <a:off x="763050" y="513800"/>
            <a:ext cx="7617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Hábitos de consumo</a:t>
            </a:r>
            <a:endParaRPr sz="3000">
              <a:solidFill>
                <a:srgbClr val="003864"/>
              </a:solidFill>
            </a:endParaRPr>
          </a:p>
        </p:txBody>
      </p:sp>
      <p:sp>
        <p:nvSpPr>
          <p:cNvPr id="225" name="Google Shape;225;p3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229" name="Shape 229"/>
        <p:cNvGrpSpPr/>
        <p:nvPr/>
      </p:nvGrpSpPr>
      <p:grpSpPr>
        <a:xfrm>
          <a:off x="0" y="0"/>
          <a:ext cx="0" cy="0"/>
          <a:chOff x="0" y="0"/>
          <a:chExt cx="0" cy="0"/>
        </a:xfrm>
      </p:grpSpPr>
      <p:sp>
        <p:nvSpPr>
          <p:cNvPr id="230" name="Google Shape;230;p3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231" name="Google Shape;231;p31"/>
          <p:cNvSpPr txBox="1"/>
          <p:nvPr/>
        </p:nvSpPr>
        <p:spPr>
          <a:xfrm>
            <a:off x="139350" y="18471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5. Formato: </a:t>
            </a:r>
            <a:r>
              <a:rPr lang="es" sz="4800">
                <a:solidFill>
                  <a:schemeClr val="lt1"/>
                </a:solidFill>
                <a:latin typeface="IBM Plex Sans SemiBold"/>
                <a:ea typeface="IBM Plex Sans SemiBold"/>
                <a:cs typeface="IBM Plex Sans SemiBold"/>
                <a:sym typeface="IBM Plex Sans SemiBold"/>
              </a:rPr>
              <a:t>Video</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232" name="Google Shape;232;p31"/>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233" name="Google Shape;233;p31"/>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234" name="Google Shape;234;p3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3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40" name="Google Shape;240;p32"/>
          <p:cNvSpPr txBox="1"/>
          <p:nvPr/>
        </p:nvSpPr>
        <p:spPr>
          <a:xfrm>
            <a:off x="435900" y="275425"/>
            <a:ext cx="8272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subir un video?</a:t>
            </a:r>
            <a:endParaRPr sz="3000">
              <a:solidFill>
                <a:srgbClr val="003864"/>
              </a:solidFill>
            </a:endParaRPr>
          </a:p>
        </p:txBody>
      </p:sp>
      <p:pic>
        <p:nvPicPr>
          <p:cNvPr id="241" name="Google Shape;241;p32"/>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242" name="Google Shape;242;p32"/>
          <p:cNvSpPr txBox="1"/>
          <p:nvPr/>
        </p:nvSpPr>
        <p:spPr>
          <a:xfrm>
            <a:off x="778925" y="1014375"/>
            <a:ext cx="5555400" cy="334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1. Inicia sesión en tu cuenta de YouTube</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2. Haz clic en el botón de subir: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En la parte superior derecha de la pantalla, encontrarás el ícono de una cámara con un signo más ("</a:t>
            </a:r>
            <a:r>
              <a:rPr b="1" lang="es" sz="1200">
                <a:solidFill>
                  <a:schemeClr val="dk1"/>
                </a:solidFill>
                <a:latin typeface="IBM Plex Sans"/>
                <a:ea typeface="IBM Plex Sans"/>
                <a:cs typeface="IBM Plex Sans"/>
                <a:sym typeface="IBM Plex Sans"/>
              </a:rPr>
              <a:t>+</a:t>
            </a:r>
            <a:r>
              <a:rPr lang="es" sz="1200">
                <a:solidFill>
                  <a:schemeClr val="dk1"/>
                </a:solidFill>
                <a:latin typeface="IBM Plex Sans Medium"/>
                <a:ea typeface="IBM Plex Sans Medium"/>
                <a:cs typeface="IBM Plex Sans Medium"/>
                <a:sym typeface="IBM Plex Sans Medium"/>
              </a:rPr>
              <a:t>"). Haz clic en ese botón para iniciar el proceso.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3. Selecciona el video que deseas subir: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Aparecerá una ventana emergente que te permitirá seleccionar el archivo de video de tu escritorio. Explora tus archivos y elige el video que deseas subir.</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4. Personaliza los detalles del video: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Una vez que hayas seleccionado el video, se abrirá una nueva página donde podrás personalizar los detalles del video, como el título, la descripción, las etiquetas y la configuración de privacidad. Completa estos campos según tu preferencia y necesidades.</a:t>
            </a:r>
            <a:endParaRPr b="1" sz="1100">
              <a:solidFill>
                <a:schemeClr val="dk1"/>
              </a:solidFill>
              <a:latin typeface="IBM Plex Sans"/>
              <a:ea typeface="IBM Plex Sans"/>
              <a:cs typeface="IBM Plex Sans"/>
              <a:sym typeface="IBM Plex Sans"/>
            </a:endParaRPr>
          </a:p>
        </p:txBody>
      </p:sp>
      <p:sp>
        <p:nvSpPr>
          <p:cNvPr id="243" name="Google Shape;243;p3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244" name="Google Shape;244;p32"/>
          <p:cNvPicPr preferRelativeResize="0"/>
          <p:nvPr/>
        </p:nvPicPr>
        <p:blipFill rotWithShape="1">
          <a:blip r:embed="rId4">
            <a:alphaModFix/>
          </a:blip>
          <a:srcRect b="4277" l="0" r="0" t="32904"/>
          <a:stretch/>
        </p:blipFill>
        <p:spPr>
          <a:xfrm>
            <a:off x="6414125" y="1453325"/>
            <a:ext cx="1764850" cy="246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50" name="Google Shape;250;p33"/>
          <p:cNvSpPr txBox="1"/>
          <p:nvPr/>
        </p:nvSpPr>
        <p:spPr>
          <a:xfrm>
            <a:off x="435900" y="275425"/>
            <a:ext cx="8272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subir un video?</a:t>
            </a:r>
            <a:endParaRPr sz="3000">
              <a:solidFill>
                <a:srgbClr val="003864"/>
              </a:solidFill>
            </a:endParaRPr>
          </a:p>
        </p:txBody>
      </p:sp>
      <p:pic>
        <p:nvPicPr>
          <p:cNvPr id="251" name="Google Shape;251;p33"/>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252" name="Google Shape;252;p33"/>
          <p:cNvSpPr txBox="1"/>
          <p:nvPr/>
        </p:nvSpPr>
        <p:spPr>
          <a:xfrm>
            <a:off x="690475" y="993450"/>
            <a:ext cx="7293300" cy="41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5. Establece la configuración de privacidad: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Puedes elegir si deseas que tu video sea público (visible para todos), no listado (visible solo para aquellos que tengan el enlace) o privado (visible solo para ti). Selecciona la opción que mejor se adapte a tus objetivos.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6. Añade una miniatura: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Puedes elegir una imagen de miniatura predeterminada generada por YouTube o subir tu propia imagen.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7. Configura la monetización (opcional):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Si deseas habilitar la monetización en tu video para ganar dinero a través de anuncios, puedes hacerlo en la sección correspondiente.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8. Haz clic en "Publicar":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Una vez que hayas completado todos los detalles y configuraciones, haz clic en el botón "Publicar" para subir tu video a YouTube. El tiempo que demore la carga dependerá del tamaño y la velocidad de tu conexión a Internet</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Clr>
                <a:schemeClr val="dk1"/>
              </a:buClr>
              <a:buSzPts val="1100"/>
              <a:buFont typeface="Arial"/>
              <a:buNone/>
            </a:pPr>
            <a:r>
              <a:t/>
            </a:r>
            <a:endParaRPr b="1" sz="13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300">
              <a:solidFill>
                <a:schemeClr val="dk1"/>
              </a:solidFill>
              <a:latin typeface="IBM Plex Sans"/>
              <a:ea typeface="IBM Plex Sans"/>
              <a:cs typeface="IBM Plex Sans"/>
              <a:sym typeface="IBM Plex Sans"/>
            </a:endParaRPr>
          </a:p>
        </p:txBody>
      </p:sp>
      <p:sp>
        <p:nvSpPr>
          <p:cNvPr id="253" name="Google Shape;253;p3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257" name="Shape 257"/>
        <p:cNvGrpSpPr/>
        <p:nvPr/>
      </p:nvGrpSpPr>
      <p:grpSpPr>
        <a:xfrm>
          <a:off x="0" y="0"/>
          <a:ext cx="0" cy="0"/>
          <a:chOff x="0" y="0"/>
          <a:chExt cx="0" cy="0"/>
        </a:xfrm>
      </p:grpSpPr>
      <p:sp>
        <p:nvSpPr>
          <p:cNvPr id="258" name="Google Shape;258;p3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259" name="Google Shape;259;p34"/>
          <p:cNvSpPr txBox="1"/>
          <p:nvPr/>
        </p:nvSpPr>
        <p:spPr>
          <a:xfrm>
            <a:off x="139350" y="18471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5. Formato: Shorts</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260" name="Google Shape;260;p34"/>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261" name="Google Shape;261;p34"/>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262" name="Google Shape;262;p3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73" name="Shape 73"/>
        <p:cNvGrpSpPr/>
        <p:nvPr/>
      </p:nvGrpSpPr>
      <p:grpSpPr>
        <a:xfrm>
          <a:off x="0" y="0"/>
          <a:ext cx="0" cy="0"/>
          <a:chOff x="0" y="0"/>
          <a:chExt cx="0" cy="0"/>
        </a:xfrm>
      </p:grpSpPr>
      <p:sp>
        <p:nvSpPr>
          <p:cNvPr id="74" name="Google Shape;74;p17"/>
          <p:cNvSpPr txBox="1"/>
          <p:nvPr/>
        </p:nvSpPr>
        <p:spPr>
          <a:xfrm>
            <a:off x="760525" y="424275"/>
            <a:ext cx="8319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4000">
                <a:solidFill>
                  <a:srgbClr val="FFFFFF"/>
                </a:solidFill>
                <a:latin typeface="IBM Plex Sans SemiBold"/>
                <a:ea typeface="IBM Plex Sans SemiBold"/>
                <a:cs typeface="IBM Plex Sans SemiBold"/>
                <a:sym typeface="IBM Plex Sans SemiBold"/>
              </a:rPr>
              <a:t>Bloque I. YouTube</a:t>
            </a:r>
            <a:endParaRPr sz="5200">
              <a:solidFill>
                <a:srgbClr val="FFFFFF"/>
              </a:solidFill>
              <a:latin typeface="IBM Plex Sans SemiBold"/>
              <a:ea typeface="IBM Plex Sans SemiBold"/>
              <a:cs typeface="IBM Plex Sans SemiBold"/>
              <a:sym typeface="IBM Plex Sans SemiBold"/>
            </a:endParaRPr>
          </a:p>
          <a:p>
            <a:pPr indent="0" lvl="0" marL="0" rtl="0" algn="l">
              <a:lnSpc>
                <a:spcPct val="100000"/>
              </a:lnSpc>
              <a:spcBef>
                <a:spcPts val="0"/>
              </a:spcBef>
              <a:spcAft>
                <a:spcPts val="0"/>
              </a:spcAft>
              <a:buNone/>
            </a:pPr>
            <a:r>
              <a:t/>
            </a:r>
            <a:endParaRPr sz="3200">
              <a:solidFill>
                <a:srgbClr val="FFFFFF"/>
              </a:solidFill>
              <a:latin typeface="IBM Plex Sans Light"/>
              <a:ea typeface="IBM Plex Sans Light"/>
              <a:cs typeface="IBM Plex Sans Light"/>
              <a:sym typeface="IBM Plex Sans Light"/>
            </a:endParaRPr>
          </a:p>
        </p:txBody>
      </p:sp>
      <p:sp>
        <p:nvSpPr>
          <p:cNvPr id="75" name="Google Shape;75;p17"/>
          <p:cNvSpPr txBox="1"/>
          <p:nvPr/>
        </p:nvSpPr>
        <p:spPr>
          <a:xfrm>
            <a:off x="1045125" y="1650400"/>
            <a:ext cx="3778200" cy="2243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lt1"/>
              </a:buClr>
              <a:buSzPts val="1400"/>
              <a:buFont typeface="IBM Plex Sans"/>
              <a:buAutoNum type="arabicPeriod"/>
            </a:pPr>
            <a:r>
              <a:rPr lang="es" sz="1300">
                <a:solidFill>
                  <a:schemeClr val="lt1"/>
                </a:solidFill>
                <a:latin typeface="IBM Plex Sans"/>
                <a:ea typeface="IBM Plex Sans"/>
                <a:cs typeface="IBM Plex Sans"/>
                <a:sym typeface="IBM Plex Sans"/>
              </a:rPr>
              <a:t>Introducción</a:t>
            </a:r>
            <a:endParaRPr sz="1300">
              <a:solidFill>
                <a:schemeClr val="lt1"/>
              </a:solidFill>
              <a:latin typeface="IBM Plex Sans"/>
              <a:ea typeface="IBM Plex Sans"/>
              <a:cs typeface="IBM Plex Sans"/>
              <a:sym typeface="IBM Plex Sans"/>
            </a:endParaRPr>
          </a:p>
          <a:p>
            <a:pPr indent="-311150" lvl="0" marL="457200" rtl="0" algn="l">
              <a:lnSpc>
                <a:spcPct val="115000"/>
              </a:lnSpc>
              <a:spcBef>
                <a:spcPts val="0"/>
              </a:spcBef>
              <a:spcAft>
                <a:spcPts val="0"/>
              </a:spcAft>
              <a:buClr>
                <a:schemeClr val="lt1"/>
              </a:buClr>
              <a:buSzPts val="1300"/>
              <a:buFont typeface="IBM Plex Sans"/>
              <a:buAutoNum type="arabicPeriod"/>
            </a:pPr>
            <a:r>
              <a:rPr lang="es" sz="1300">
                <a:solidFill>
                  <a:schemeClr val="lt1"/>
                </a:solidFill>
                <a:latin typeface="IBM Plex Sans"/>
                <a:ea typeface="IBM Plex Sans"/>
                <a:cs typeface="IBM Plex Sans"/>
                <a:sym typeface="IBM Plex Sans"/>
              </a:rPr>
              <a:t>Beneficios de utilizar YouTube</a:t>
            </a:r>
            <a:endParaRPr sz="1300">
              <a:solidFill>
                <a:schemeClr val="lt1"/>
              </a:solidFill>
              <a:latin typeface="IBM Plex Sans"/>
              <a:ea typeface="IBM Plex Sans"/>
              <a:cs typeface="IBM Plex Sans"/>
              <a:sym typeface="IBM Plex Sans"/>
            </a:endParaRPr>
          </a:p>
          <a:p>
            <a:pPr indent="-311150" lvl="0" marL="457200" rtl="0" algn="l">
              <a:lnSpc>
                <a:spcPct val="115000"/>
              </a:lnSpc>
              <a:spcBef>
                <a:spcPts val="0"/>
              </a:spcBef>
              <a:spcAft>
                <a:spcPts val="0"/>
              </a:spcAft>
              <a:buClr>
                <a:schemeClr val="lt1"/>
              </a:buClr>
              <a:buSzPts val="1300"/>
              <a:buFont typeface="IBM Plex Sans"/>
              <a:buAutoNum type="arabicPeriod"/>
            </a:pPr>
            <a:r>
              <a:rPr lang="es" sz="1300">
                <a:solidFill>
                  <a:schemeClr val="lt1"/>
                </a:solidFill>
                <a:latin typeface="IBM Plex Sans"/>
                <a:ea typeface="IBM Plex Sans"/>
                <a:cs typeface="IBM Plex Sans"/>
                <a:sym typeface="IBM Plex Sans"/>
              </a:rPr>
              <a:t>Creación de un canal de YouTube</a:t>
            </a:r>
            <a:endParaRPr sz="1300">
              <a:solidFill>
                <a:schemeClr val="lt1"/>
              </a:solidFill>
              <a:latin typeface="IBM Plex Sans"/>
              <a:ea typeface="IBM Plex Sans"/>
              <a:cs typeface="IBM Plex Sans"/>
              <a:sym typeface="IBM Plex Sans"/>
            </a:endParaRPr>
          </a:p>
          <a:p>
            <a:pPr indent="-311150" lvl="0" marL="457200" rtl="0" algn="l">
              <a:lnSpc>
                <a:spcPct val="115000"/>
              </a:lnSpc>
              <a:spcBef>
                <a:spcPts val="0"/>
              </a:spcBef>
              <a:spcAft>
                <a:spcPts val="0"/>
              </a:spcAft>
              <a:buClr>
                <a:schemeClr val="lt1"/>
              </a:buClr>
              <a:buSzPts val="1300"/>
              <a:buFont typeface="IBM Plex Sans"/>
              <a:buAutoNum type="arabicPeriod"/>
            </a:pPr>
            <a:r>
              <a:rPr lang="es" sz="1300">
                <a:solidFill>
                  <a:schemeClr val="lt1"/>
                </a:solidFill>
                <a:latin typeface="IBM Plex Sans"/>
                <a:ea typeface="IBM Plex Sans"/>
                <a:cs typeface="IBM Plex Sans"/>
                <a:sym typeface="IBM Plex Sans"/>
              </a:rPr>
              <a:t>Temáticas y Hábitos de consumo</a:t>
            </a:r>
            <a:endParaRPr sz="1300">
              <a:solidFill>
                <a:schemeClr val="lt1"/>
              </a:solidFill>
              <a:latin typeface="IBM Plex Sans"/>
              <a:ea typeface="IBM Plex Sans"/>
              <a:cs typeface="IBM Plex Sans"/>
              <a:sym typeface="IBM Plex Sans"/>
            </a:endParaRPr>
          </a:p>
          <a:p>
            <a:pPr indent="-311150" lvl="0" marL="457200" rtl="0" algn="l">
              <a:lnSpc>
                <a:spcPct val="115000"/>
              </a:lnSpc>
              <a:spcBef>
                <a:spcPts val="0"/>
              </a:spcBef>
              <a:spcAft>
                <a:spcPts val="0"/>
              </a:spcAft>
              <a:buClr>
                <a:schemeClr val="lt1"/>
              </a:buClr>
              <a:buSzPts val="1300"/>
              <a:buFont typeface="IBM Plex Sans"/>
              <a:buAutoNum type="arabicPeriod"/>
            </a:pPr>
            <a:r>
              <a:rPr lang="es" sz="1300">
                <a:solidFill>
                  <a:schemeClr val="lt1"/>
                </a:solidFill>
                <a:latin typeface="IBM Plex Sans"/>
                <a:ea typeface="IBM Plex Sans"/>
                <a:cs typeface="IBM Plex Sans"/>
                <a:sym typeface="IBM Plex Sans"/>
              </a:rPr>
              <a:t>Formatos: Video / Shorts / Historias/ Transmisiones en vivo</a:t>
            </a:r>
            <a:endParaRPr sz="1300">
              <a:solidFill>
                <a:schemeClr val="lt1"/>
              </a:solidFill>
              <a:latin typeface="IBM Plex Sans"/>
              <a:ea typeface="IBM Plex Sans"/>
              <a:cs typeface="IBM Plex Sans"/>
              <a:sym typeface="IBM Plex Sans"/>
            </a:endParaRPr>
          </a:p>
          <a:p>
            <a:pPr indent="-311150" lvl="0" marL="457200" rtl="0" algn="l">
              <a:lnSpc>
                <a:spcPct val="115000"/>
              </a:lnSpc>
              <a:spcBef>
                <a:spcPts val="0"/>
              </a:spcBef>
              <a:spcAft>
                <a:spcPts val="0"/>
              </a:spcAft>
              <a:buClr>
                <a:schemeClr val="lt1"/>
              </a:buClr>
              <a:buSzPts val="1300"/>
              <a:buFont typeface="IBM Plex Sans"/>
              <a:buAutoNum type="arabicPeriod"/>
            </a:pPr>
            <a:r>
              <a:rPr lang="es" sz="1300">
                <a:solidFill>
                  <a:schemeClr val="lt1"/>
                </a:solidFill>
                <a:latin typeface="IBM Plex Sans"/>
                <a:ea typeface="IBM Plex Sans"/>
                <a:cs typeface="IBM Plex Sans"/>
                <a:sym typeface="IBM Plex Sans"/>
              </a:rPr>
              <a:t>Imágenes de portada</a:t>
            </a:r>
            <a:endParaRPr sz="1300">
              <a:solidFill>
                <a:schemeClr val="lt1"/>
              </a:solidFill>
              <a:latin typeface="IBM Plex Sans"/>
              <a:ea typeface="IBM Plex Sans"/>
              <a:cs typeface="IBM Plex Sans"/>
              <a:sym typeface="IBM Plex Sans"/>
            </a:endParaRPr>
          </a:p>
          <a:p>
            <a:pPr indent="-311150" lvl="0" marL="457200" rtl="0" algn="l">
              <a:lnSpc>
                <a:spcPct val="115000"/>
              </a:lnSpc>
              <a:spcBef>
                <a:spcPts val="0"/>
              </a:spcBef>
              <a:spcAft>
                <a:spcPts val="0"/>
              </a:spcAft>
              <a:buClr>
                <a:schemeClr val="lt1"/>
              </a:buClr>
              <a:buSzPts val="1300"/>
              <a:buFont typeface="IBM Plex Sans"/>
              <a:buAutoNum type="arabicPeriod"/>
            </a:pPr>
            <a:r>
              <a:rPr lang="es" sz="1300">
                <a:solidFill>
                  <a:schemeClr val="lt1"/>
                </a:solidFill>
                <a:latin typeface="IBM Plex Sans"/>
                <a:ea typeface="IBM Plex Sans"/>
                <a:cs typeface="IBM Plex Sans"/>
                <a:sym typeface="IBM Plex Sans"/>
              </a:rPr>
              <a:t>Pantallas finales</a:t>
            </a:r>
            <a:endParaRPr sz="1300">
              <a:solidFill>
                <a:schemeClr val="lt1"/>
              </a:solidFill>
              <a:latin typeface="IBM Plex Sans"/>
              <a:ea typeface="IBM Plex Sans"/>
              <a:cs typeface="IBM Plex Sans"/>
              <a:sym typeface="IBM Plex Sans"/>
            </a:endParaRPr>
          </a:p>
          <a:p>
            <a:pPr indent="0" lvl="0" marL="457200" rtl="0" algn="l">
              <a:lnSpc>
                <a:spcPct val="115000"/>
              </a:lnSpc>
              <a:spcBef>
                <a:spcPts val="0"/>
              </a:spcBef>
              <a:spcAft>
                <a:spcPts val="0"/>
              </a:spcAft>
              <a:buNone/>
            </a:pPr>
            <a:r>
              <a:t/>
            </a:r>
            <a:endParaRPr sz="1300">
              <a:solidFill>
                <a:schemeClr val="lt1"/>
              </a:solidFill>
              <a:latin typeface="IBM Plex Sans"/>
              <a:ea typeface="IBM Plex Sans"/>
              <a:cs typeface="IBM Plex Sans"/>
              <a:sym typeface="IBM Plex Sans"/>
            </a:endParaRPr>
          </a:p>
        </p:txBody>
      </p:sp>
      <p:sp>
        <p:nvSpPr>
          <p:cNvPr id="76" name="Google Shape;76;p17"/>
          <p:cNvSpPr txBox="1"/>
          <p:nvPr/>
        </p:nvSpPr>
        <p:spPr>
          <a:xfrm>
            <a:off x="5047850" y="1650400"/>
            <a:ext cx="2947500" cy="199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300">
                <a:solidFill>
                  <a:schemeClr val="lt1"/>
                </a:solidFill>
                <a:latin typeface="IBM Plex Sans"/>
                <a:ea typeface="IBM Plex Sans"/>
                <a:cs typeface="IBM Plex Sans"/>
                <a:sym typeface="IBM Plex Sans"/>
              </a:rPr>
              <a:t>8.</a:t>
            </a:r>
            <a:r>
              <a:rPr lang="es" sz="1300">
                <a:solidFill>
                  <a:schemeClr val="lt1"/>
                </a:solidFill>
                <a:latin typeface="IBM Plex Sans"/>
                <a:ea typeface="IBM Plex Sans"/>
                <a:cs typeface="IBM Plex Sans"/>
                <a:sym typeface="IBM Plex Sans"/>
              </a:rPr>
              <a:t>     Duración</a:t>
            </a:r>
            <a:endParaRPr sz="13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300">
                <a:solidFill>
                  <a:schemeClr val="lt1"/>
                </a:solidFill>
                <a:latin typeface="IBM Plex Sans"/>
                <a:ea typeface="IBM Plex Sans"/>
                <a:cs typeface="IBM Plex Sans"/>
                <a:sym typeface="IBM Plex Sans"/>
              </a:rPr>
              <a:t>9.     Do's and don'ts</a:t>
            </a:r>
            <a:endParaRPr sz="13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300">
                <a:solidFill>
                  <a:schemeClr val="lt1"/>
                </a:solidFill>
                <a:latin typeface="IBM Plex Sans"/>
                <a:ea typeface="IBM Plex Sans"/>
                <a:cs typeface="IBM Plex Sans"/>
                <a:sym typeface="IBM Plex Sans"/>
              </a:rPr>
              <a:t>10.   ¿Cómo funciona el  algoritmo en YouTube?</a:t>
            </a:r>
            <a:endParaRPr sz="13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300">
                <a:solidFill>
                  <a:schemeClr val="lt1"/>
                </a:solidFill>
                <a:latin typeface="IBM Plex Sans"/>
                <a:ea typeface="IBM Plex Sans"/>
                <a:cs typeface="IBM Plex Sans"/>
                <a:sym typeface="IBM Plex Sans"/>
              </a:rPr>
              <a:t>11.    Herramientas: Palabras clave / Análisis</a:t>
            </a:r>
            <a:endParaRPr sz="13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300">
                <a:solidFill>
                  <a:schemeClr val="lt1"/>
                </a:solidFill>
                <a:latin typeface="IBM Plex Sans"/>
                <a:ea typeface="IBM Plex Sans"/>
                <a:cs typeface="IBM Plex Sans"/>
                <a:sym typeface="IBM Plex Sans"/>
              </a:rPr>
              <a:t>12.    Información legal </a:t>
            </a:r>
            <a:endParaRPr sz="13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300">
                <a:solidFill>
                  <a:schemeClr val="lt1"/>
                </a:solidFill>
                <a:latin typeface="IBM Plex Sans"/>
                <a:ea typeface="IBM Plex Sans"/>
                <a:cs typeface="IBM Plex Sans"/>
                <a:sym typeface="IBM Plex Sans"/>
              </a:rPr>
              <a:t>13.    Monetización</a:t>
            </a:r>
            <a:endParaRPr sz="1300">
              <a:solidFill>
                <a:schemeClr val="lt1"/>
              </a:solidFill>
              <a:latin typeface="IBM Plex Sans"/>
              <a:ea typeface="IBM Plex Sans"/>
              <a:cs typeface="IBM Plex Sans"/>
              <a:sym typeface="IBM Plex Sans"/>
            </a:endParaRPr>
          </a:p>
        </p:txBody>
      </p:sp>
      <p:pic>
        <p:nvPicPr>
          <p:cNvPr id="77" name="Google Shape;77;p17"/>
          <p:cNvPicPr preferRelativeResize="0"/>
          <p:nvPr/>
        </p:nvPicPr>
        <p:blipFill>
          <a:blip r:embed="rId3">
            <a:alphaModFix/>
          </a:blip>
          <a:stretch>
            <a:fillRect/>
          </a:stretch>
        </p:blipFill>
        <p:spPr>
          <a:xfrm>
            <a:off x="8142000" y="4252150"/>
            <a:ext cx="784950" cy="63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68" name="Google Shape;268;p35"/>
          <p:cNvSpPr txBox="1"/>
          <p:nvPr/>
        </p:nvSpPr>
        <p:spPr>
          <a:xfrm>
            <a:off x="484650" y="532475"/>
            <a:ext cx="79881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a:t>
            </a:r>
            <a:r>
              <a:rPr lang="es" sz="3000">
                <a:solidFill>
                  <a:srgbClr val="003864"/>
                </a:solidFill>
                <a:latin typeface="IBM Plex Sans SemiBold"/>
                <a:ea typeface="IBM Plex Sans SemiBold"/>
                <a:cs typeface="IBM Plex Sans SemiBold"/>
                <a:sym typeface="IBM Plex Sans SemiBold"/>
              </a:rPr>
              <a:t>Cómo</a:t>
            </a:r>
            <a:r>
              <a:rPr lang="es" sz="3000">
                <a:solidFill>
                  <a:srgbClr val="003864"/>
                </a:solidFill>
                <a:latin typeface="IBM Plex Sans SemiBold"/>
                <a:ea typeface="IBM Plex Sans SemiBold"/>
                <a:cs typeface="IBM Plex Sans SemiBold"/>
                <a:sym typeface="IBM Plex Sans SemiBold"/>
              </a:rPr>
              <a:t> publicar un Short?</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p:txBody>
      </p:sp>
      <p:sp>
        <p:nvSpPr>
          <p:cNvPr id="269" name="Google Shape;269;p35"/>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270" name="Google Shape;270;p35"/>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271" name="Google Shape;271;p35"/>
          <p:cNvSpPr txBox="1"/>
          <p:nvPr/>
        </p:nvSpPr>
        <p:spPr>
          <a:xfrm>
            <a:off x="760525" y="1408125"/>
            <a:ext cx="7194900" cy="270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Un short es un formato de video corto y vertical que permite a los creadores compartir contenido conciso y atractivo en YouTube, captando la atención del público de manera rápida y efectiva. Los shorts son perfectos para momentos impactantes, ideas creativas o momentos divertidos que se pueden disfrutar en segundos.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1. Abre la aplicación e inicia sesión en tu cuenta de YouTube.</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2. Busca y selecciona el ícono de cámara o el botón "Crear" en la parte inferior de la pantalla.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3. Elige la opción "Subir un video" o "Crear un short".</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Graba un nuevo short o selecciona uno de tu galería.</a:t>
            </a:r>
            <a:endParaRPr b="1" sz="1200">
              <a:latin typeface="IBM Plex Sans"/>
              <a:ea typeface="IBM Plex Sans"/>
              <a:cs typeface="IBM Plex Sans"/>
              <a:sym typeface="IBM Plex Sans"/>
            </a:endParaRPr>
          </a:p>
        </p:txBody>
      </p:sp>
      <p:sp>
        <p:nvSpPr>
          <p:cNvPr id="272" name="Google Shape;272;p3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78" name="Google Shape;278;p36"/>
          <p:cNvSpPr txBox="1"/>
          <p:nvPr/>
        </p:nvSpPr>
        <p:spPr>
          <a:xfrm>
            <a:off x="442800" y="534825"/>
            <a:ext cx="8258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publicar un Short?</a:t>
            </a:r>
            <a:endParaRPr sz="3000">
              <a:solidFill>
                <a:srgbClr val="003864"/>
              </a:solidFill>
              <a:latin typeface="IBM Plex Sans SemiBold"/>
              <a:ea typeface="IBM Plex Sans SemiBold"/>
              <a:cs typeface="IBM Plex Sans SemiBold"/>
              <a:sym typeface="IBM Plex Sans SemiBold"/>
            </a:endParaRPr>
          </a:p>
        </p:txBody>
      </p:sp>
      <p:sp>
        <p:nvSpPr>
          <p:cNvPr id="279" name="Google Shape;279;p36"/>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280" name="Google Shape;280;p36"/>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281" name="Google Shape;281;p36"/>
          <p:cNvSpPr txBox="1"/>
          <p:nvPr/>
        </p:nvSpPr>
        <p:spPr>
          <a:xfrm>
            <a:off x="1424225" y="1610250"/>
            <a:ext cx="41835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5. Edita el short si deseas aplicar ajustes como recortar, filtros o música.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6. Añade un título y escribe una breve descripción sobre el contenido del video.</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7. Selecciona una miniatura para el short.</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8. Por </a:t>
            </a:r>
            <a:r>
              <a:rPr lang="es" sz="1200">
                <a:latin typeface="IBM Plex Sans Medium"/>
                <a:ea typeface="IBM Plex Sans Medium"/>
                <a:cs typeface="IBM Plex Sans Medium"/>
                <a:sym typeface="IBM Plex Sans Medium"/>
              </a:rPr>
              <a:t>último,</a:t>
            </a:r>
            <a:r>
              <a:rPr lang="es" sz="1200">
                <a:latin typeface="IBM Plex Sans Medium"/>
                <a:ea typeface="IBM Plex Sans Medium"/>
                <a:cs typeface="IBM Plex Sans Medium"/>
                <a:sym typeface="IBM Plex Sans Medium"/>
              </a:rPr>
              <a:t> pulsa el botón de "Publicar" o "Subir" para publicar tu short en YouTube.</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500">
              <a:latin typeface="IBM Plex Sans"/>
              <a:ea typeface="IBM Plex Sans"/>
              <a:cs typeface="IBM Plex Sans"/>
              <a:sym typeface="IBM Plex Sans"/>
            </a:endParaRPr>
          </a:p>
        </p:txBody>
      </p:sp>
      <p:sp>
        <p:nvSpPr>
          <p:cNvPr id="282" name="Google Shape;282;p3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283" name="Google Shape;283;p36"/>
          <p:cNvPicPr preferRelativeResize="0"/>
          <p:nvPr/>
        </p:nvPicPr>
        <p:blipFill rotWithShape="1">
          <a:blip r:embed="rId4">
            <a:alphaModFix/>
          </a:blip>
          <a:srcRect b="4598" l="-3155" r="-4905" t="3625"/>
          <a:stretch/>
        </p:blipFill>
        <p:spPr>
          <a:xfrm>
            <a:off x="5785087" y="1286773"/>
            <a:ext cx="1779950" cy="33614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287" name="Shape 287"/>
        <p:cNvGrpSpPr/>
        <p:nvPr/>
      </p:nvGrpSpPr>
      <p:grpSpPr>
        <a:xfrm>
          <a:off x="0" y="0"/>
          <a:ext cx="0" cy="0"/>
          <a:chOff x="0" y="0"/>
          <a:chExt cx="0" cy="0"/>
        </a:xfrm>
      </p:grpSpPr>
      <p:sp>
        <p:nvSpPr>
          <p:cNvPr id="288" name="Google Shape;288;p3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289" name="Google Shape;289;p37"/>
          <p:cNvSpPr txBox="1"/>
          <p:nvPr/>
        </p:nvSpPr>
        <p:spPr>
          <a:xfrm>
            <a:off x="139350" y="18471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5. Formato: </a:t>
            </a:r>
            <a:r>
              <a:rPr lang="es" sz="4800">
                <a:solidFill>
                  <a:schemeClr val="lt1"/>
                </a:solidFill>
                <a:latin typeface="IBM Plex Sans SemiBold"/>
                <a:ea typeface="IBM Plex Sans SemiBold"/>
                <a:cs typeface="IBM Plex Sans SemiBold"/>
                <a:sym typeface="IBM Plex Sans SemiBold"/>
              </a:rPr>
              <a:t>Historias</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290" name="Google Shape;290;p37"/>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291" name="Google Shape;291;p37"/>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292" name="Google Shape;292;p3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98" name="Google Shape;298;p38"/>
          <p:cNvSpPr txBox="1"/>
          <p:nvPr/>
        </p:nvSpPr>
        <p:spPr>
          <a:xfrm>
            <a:off x="568500" y="533725"/>
            <a:ext cx="8007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¿Qué es una historia en YouTube?</a:t>
            </a:r>
            <a:endParaRPr sz="3000">
              <a:solidFill>
                <a:srgbClr val="003864"/>
              </a:solidFill>
              <a:latin typeface="IBM Plex Sans SemiBold"/>
              <a:ea typeface="IBM Plex Sans SemiBold"/>
              <a:cs typeface="IBM Plex Sans SemiBold"/>
              <a:sym typeface="IBM Plex Sans SemiBold"/>
            </a:endParaRPr>
          </a:p>
        </p:txBody>
      </p:sp>
      <p:pic>
        <p:nvPicPr>
          <p:cNvPr id="299" name="Google Shape;299;p38"/>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00" name="Google Shape;300;p38"/>
          <p:cNvSpPr txBox="1"/>
          <p:nvPr/>
        </p:nvSpPr>
        <p:spPr>
          <a:xfrm>
            <a:off x="439700" y="1504800"/>
            <a:ext cx="4528500" cy="25398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IBM Plex Sans Medium"/>
              <a:buChar char="●"/>
            </a:pPr>
            <a:r>
              <a:rPr lang="es" sz="1200">
                <a:latin typeface="IBM Plex Sans Medium"/>
                <a:ea typeface="IBM Plex Sans Medium"/>
                <a:cs typeface="IBM Plex Sans Medium"/>
                <a:sym typeface="IBM Plex Sans Medium"/>
              </a:rPr>
              <a:t>Las historias en youtube son colecciones de vídeos breves aparecen en la aplicación móvil, en la parte superior del feed Suscripciones, en la página Inicio y en algunas páginas de visualización. </a:t>
            </a:r>
            <a:endParaRPr sz="1200">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304800" lvl="0" marL="457200" rtl="0" algn="l">
              <a:lnSpc>
                <a:spcPct val="115000"/>
              </a:lnSpc>
              <a:spcBef>
                <a:spcPts val="0"/>
              </a:spcBef>
              <a:spcAft>
                <a:spcPts val="0"/>
              </a:spcAft>
              <a:buSzPts val="1200"/>
              <a:buFont typeface="IBM Plex Sans Medium"/>
              <a:buChar char="●"/>
            </a:pPr>
            <a:r>
              <a:rPr lang="es" sz="1200">
                <a:latin typeface="IBM Plex Sans Medium"/>
                <a:ea typeface="IBM Plex Sans Medium"/>
                <a:cs typeface="IBM Plex Sans Medium"/>
                <a:sym typeface="IBM Plex Sans Medium"/>
              </a:rPr>
              <a:t>Las historias, a diferencia de otras redes sociales, desaparecen al cabo de 7 días. </a:t>
            </a:r>
            <a:endParaRPr sz="1200">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304800" lvl="0" marL="457200" rtl="0" algn="l">
              <a:lnSpc>
                <a:spcPct val="115000"/>
              </a:lnSpc>
              <a:spcBef>
                <a:spcPts val="0"/>
              </a:spcBef>
              <a:spcAft>
                <a:spcPts val="0"/>
              </a:spcAft>
              <a:buSzPts val="1200"/>
              <a:buFont typeface="IBM Plex Sans Medium"/>
              <a:buChar char="●"/>
            </a:pPr>
            <a:r>
              <a:rPr lang="es" sz="1200">
                <a:latin typeface="IBM Plex Sans Medium"/>
                <a:ea typeface="IBM Plex Sans Medium"/>
                <a:cs typeface="IBM Plex Sans Medium"/>
                <a:sym typeface="IBM Plex Sans Medium"/>
              </a:rPr>
              <a:t>Las historias solo están disponibles para los usuarios que tengan más de 10.000 suscriptores.</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500">
              <a:latin typeface="IBM Plex Sans"/>
              <a:ea typeface="IBM Plex Sans"/>
              <a:cs typeface="IBM Plex Sans"/>
              <a:sym typeface="IBM Plex Sans"/>
            </a:endParaRPr>
          </a:p>
        </p:txBody>
      </p:sp>
      <p:sp>
        <p:nvSpPr>
          <p:cNvPr id="301" name="Google Shape;301;p38"/>
          <p:cNvSpPr txBox="1"/>
          <p:nvPr/>
        </p:nvSpPr>
        <p:spPr>
          <a:xfrm>
            <a:off x="9998750" y="2481975"/>
            <a:ext cx="300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Foto historia</a:t>
            </a:r>
            <a:endParaRPr/>
          </a:p>
        </p:txBody>
      </p:sp>
      <p:sp>
        <p:nvSpPr>
          <p:cNvPr id="302" name="Google Shape;302;p3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303" name="Google Shape;303;p38"/>
          <p:cNvPicPr preferRelativeResize="0"/>
          <p:nvPr/>
        </p:nvPicPr>
        <p:blipFill>
          <a:blip r:embed="rId4">
            <a:alphaModFix/>
          </a:blip>
          <a:stretch>
            <a:fillRect/>
          </a:stretch>
        </p:blipFill>
        <p:spPr>
          <a:xfrm>
            <a:off x="5134250" y="1499925"/>
            <a:ext cx="3102040" cy="253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09" name="Google Shape;309;p39"/>
          <p:cNvSpPr txBox="1"/>
          <p:nvPr/>
        </p:nvSpPr>
        <p:spPr>
          <a:xfrm>
            <a:off x="549450" y="529725"/>
            <a:ext cx="8045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publicar una historia?</a:t>
            </a:r>
            <a:endParaRPr sz="3000">
              <a:solidFill>
                <a:srgbClr val="003864"/>
              </a:solidFill>
              <a:latin typeface="IBM Plex Sans SemiBold"/>
              <a:ea typeface="IBM Plex Sans SemiBold"/>
              <a:cs typeface="IBM Plex Sans SemiBold"/>
              <a:sym typeface="IBM Plex Sans SemiBold"/>
            </a:endParaRPr>
          </a:p>
        </p:txBody>
      </p:sp>
      <p:pic>
        <p:nvPicPr>
          <p:cNvPr id="310" name="Google Shape;310;p39"/>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11" name="Google Shape;311;p39"/>
          <p:cNvSpPr txBox="1"/>
          <p:nvPr/>
        </p:nvSpPr>
        <p:spPr>
          <a:xfrm>
            <a:off x="760525" y="1344625"/>
            <a:ext cx="7418400" cy="319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1. Abre la aplicación de YouTube en tu dispositivo móvil.</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2. En la pantalla de inicio, presiona el botón "Crear", ubicado en el centro de la sección inferior. En el menú desplegable, selecciona la opción "Historia".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3. Se abrirá la pantalla desde la que puedes grabar las historias. Haz una única pulsación en el botón circular de debajo para sacar una foto que quieras utilizar como historia.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Puedes agregar texto, emojis, filtros y música a tu historia.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5. Una vez que hayas terminado de editar tu historia, presiona el botón "Publicar" para compartirla con tus seguidores.</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500">
              <a:latin typeface="IBM Plex Sans"/>
              <a:ea typeface="IBM Plex Sans"/>
              <a:cs typeface="IBM Plex Sans"/>
              <a:sym typeface="IBM Plex Sans"/>
            </a:endParaRPr>
          </a:p>
          <a:p>
            <a:pPr indent="0" lvl="0" marL="0" rtl="0" algn="l">
              <a:spcBef>
                <a:spcPts val="0"/>
              </a:spcBef>
              <a:spcAft>
                <a:spcPts val="0"/>
              </a:spcAft>
              <a:buNone/>
            </a:pPr>
            <a:r>
              <a:t/>
            </a:r>
            <a:endParaRPr b="1" sz="1500">
              <a:latin typeface="IBM Plex Sans"/>
              <a:ea typeface="IBM Plex Sans"/>
              <a:cs typeface="IBM Plex Sans"/>
              <a:sym typeface="IBM Plex Sans"/>
            </a:endParaRPr>
          </a:p>
        </p:txBody>
      </p:sp>
      <p:sp>
        <p:nvSpPr>
          <p:cNvPr id="312" name="Google Shape;312;p3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316" name="Shape 316"/>
        <p:cNvGrpSpPr/>
        <p:nvPr/>
      </p:nvGrpSpPr>
      <p:grpSpPr>
        <a:xfrm>
          <a:off x="0" y="0"/>
          <a:ext cx="0" cy="0"/>
          <a:chOff x="0" y="0"/>
          <a:chExt cx="0" cy="0"/>
        </a:xfrm>
      </p:grpSpPr>
      <p:sp>
        <p:nvSpPr>
          <p:cNvPr id="317" name="Google Shape;317;p4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318" name="Google Shape;318;p40"/>
          <p:cNvSpPr txBox="1"/>
          <p:nvPr/>
        </p:nvSpPr>
        <p:spPr>
          <a:xfrm>
            <a:off x="760525" y="1618525"/>
            <a:ext cx="75051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5. Formato: </a:t>
            </a:r>
            <a:r>
              <a:rPr lang="es" sz="4800">
                <a:solidFill>
                  <a:schemeClr val="lt1"/>
                </a:solidFill>
                <a:latin typeface="IBM Plex Sans SemiBold"/>
                <a:ea typeface="IBM Plex Sans SemiBold"/>
                <a:cs typeface="IBM Plex Sans SemiBold"/>
                <a:sym typeface="IBM Plex Sans SemiBold"/>
              </a:rPr>
              <a:t>Transmisiones en vivo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319" name="Google Shape;319;p40"/>
          <p:cNvSpPr txBox="1"/>
          <p:nvPr/>
        </p:nvSpPr>
        <p:spPr>
          <a:xfrm>
            <a:off x="3725700" y="11118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320" name="Google Shape;320;p40"/>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321" name="Google Shape;321;p4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4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27" name="Google Shape;327;p41"/>
          <p:cNvSpPr txBox="1"/>
          <p:nvPr/>
        </p:nvSpPr>
        <p:spPr>
          <a:xfrm>
            <a:off x="467250" y="540125"/>
            <a:ext cx="8209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¿Qué es un directo en YouTube?</a:t>
            </a:r>
            <a:endParaRPr sz="3000">
              <a:solidFill>
                <a:srgbClr val="003864"/>
              </a:solidFill>
              <a:latin typeface="IBM Plex Sans SemiBold"/>
              <a:ea typeface="IBM Plex Sans SemiBold"/>
              <a:cs typeface="IBM Plex Sans SemiBold"/>
              <a:sym typeface="IBM Plex Sans SemiBold"/>
            </a:endParaRPr>
          </a:p>
        </p:txBody>
      </p:sp>
      <p:pic>
        <p:nvPicPr>
          <p:cNvPr id="328" name="Google Shape;328;p41"/>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29" name="Google Shape;329;p41"/>
          <p:cNvSpPr txBox="1"/>
          <p:nvPr/>
        </p:nvSpPr>
        <p:spPr>
          <a:xfrm>
            <a:off x="1084350" y="1385800"/>
            <a:ext cx="6975300" cy="1477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IBM Plex Sans Medium"/>
              <a:buChar char="●"/>
            </a:pPr>
            <a:r>
              <a:rPr lang="es" sz="1200">
                <a:latin typeface="IBM Plex Sans Medium"/>
                <a:ea typeface="IBM Plex Sans Medium"/>
                <a:cs typeface="IBM Plex Sans Medium"/>
                <a:sym typeface="IBM Plex Sans Medium"/>
              </a:rPr>
              <a:t>Las transmisiones en video en YouTube, también conocidas como livestreams o directos, permiten a los creadores transmitir contenido en vivo para su audiencia en tiempo real. </a:t>
            </a:r>
            <a:endParaRPr sz="1200">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304800" lvl="0" marL="457200" rtl="0" algn="l">
              <a:lnSpc>
                <a:spcPct val="115000"/>
              </a:lnSpc>
              <a:spcBef>
                <a:spcPts val="0"/>
              </a:spcBef>
              <a:spcAft>
                <a:spcPts val="0"/>
              </a:spcAft>
              <a:buSzPts val="1200"/>
              <a:buFont typeface="IBM Plex Sans Medium"/>
              <a:buChar char="●"/>
            </a:pPr>
            <a:r>
              <a:rPr lang="es" sz="1200">
                <a:latin typeface="IBM Plex Sans Medium"/>
                <a:ea typeface="IBM Plex Sans Medium"/>
                <a:cs typeface="IBM Plex Sans Medium"/>
                <a:sym typeface="IBM Plex Sans Medium"/>
              </a:rPr>
              <a:t>Es una forma interactiva de conectarse con los espectadores y permite la participación a través de chats en vivo y comentarios.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500">
              <a:latin typeface="IBM Plex Sans"/>
              <a:ea typeface="IBM Plex Sans"/>
              <a:cs typeface="IBM Plex Sans"/>
              <a:sym typeface="IBM Plex Sans"/>
            </a:endParaRPr>
          </a:p>
        </p:txBody>
      </p:sp>
      <p:sp>
        <p:nvSpPr>
          <p:cNvPr id="330" name="Google Shape;330;p41"/>
          <p:cNvSpPr txBox="1"/>
          <p:nvPr/>
        </p:nvSpPr>
        <p:spPr>
          <a:xfrm>
            <a:off x="1084350" y="2671250"/>
            <a:ext cx="3627000" cy="1431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IBM Plex Sans Medium"/>
              <a:buChar char="●"/>
            </a:pPr>
            <a:r>
              <a:rPr lang="es" sz="1200">
                <a:solidFill>
                  <a:schemeClr val="dk1"/>
                </a:solidFill>
                <a:latin typeface="IBM Plex Sans Medium"/>
                <a:ea typeface="IBM Plex Sans Medium"/>
                <a:cs typeface="IBM Plex Sans Medium"/>
                <a:sym typeface="IBM Plex Sans Medium"/>
              </a:rPr>
              <a:t>YouTube proporciona herramientas y funciones específicas para facilitar las transmisiones en vivo, como la programación de eventos, la gestión de chats y la monetización a través de donaciones y superchats.</a:t>
            </a:r>
            <a:endParaRPr sz="1100">
              <a:latin typeface="IBM Plex Sans"/>
              <a:ea typeface="IBM Plex Sans"/>
              <a:cs typeface="IBM Plex Sans"/>
              <a:sym typeface="IBM Plex Sans"/>
            </a:endParaRPr>
          </a:p>
        </p:txBody>
      </p:sp>
      <p:sp>
        <p:nvSpPr>
          <p:cNvPr id="331" name="Google Shape;331;p4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332" name="Google Shape;332;p41"/>
          <p:cNvPicPr preferRelativeResize="0"/>
          <p:nvPr/>
        </p:nvPicPr>
        <p:blipFill>
          <a:blip r:embed="rId4">
            <a:alphaModFix/>
          </a:blip>
          <a:stretch>
            <a:fillRect/>
          </a:stretch>
        </p:blipFill>
        <p:spPr>
          <a:xfrm>
            <a:off x="4974725" y="2648300"/>
            <a:ext cx="2349304" cy="1477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38" name="Google Shape;338;p42"/>
          <p:cNvSpPr txBox="1"/>
          <p:nvPr/>
        </p:nvSpPr>
        <p:spPr>
          <a:xfrm>
            <a:off x="530400" y="541900"/>
            <a:ext cx="8083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hacer un directo ?</a:t>
            </a:r>
            <a:endParaRPr sz="3000">
              <a:solidFill>
                <a:srgbClr val="003864"/>
              </a:solidFill>
              <a:latin typeface="IBM Plex Sans SemiBold"/>
              <a:ea typeface="IBM Plex Sans SemiBold"/>
              <a:cs typeface="IBM Plex Sans SemiBold"/>
              <a:sym typeface="IBM Plex Sans SemiBold"/>
            </a:endParaRPr>
          </a:p>
        </p:txBody>
      </p:sp>
      <p:pic>
        <p:nvPicPr>
          <p:cNvPr id="339" name="Google Shape;339;p42"/>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40" name="Google Shape;340;p42"/>
          <p:cNvSpPr txBox="1"/>
          <p:nvPr/>
        </p:nvSpPr>
        <p:spPr>
          <a:xfrm>
            <a:off x="680475" y="1445350"/>
            <a:ext cx="7393500" cy="366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IBM Plex Sans Medium"/>
              <a:buAutoNum type="arabicPeriod"/>
            </a:pPr>
            <a:r>
              <a:rPr lang="es" sz="1200">
                <a:latin typeface="IBM Plex Sans Medium"/>
                <a:ea typeface="IBM Plex Sans Medium"/>
                <a:cs typeface="IBM Plex Sans Medium"/>
                <a:sym typeface="IBM Plex Sans Medium"/>
              </a:rPr>
              <a:t>Entra en YouTube y haz clic en el ícono de cámara en la parte superior derecha de la pantalla.</a:t>
            </a:r>
            <a:endParaRPr sz="1200">
              <a:latin typeface="IBM Plex Sans Medium"/>
              <a:ea typeface="IBM Plex Sans Medium"/>
              <a:cs typeface="IBM Plex Sans Medium"/>
              <a:sym typeface="IBM Plex Sans Medium"/>
            </a:endParaRPr>
          </a:p>
          <a:p>
            <a:pPr indent="-304800" lvl="0" marL="457200" rtl="0" algn="l">
              <a:lnSpc>
                <a:spcPct val="115000"/>
              </a:lnSpc>
              <a:spcBef>
                <a:spcPts val="1000"/>
              </a:spcBef>
              <a:spcAft>
                <a:spcPts val="0"/>
              </a:spcAft>
              <a:buSzPts val="1200"/>
              <a:buFont typeface="IBM Plex Sans Medium"/>
              <a:buAutoNum type="arabicPeriod"/>
            </a:pPr>
            <a:r>
              <a:rPr lang="es" sz="1200">
                <a:latin typeface="IBM Plex Sans Medium"/>
                <a:ea typeface="IBM Plex Sans Medium"/>
                <a:cs typeface="IBM Plex Sans Medium"/>
                <a:sym typeface="IBM Plex Sans Medium"/>
              </a:rPr>
              <a:t>Selecciona la opción "Emisión en vivo" del menú desplegable y configura los detalles de tu transmisión en vivo, como el título, la privacidad y las opciones de monetización.</a:t>
            </a:r>
            <a:endParaRPr sz="1200">
              <a:latin typeface="IBM Plex Sans Medium"/>
              <a:ea typeface="IBM Plex Sans Medium"/>
              <a:cs typeface="IBM Plex Sans Medium"/>
              <a:sym typeface="IBM Plex Sans Medium"/>
            </a:endParaRPr>
          </a:p>
          <a:p>
            <a:pPr indent="-304800" lvl="0" marL="457200" rtl="0" algn="l">
              <a:lnSpc>
                <a:spcPct val="115000"/>
              </a:lnSpc>
              <a:spcBef>
                <a:spcPts val="1000"/>
              </a:spcBef>
              <a:spcAft>
                <a:spcPts val="0"/>
              </a:spcAft>
              <a:buSzPts val="1200"/>
              <a:buFont typeface="IBM Plex Sans Medium"/>
              <a:buAutoNum type="arabicPeriod"/>
            </a:pPr>
            <a:r>
              <a:rPr lang="es" sz="1200">
                <a:latin typeface="IBM Plex Sans Medium"/>
                <a:ea typeface="IBM Plex Sans Medium"/>
                <a:cs typeface="IBM Plex Sans Medium"/>
                <a:sym typeface="IBM Plex Sans Medium"/>
              </a:rPr>
              <a:t>Haz clic en el botón "Siguiente" y elige la configuración de la cámara y el audio, ya sea utilizando la cámara de tu dispositivo o una cámara externa.</a:t>
            </a:r>
            <a:endParaRPr sz="1200">
              <a:latin typeface="IBM Plex Sans Medium"/>
              <a:ea typeface="IBM Plex Sans Medium"/>
              <a:cs typeface="IBM Plex Sans Medium"/>
              <a:sym typeface="IBM Plex Sans Medium"/>
            </a:endParaRPr>
          </a:p>
          <a:p>
            <a:pPr indent="-304800" lvl="0" marL="457200" rtl="0" algn="l">
              <a:lnSpc>
                <a:spcPct val="115000"/>
              </a:lnSpc>
              <a:spcBef>
                <a:spcPts val="1000"/>
              </a:spcBef>
              <a:spcAft>
                <a:spcPts val="0"/>
              </a:spcAft>
              <a:buSzPts val="1200"/>
              <a:buFont typeface="IBM Plex Sans Medium"/>
              <a:buAutoNum type="arabicPeriod"/>
            </a:pPr>
            <a:r>
              <a:rPr lang="es" sz="1200">
                <a:latin typeface="IBM Plex Sans Medium"/>
                <a:ea typeface="IBM Plex Sans Medium"/>
                <a:cs typeface="IBM Plex Sans Medium"/>
                <a:sym typeface="IBM Plex Sans Medium"/>
              </a:rPr>
              <a:t>Ajusta la calidad de transmisión y otros ajustes avanzados si lo deseas y haz clic en "Empezar" para iniciar tu transmisión en vivo.</a:t>
            </a:r>
            <a:endParaRPr sz="1200">
              <a:latin typeface="IBM Plex Sans Medium"/>
              <a:ea typeface="IBM Plex Sans Medium"/>
              <a:cs typeface="IBM Plex Sans Medium"/>
              <a:sym typeface="IBM Plex Sans Medium"/>
            </a:endParaRPr>
          </a:p>
          <a:p>
            <a:pPr indent="-304800" lvl="0" marL="457200" rtl="0" algn="l">
              <a:lnSpc>
                <a:spcPct val="115000"/>
              </a:lnSpc>
              <a:spcBef>
                <a:spcPts val="1000"/>
              </a:spcBef>
              <a:spcAft>
                <a:spcPts val="0"/>
              </a:spcAft>
              <a:buSzPts val="1200"/>
              <a:buFont typeface="IBM Plex Sans Medium"/>
              <a:buAutoNum type="arabicPeriod"/>
            </a:pPr>
            <a:r>
              <a:rPr lang="es" sz="1200">
                <a:latin typeface="IBM Plex Sans Medium"/>
                <a:ea typeface="IBM Plex Sans Medium"/>
                <a:cs typeface="IBM Plex Sans Medium"/>
                <a:sym typeface="IBM Plex Sans Medium"/>
              </a:rPr>
              <a:t>Interactúa con tu audiencia a través del chat en vivo y responde a los comentarios. Cuando hayas terminado, haz clic en "Finalizar" para detener la transmisión en vivo.</a:t>
            </a:r>
            <a:endParaRPr sz="1200">
              <a:latin typeface="IBM Plex Sans Medium"/>
              <a:ea typeface="IBM Plex Sans Medium"/>
              <a:cs typeface="IBM Plex Sans Medium"/>
              <a:sym typeface="IBM Plex Sans Medium"/>
            </a:endParaRPr>
          </a:p>
          <a:p>
            <a:pPr indent="0" lvl="0" marL="457200" rtl="0" algn="l">
              <a:spcBef>
                <a:spcPts val="100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500">
              <a:latin typeface="IBM Plex Sans"/>
              <a:ea typeface="IBM Plex Sans"/>
              <a:cs typeface="IBM Plex Sans"/>
              <a:sym typeface="IBM Plex Sans"/>
            </a:endParaRPr>
          </a:p>
          <a:p>
            <a:pPr indent="0" lvl="0" marL="0" rtl="0" algn="l">
              <a:spcBef>
                <a:spcPts val="0"/>
              </a:spcBef>
              <a:spcAft>
                <a:spcPts val="0"/>
              </a:spcAft>
              <a:buNone/>
            </a:pPr>
            <a:r>
              <a:t/>
            </a:r>
            <a:endParaRPr b="1" sz="1500">
              <a:latin typeface="IBM Plex Sans"/>
              <a:ea typeface="IBM Plex Sans"/>
              <a:cs typeface="IBM Plex Sans"/>
              <a:sym typeface="IBM Plex Sans"/>
            </a:endParaRPr>
          </a:p>
        </p:txBody>
      </p:sp>
      <p:sp>
        <p:nvSpPr>
          <p:cNvPr id="341" name="Google Shape;341;p4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345" name="Shape 345"/>
        <p:cNvGrpSpPr/>
        <p:nvPr/>
      </p:nvGrpSpPr>
      <p:grpSpPr>
        <a:xfrm>
          <a:off x="0" y="0"/>
          <a:ext cx="0" cy="0"/>
          <a:chOff x="0" y="0"/>
          <a:chExt cx="0" cy="0"/>
        </a:xfrm>
      </p:grpSpPr>
      <p:sp>
        <p:nvSpPr>
          <p:cNvPr id="346" name="Google Shape;346;p4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347" name="Google Shape;347;p43"/>
          <p:cNvSpPr txBox="1"/>
          <p:nvPr/>
        </p:nvSpPr>
        <p:spPr>
          <a:xfrm>
            <a:off x="139350" y="18471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6. </a:t>
            </a:r>
            <a:r>
              <a:rPr lang="es" sz="4800">
                <a:solidFill>
                  <a:schemeClr val="lt1"/>
                </a:solidFill>
                <a:latin typeface="IBM Plex Sans SemiBold"/>
                <a:ea typeface="IBM Plex Sans SemiBold"/>
                <a:cs typeface="IBM Plex Sans SemiBold"/>
                <a:sym typeface="IBM Plex Sans SemiBold"/>
              </a:rPr>
              <a:t>Imágenes de portada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348" name="Google Shape;348;p43"/>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349" name="Google Shape;349;p43"/>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350" name="Google Shape;350;p4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56" name="Google Shape;356;p44"/>
          <p:cNvSpPr txBox="1"/>
          <p:nvPr/>
        </p:nvSpPr>
        <p:spPr>
          <a:xfrm>
            <a:off x="645450" y="542350"/>
            <a:ext cx="7853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Imagenes de portada</a:t>
            </a:r>
            <a:endParaRPr sz="3000">
              <a:solidFill>
                <a:srgbClr val="003864"/>
              </a:solidFill>
            </a:endParaRPr>
          </a:p>
        </p:txBody>
      </p:sp>
      <p:sp>
        <p:nvSpPr>
          <p:cNvPr id="357" name="Google Shape;357;p44"/>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358" name="Google Shape;358;p44"/>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59" name="Google Shape;359;p44"/>
          <p:cNvSpPr txBox="1"/>
          <p:nvPr/>
        </p:nvSpPr>
        <p:spPr>
          <a:xfrm>
            <a:off x="515475" y="1504800"/>
            <a:ext cx="7663500" cy="27060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Montserrat Medium"/>
              <a:buChar char="●"/>
            </a:pPr>
            <a:r>
              <a:rPr lang="es" sz="1200">
                <a:solidFill>
                  <a:schemeClr val="dk1"/>
                </a:solidFill>
                <a:latin typeface="IBM Plex Sans Medium"/>
                <a:ea typeface="IBM Plex Sans Medium"/>
                <a:cs typeface="IBM Plex Sans Medium"/>
                <a:sym typeface="IBM Plex Sans Medium"/>
              </a:rPr>
              <a:t>Las imágenes de portada, también conocidas como </a:t>
            </a:r>
            <a:r>
              <a:rPr b="1" lang="es" sz="1200">
                <a:solidFill>
                  <a:schemeClr val="dk1"/>
                </a:solidFill>
                <a:latin typeface="IBM Plex Sans"/>
                <a:ea typeface="IBM Plex Sans"/>
                <a:cs typeface="IBM Plex Sans"/>
                <a:sym typeface="IBM Plex Sans"/>
              </a:rPr>
              <a:t>miniaturas </a:t>
            </a:r>
            <a:r>
              <a:rPr lang="es" sz="1200">
                <a:solidFill>
                  <a:schemeClr val="dk1"/>
                </a:solidFill>
                <a:latin typeface="IBM Plex Sans Medium"/>
                <a:ea typeface="IBM Plex Sans Medium"/>
                <a:cs typeface="IBM Plex Sans Medium"/>
                <a:sym typeface="IBM Plex Sans Medium"/>
              </a:rPr>
              <a:t>o </a:t>
            </a:r>
            <a:r>
              <a:rPr b="1" lang="es" sz="1200">
                <a:solidFill>
                  <a:schemeClr val="dk1"/>
                </a:solidFill>
                <a:latin typeface="IBM Plex Sans"/>
                <a:ea typeface="IBM Plex Sans"/>
                <a:cs typeface="IBM Plex Sans"/>
                <a:sym typeface="IBM Plex Sans"/>
              </a:rPr>
              <a:t>thumbnails</a:t>
            </a:r>
            <a:r>
              <a:rPr lang="es" sz="1200">
                <a:solidFill>
                  <a:schemeClr val="dk1"/>
                </a:solidFill>
                <a:latin typeface="IBM Plex Sans Medium"/>
                <a:ea typeface="IBM Plex Sans Medium"/>
                <a:cs typeface="IBM Plex Sans Medium"/>
                <a:sym typeface="IBM Plex Sans Medium"/>
              </a:rPr>
              <a:t>, son las imágenes que se muestran como vista previa de un video en YouTube.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304800" lvl="0" marL="457200" rtl="0" algn="l">
              <a:lnSpc>
                <a:spcPct val="115000"/>
              </a:lnSpc>
              <a:spcBef>
                <a:spcPts val="0"/>
              </a:spcBef>
              <a:spcAft>
                <a:spcPts val="0"/>
              </a:spcAft>
              <a:buClr>
                <a:schemeClr val="dk1"/>
              </a:buClr>
              <a:buSzPts val="1200"/>
              <a:buFont typeface="IBM Plex Sans Medium"/>
              <a:buChar char="●"/>
            </a:pPr>
            <a:r>
              <a:rPr lang="es" sz="1200">
                <a:solidFill>
                  <a:schemeClr val="dk1"/>
                </a:solidFill>
                <a:latin typeface="IBM Plex Sans Medium"/>
                <a:ea typeface="IBM Plex Sans Medium"/>
                <a:cs typeface="IBM Plex Sans Medium"/>
                <a:sym typeface="IBM Plex Sans Medium"/>
              </a:rPr>
              <a:t>Estas imágenes son importantes porque ayudan a captar la atención de los espectadores y atraerlos a hacer clic en el video. Para crear miniaturas efectivas, deben ser visualmente atractivas, tener contraste y legibilidad. </a:t>
            </a:r>
            <a:endParaRPr sz="1200">
              <a:solidFill>
                <a:schemeClr val="dk1"/>
              </a:solidFill>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304800" lvl="0" marL="457200" rtl="0" algn="l">
              <a:lnSpc>
                <a:spcPct val="115000"/>
              </a:lnSpc>
              <a:spcBef>
                <a:spcPts val="0"/>
              </a:spcBef>
              <a:spcAft>
                <a:spcPts val="0"/>
              </a:spcAft>
              <a:buClr>
                <a:schemeClr val="dk1"/>
              </a:buClr>
              <a:buSzPts val="1200"/>
              <a:buFont typeface="IBM Plex Sans Medium"/>
              <a:buChar char="●"/>
            </a:pPr>
            <a:r>
              <a:rPr lang="es" sz="1200">
                <a:solidFill>
                  <a:schemeClr val="dk1"/>
                </a:solidFill>
                <a:latin typeface="IBM Plex Sans Medium"/>
                <a:ea typeface="IBM Plex Sans Medium"/>
                <a:cs typeface="IBM Plex Sans Medium"/>
                <a:sym typeface="IBM Plex Sans Medium"/>
              </a:rPr>
              <a:t>En los directos, las miniaturas se añaden una vez haya finalizado desde el menú de edición del video. Las historias son efímeras, no tienen miniatura.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304800" lvl="0" marL="457200" rtl="0" algn="l">
              <a:lnSpc>
                <a:spcPct val="115000"/>
              </a:lnSpc>
              <a:spcBef>
                <a:spcPts val="0"/>
              </a:spcBef>
              <a:spcAft>
                <a:spcPts val="0"/>
              </a:spcAft>
              <a:buClr>
                <a:schemeClr val="dk1"/>
              </a:buClr>
              <a:buSzPts val="1200"/>
              <a:buFont typeface="Montserrat Medium"/>
              <a:buChar char="●"/>
            </a:pPr>
            <a:r>
              <a:rPr lang="es" sz="1200">
                <a:solidFill>
                  <a:schemeClr val="dk1"/>
                </a:solidFill>
                <a:latin typeface="IBM Plex Sans Medium"/>
                <a:ea typeface="IBM Plex Sans Medium"/>
                <a:cs typeface="IBM Plex Sans Medium"/>
                <a:sym typeface="IBM Plex Sans Medium"/>
              </a:rPr>
              <a:t>Es importante que el tamaño del archivo sea pequeño y el formato esté en </a:t>
            </a:r>
            <a:r>
              <a:rPr b="1" lang="es" sz="1200">
                <a:solidFill>
                  <a:schemeClr val="dk1"/>
                </a:solidFill>
                <a:latin typeface="IBM Plex Sans"/>
                <a:ea typeface="IBM Plex Sans"/>
                <a:cs typeface="IBM Plex Sans"/>
                <a:sym typeface="IBM Plex Sans"/>
              </a:rPr>
              <a:t>JPEG, PNG</a:t>
            </a:r>
            <a:r>
              <a:rPr lang="es" sz="1200">
                <a:solidFill>
                  <a:schemeClr val="dk1"/>
                </a:solidFill>
                <a:latin typeface="IBM Plex Sans Medium"/>
                <a:ea typeface="IBM Plex Sans Medium"/>
                <a:cs typeface="IBM Plex Sans Medium"/>
                <a:sym typeface="IBM Plex Sans Medium"/>
              </a:rPr>
              <a:t> o </a:t>
            </a:r>
            <a:r>
              <a:rPr b="1" lang="es" sz="1200">
                <a:solidFill>
                  <a:schemeClr val="dk1"/>
                </a:solidFill>
                <a:latin typeface="IBM Plex Sans"/>
                <a:ea typeface="IBM Plex Sans"/>
                <a:cs typeface="IBM Plex Sans"/>
                <a:sym typeface="IBM Plex Sans"/>
              </a:rPr>
              <a:t>GIF</a:t>
            </a:r>
            <a:r>
              <a:rPr lang="es" sz="1200">
                <a:solidFill>
                  <a:schemeClr val="dk1"/>
                </a:solidFill>
                <a:latin typeface="IBM Plex Sans Medium"/>
                <a:ea typeface="IBM Plex Sans Medium"/>
                <a:cs typeface="IBM Plex Sans Medium"/>
                <a:sym typeface="IBM Plex Sans Medium"/>
              </a:rPr>
              <a:t>. La resolución debe de ser </a:t>
            </a:r>
            <a:r>
              <a:rPr b="1" lang="es" sz="1200">
                <a:solidFill>
                  <a:schemeClr val="dk1"/>
                </a:solidFill>
                <a:latin typeface="IBM Plex Sans"/>
                <a:ea typeface="IBM Plex Sans"/>
                <a:cs typeface="IBM Plex Sans"/>
                <a:sym typeface="IBM Plex Sans"/>
              </a:rPr>
              <a:t>1280x720</a:t>
            </a:r>
            <a:r>
              <a:rPr lang="es" sz="1200">
                <a:solidFill>
                  <a:schemeClr val="dk1"/>
                </a:solidFill>
                <a:latin typeface="IBM Plex Sans Medium"/>
                <a:ea typeface="IBM Plex Sans Medium"/>
                <a:cs typeface="IBM Plex Sans Medium"/>
                <a:sym typeface="IBM Plex Sans Medium"/>
              </a:rPr>
              <a:t> píxeles en videos y directos y </a:t>
            </a:r>
            <a:r>
              <a:rPr b="1" lang="es" sz="1200">
                <a:solidFill>
                  <a:schemeClr val="dk1"/>
                </a:solidFill>
                <a:latin typeface="IBM Plex Sans"/>
                <a:ea typeface="IBM Plex Sans"/>
                <a:cs typeface="IBM Plex Sans"/>
                <a:sym typeface="IBM Plex Sans"/>
              </a:rPr>
              <a:t>1080 x 1920</a:t>
            </a:r>
            <a:r>
              <a:rPr lang="es" sz="1200">
                <a:solidFill>
                  <a:schemeClr val="dk1"/>
                </a:solidFill>
                <a:latin typeface="IBM Plex Sans Medium"/>
                <a:ea typeface="IBM Plex Sans Medium"/>
                <a:cs typeface="IBM Plex Sans Medium"/>
                <a:sym typeface="IBM Plex Sans Medium"/>
              </a:rPr>
              <a:t> píxeles. </a:t>
            </a:r>
            <a:endParaRPr sz="1500">
              <a:solidFill>
                <a:schemeClr val="dk1"/>
              </a:solidFill>
              <a:latin typeface="IBM Plex Sans Medium"/>
              <a:ea typeface="IBM Plex Sans Medium"/>
              <a:cs typeface="IBM Plex Sans Medium"/>
              <a:sym typeface="IBM Plex Sans Medium"/>
            </a:endParaRPr>
          </a:p>
        </p:txBody>
      </p:sp>
      <p:sp>
        <p:nvSpPr>
          <p:cNvPr id="360" name="Google Shape;360;p4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81" name="Shape 81"/>
        <p:cNvGrpSpPr/>
        <p:nvPr/>
      </p:nvGrpSpPr>
      <p:grpSpPr>
        <a:xfrm>
          <a:off x="0" y="0"/>
          <a:ext cx="0" cy="0"/>
          <a:chOff x="0" y="0"/>
          <a:chExt cx="0" cy="0"/>
        </a:xfrm>
      </p:grpSpPr>
      <p:sp>
        <p:nvSpPr>
          <p:cNvPr id="82" name="Google Shape;82;p1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83" name="Google Shape;83;p1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a:t>
            </a:r>
            <a:r>
              <a:rPr lang="es" sz="1100">
                <a:solidFill>
                  <a:schemeClr val="lt1"/>
                </a:solidFill>
                <a:latin typeface="IBM Plex Sans Light"/>
                <a:ea typeface="IBM Plex Sans Light"/>
                <a:cs typeface="IBM Plex Sans Light"/>
                <a:sym typeface="IBM Plex Sans Light"/>
              </a:rPr>
              <a:t>sociales</a:t>
            </a:r>
            <a:endParaRPr sz="1100">
              <a:solidFill>
                <a:schemeClr val="lt1"/>
              </a:solidFill>
              <a:latin typeface="IBM Plex Sans Light"/>
              <a:ea typeface="IBM Plex Sans Light"/>
              <a:cs typeface="IBM Plex Sans Light"/>
              <a:sym typeface="IBM Plex Sans Light"/>
            </a:endParaRPr>
          </a:p>
        </p:txBody>
      </p:sp>
      <p:sp>
        <p:nvSpPr>
          <p:cNvPr id="84" name="Google Shape;84;p18"/>
          <p:cNvSpPr txBox="1"/>
          <p:nvPr/>
        </p:nvSpPr>
        <p:spPr>
          <a:xfrm>
            <a:off x="139350" y="1847125"/>
            <a:ext cx="8865300" cy="923400"/>
          </a:xfrm>
          <a:prstGeom prst="rect">
            <a:avLst/>
          </a:prstGeom>
          <a:noFill/>
          <a:ln>
            <a:noFill/>
          </a:ln>
        </p:spPr>
        <p:txBody>
          <a:bodyPr anchorCtr="0" anchor="t" bIns="91425" lIns="91425" spcFirstLastPara="1" rIns="91425" wrap="square" tIns="91425">
            <a:spAutoFit/>
          </a:bodyPr>
          <a:lstStyle/>
          <a:p>
            <a:pPr indent="-533400" lvl="0" marL="457200" rtl="0" algn="ctr">
              <a:spcBef>
                <a:spcPts val="0"/>
              </a:spcBef>
              <a:spcAft>
                <a:spcPts val="0"/>
              </a:spcAft>
              <a:buClr>
                <a:schemeClr val="lt1"/>
              </a:buClr>
              <a:buSzPts val="4800"/>
              <a:buFont typeface="IBM Plex Sans SemiBold"/>
              <a:buAutoNum type="arabicPeriod"/>
            </a:pPr>
            <a:r>
              <a:rPr lang="es" sz="4800">
                <a:solidFill>
                  <a:schemeClr val="lt1"/>
                </a:solidFill>
                <a:latin typeface="IBM Plex Sans SemiBold"/>
                <a:ea typeface="IBM Plex Sans SemiBold"/>
                <a:cs typeface="IBM Plex Sans SemiBold"/>
                <a:sym typeface="IBM Plex Sans SemiBold"/>
              </a:rPr>
              <a:t>Introducción</a:t>
            </a:r>
            <a:endParaRPr sz="4800">
              <a:solidFill>
                <a:schemeClr val="lt1"/>
              </a:solidFill>
              <a:latin typeface="IBM Plex Sans SemiBold"/>
              <a:ea typeface="IBM Plex Sans SemiBold"/>
              <a:cs typeface="IBM Plex Sans SemiBold"/>
              <a:sym typeface="IBM Plex Sans SemiBold"/>
            </a:endParaRPr>
          </a:p>
        </p:txBody>
      </p:sp>
      <p:sp>
        <p:nvSpPr>
          <p:cNvPr id="85" name="Google Shape;85;p18"/>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rPr>
              <a:t>YouTube</a:t>
            </a:r>
            <a:endParaRPr>
              <a:solidFill>
                <a:schemeClr val="lt1"/>
              </a:solidFill>
            </a:endParaRPr>
          </a:p>
        </p:txBody>
      </p:sp>
      <p:pic>
        <p:nvPicPr>
          <p:cNvPr id="86" name="Google Shape;86;p18"/>
          <p:cNvPicPr preferRelativeResize="0"/>
          <p:nvPr/>
        </p:nvPicPr>
        <p:blipFill>
          <a:blip r:embed="rId3">
            <a:alphaModFix/>
          </a:blip>
          <a:stretch>
            <a:fillRect/>
          </a:stretch>
        </p:blipFill>
        <p:spPr>
          <a:xfrm>
            <a:off x="8142000" y="4252150"/>
            <a:ext cx="784950" cy="633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364" name="Shape 364"/>
        <p:cNvGrpSpPr/>
        <p:nvPr/>
      </p:nvGrpSpPr>
      <p:grpSpPr>
        <a:xfrm>
          <a:off x="0" y="0"/>
          <a:ext cx="0" cy="0"/>
          <a:chOff x="0" y="0"/>
          <a:chExt cx="0" cy="0"/>
        </a:xfrm>
      </p:grpSpPr>
      <p:sp>
        <p:nvSpPr>
          <p:cNvPr id="365" name="Google Shape;365;p4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366" name="Google Shape;366;p45"/>
          <p:cNvSpPr txBox="1"/>
          <p:nvPr/>
        </p:nvSpPr>
        <p:spPr>
          <a:xfrm>
            <a:off x="139350" y="18471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7. Pantallas finales</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367" name="Google Shape;367;p45"/>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368" name="Google Shape;368;p45"/>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369" name="Google Shape;369;p4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75" name="Google Shape;375;p46"/>
          <p:cNvSpPr txBox="1"/>
          <p:nvPr/>
        </p:nvSpPr>
        <p:spPr>
          <a:xfrm>
            <a:off x="763050" y="526300"/>
            <a:ext cx="7617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¿Qué son?</a:t>
            </a:r>
            <a:endParaRPr sz="3000">
              <a:solidFill>
                <a:srgbClr val="003864"/>
              </a:solidFill>
            </a:endParaRPr>
          </a:p>
        </p:txBody>
      </p:sp>
      <p:pic>
        <p:nvPicPr>
          <p:cNvPr id="376" name="Google Shape;376;p46"/>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77" name="Google Shape;377;p46"/>
          <p:cNvSpPr txBox="1"/>
          <p:nvPr/>
        </p:nvSpPr>
        <p:spPr>
          <a:xfrm>
            <a:off x="763050" y="1519950"/>
            <a:ext cx="7416000" cy="297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Las pantallas finales, también conocidas como "end screens", son elementos interactivos que se muestran al final de un video en YouTube. Estas pantallas ofrecen a los espectadores acciones adicionales que pueden tomar después de ver el video, como suscribirse al canal, ver otro video recomendado, visitar un sitio web externo o realizar alguna otra acción específica.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Las pantallas finales se colocan en los últimos 5 a 20 segundos del video y se superponen en la esquina inferior derecha. Puedes personalizar las pantallas finales para incluir miniaturas de otros videos, botones de suscripción, enlaces externos o incluso promociones especiales.</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Clr>
                <a:schemeClr val="dk1"/>
              </a:buClr>
              <a:buSzPts val="1100"/>
              <a:buFont typeface="Arial"/>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3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300">
              <a:solidFill>
                <a:schemeClr val="dk1"/>
              </a:solidFill>
              <a:latin typeface="IBM Plex Sans"/>
              <a:ea typeface="IBM Plex Sans"/>
              <a:cs typeface="IBM Plex Sans"/>
              <a:sym typeface="IBM Plex Sans"/>
            </a:endParaRPr>
          </a:p>
        </p:txBody>
      </p:sp>
      <p:sp>
        <p:nvSpPr>
          <p:cNvPr id="378" name="Google Shape;378;p4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84" name="Google Shape;384;p47"/>
          <p:cNvSpPr txBox="1"/>
          <p:nvPr/>
        </p:nvSpPr>
        <p:spPr>
          <a:xfrm>
            <a:off x="572250" y="515100"/>
            <a:ext cx="7993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crearlas?</a:t>
            </a:r>
            <a:endParaRPr sz="3000">
              <a:solidFill>
                <a:srgbClr val="003864"/>
              </a:solidFill>
            </a:endParaRPr>
          </a:p>
        </p:txBody>
      </p:sp>
      <p:pic>
        <p:nvPicPr>
          <p:cNvPr id="385" name="Google Shape;385;p47"/>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86" name="Google Shape;386;p47"/>
          <p:cNvSpPr txBox="1"/>
          <p:nvPr/>
        </p:nvSpPr>
        <p:spPr>
          <a:xfrm>
            <a:off x="760525" y="1355025"/>
            <a:ext cx="7505100" cy="336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1. Accede a tu cuenta de YouTube y dirígete al "Estudio de YouTube".</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2. Selecciona el video al que deseas agregar la pantalla final.</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3. Haz clic en "Editor de video" en el menú lateral izquierdo.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4. Haz clic en la pestaña "Pantallas finales y anotaciones" en la parte superior de la página.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5. Haz clic en el botón "Agregar elemento" y elige el tipo de elemento que deseas agregar a la pantalla final. Puedes elegir entre video o lista de reproducción, suscripción al canal, enlace externo, logo del canal y elemento de llamada a la acción</a:t>
            </a:r>
            <a:endParaRPr sz="1200">
              <a:solidFill>
                <a:schemeClr val="dk1"/>
              </a:solidFill>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3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300">
              <a:solidFill>
                <a:schemeClr val="dk1"/>
              </a:solidFill>
              <a:latin typeface="IBM Plex Sans"/>
              <a:ea typeface="IBM Plex Sans"/>
              <a:cs typeface="IBM Plex Sans"/>
              <a:sym typeface="IBM Plex Sans"/>
            </a:endParaRPr>
          </a:p>
        </p:txBody>
      </p:sp>
      <p:sp>
        <p:nvSpPr>
          <p:cNvPr id="387" name="Google Shape;387;p4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93" name="Google Shape;393;p48"/>
          <p:cNvSpPr txBox="1"/>
          <p:nvPr/>
        </p:nvSpPr>
        <p:spPr>
          <a:xfrm>
            <a:off x="759750" y="505575"/>
            <a:ext cx="7624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crearlas?</a:t>
            </a:r>
            <a:endParaRPr sz="3000">
              <a:solidFill>
                <a:srgbClr val="003864"/>
              </a:solidFill>
            </a:endParaRPr>
          </a:p>
        </p:txBody>
      </p:sp>
      <p:pic>
        <p:nvPicPr>
          <p:cNvPr id="394" name="Google Shape;394;p48"/>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395" name="Google Shape;395;p48"/>
          <p:cNvSpPr txBox="1"/>
          <p:nvPr/>
        </p:nvSpPr>
        <p:spPr>
          <a:xfrm>
            <a:off x="760525" y="1401125"/>
            <a:ext cx="7247400" cy="295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6. Ajusta la duración y la posición del elemento en la pantalla final según tus preferencias.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7. Personaliza el texto y los colores del elemento si es necesario.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8. Repite los pasos anteriores para agregar más elementos a la pantalla final si lo deseas.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9. Previsualiza la pantalla final para asegurarte de que se vea cómo deseas.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10. Haz clic en "Guardar" para aplicar los cambios a tu video.</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3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300">
              <a:solidFill>
                <a:schemeClr val="dk1"/>
              </a:solidFill>
              <a:latin typeface="IBM Plex Sans"/>
              <a:ea typeface="IBM Plex Sans"/>
              <a:cs typeface="IBM Plex Sans"/>
              <a:sym typeface="IBM Plex Sans"/>
            </a:endParaRPr>
          </a:p>
        </p:txBody>
      </p:sp>
      <p:sp>
        <p:nvSpPr>
          <p:cNvPr id="396" name="Google Shape;396;p4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400" name="Shape 400"/>
        <p:cNvGrpSpPr/>
        <p:nvPr/>
      </p:nvGrpSpPr>
      <p:grpSpPr>
        <a:xfrm>
          <a:off x="0" y="0"/>
          <a:ext cx="0" cy="0"/>
          <a:chOff x="0" y="0"/>
          <a:chExt cx="0" cy="0"/>
        </a:xfrm>
      </p:grpSpPr>
      <p:sp>
        <p:nvSpPr>
          <p:cNvPr id="401" name="Google Shape;401;p4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402" name="Google Shape;402;p49"/>
          <p:cNvSpPr txBox="1"/>
          <p:nvPr/>
        </p:nvSpPr>
        <p:spPr>
          <a:xfrm>
            <a:off x="139350" y="18471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8. </a:t>
            </a:r>
            <a:r>
              <a:rPr lang="es" sz="4800">
                <a:solidFill>
                  <a:schemeClr val="lt1"/>
                </a:solidFill>
                <a:latin typeface="IBM Plex Sans SemiBold"/>
                <a:ea typeface="IBM Plex Sans SemiBold"/>
                <a:cs typeface="IBM Plex Sans SemiBold"/>
                <a:sym typeface="IBM Plex Sans SemiBold"/>
              </a:rPr>
              <a:t>Duración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403" name="Google Shape;403;p49"/>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rPr>
              <a:t>YouTube</a:t>
            </a:r>
            <a:endParaRPr>
              <a:solidFill>
                <a:schemeClr val="lt1"/>
              </a:solidFill>
            </a:endParaRPr>
          </a:p>
        </p:txBody>
      </p:sp>
      <p:pic>
        <p:nvPicPr>
          <p:cNvPr id="404" name="Google Shape;404;p49"/>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405" name="Google Shape;405;p4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11" name="Google Shape;411;p50"/>
          <p:cNvSpPr txBox="1"/>
          <p:nvPr/>
        </p:nvSpPr>
        <p:spPr>
          <a:xfrm>
            <a:off x="357900" y="369325"/>
            <a:ext cx="8428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Duración</a:t>
            </a:r>
            <a:endParaRPr sz="3000">
              <a:solidFill>
                <a:srgbClr val="003864"/>
              </a:solidFill>
              <a:highlight>
                <a:srgbClr val="E7F3F8"/>
              </a:highlight>
              <a:latin typeface="IBM Plex Sans SemiBold"/>
              <a:ea typeface="IBM Plex Sans SemiBold"/>
              <a:cs typeface="IBM Plex Sans SemiBold"/>
              <a:sym typeface="IBM Plex Sans SemiBold"/>
            </a:endParaRPr>
          </a:p>
        </p:txBody>
      </p:sp>
      <p:sp>
        <p:nvSpPr>
          <p:cNvPr id="412" name="Google Shape;412;p50"/>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413" name="Google Shape;413;p50"/>
          <p:cNvPicPr preferRelativeResize="0"/>
          <p:nvPr/>
        </p:nvPicPr>
        <p:blipFill>
          <a:blip r:embed="rId3">
            <a:alphaModFix/>
          </a:blip>
          <a:stretch>
            <a:fillRect/>
          </a:stretch>
        </p:blipFill>
        <p:spPr>
          <a:xfrm>
            <a:off x="8178975" y="4359425"/>
            <a:ext cx="667026" cy="461700"/>
          </a:xfrm>
          <a:prstGeom prst="rect">
            <a:avLst/>
          </a:prstGeom>
          <a:noFill/>
          <a:ln>
            <a:noFill/>
          </a:ln>
        </p:spPr>
      </p:pic>
      <p:graphicFrame>
        <p:nvGraphicFramePr>
          <p:cNvPr id="414" name="Google Shape;414;p50"/>
          <p:cNvGraphicFramePr/>
          <p:nvPr/>
        </p:nvGraphicFramePr>
        <p:xfrm>
          <a:off x="1212675" y="1138925"/>
          <a:ext cx="3000000" cy="3000000"/>
        </p:xfrm>
        <a:graphic>
          <a:graphicData uri="http://schemas.openxmlformats.org/drawingml/2006/table">
            <a:tbl>
              <a:tblPr>
                <a:noFill/>
                <a:tableStyleId>{42472E91-3C7C-43A5-822A-7D2F86A87FDC}</a:tableStyleId>
              </a:tblPr>
              <a:tblGrid>
                <a:gridCol w="1705000"/>
                <a:gridCol w="1705000"/>
                <a:gridCol w="1705000"/>
                <a:gridCol w="1705000"/>
              </a:tblGrid>
              <a:tr h="605025">
                <a:tc>
                  <a:txBody>
                    <a:bodyPr/>
                    <a:lstStyle/>
                    <a:p>
                      <a:pPr indent="0" lvl="0" marL="0" rtl="0" algn="ctr">
                        <a:spcBef>
                          <a:spcPts val="0"/>
                        </a:spcBef>
                        <a:spcAft>
                          <a:spcPts val="0"/>
                        </a:spcAft>
                        <a:buNone/>
                      </a:pPr>
                      <a:r>
                        <a:t/>
                      </a:r>
                      <a:endParaRPr sz="1200">
                        <a:highlight>
                          <a:srgbClr val="E7F3F8"/>
                        </a:highlight>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Video</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Short</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Historia</a:t>
                      </a:r>
                      <a:endParaRPr b="1" sz="1200">
                        <a:latin typeface="IBM Plex Sans"/>
                        <a:ea typeface="IBM Plex Sans"/>
                        <a:cs typeface="IBM Plex Sans"/>
                        <a:sym typeface="IBM Plex Sans"/>
                      </a:endParaRPr>
                    </a:p>
                  </a:txBody>
                  <a:tcPr marT="91425" marB="91425" marR="91425" marL="91425" anchor="ctr"/>
                </a:tc>
              </a:tr>
              <a:tr h="605025">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Mínima</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 segundo</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 segundo</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 segundo</a:t>
                      </a:r>
                      <a:endParaRPr sz="1200">
                        <a:latin typeface="IBM Plex Sans Medium"/>
                        <a:ea typeface="IBM Plex Sans Medium"/>
                        <a:cs typeface="IBM Plex Sans Medium"/>
                        <a:sym typeface="IBM Plex Sans Medium"/>
                      </a:endParaRPr>
                    </a:p>
                  </a:txBody>
                  <a:tcPr marT="91425" marB="91425" marR="91425" marL="91425" anchor="ctr"/>
                </a:tc>
              </a:tr>
              <a:tr h="605025">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Máxima</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12 horas</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 minuto</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15 segundos</a:t>
                      </a:r>
                      <a:endParaRPr sz="1200">
                        <a:latin typeface="IBM Plex Sans Medium"/>
                        <a:ea typeface="IBM Plex Sans Medium"/>
                        <a:cs typeface="IBM Plex Sans Medium"/>
                        <a:sym typeface="IBM Plex Sans Medium"/>
                      </a:endParaRPr>
                    </a:p>
                  </a:txBody>
                  <a:tcPr marT="91425" marB="91425" marR="91425" marL="91425" anchor="ctr"/>
                </a:tc>
              </a:tr>
              <a:tr h="605025">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óptima</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5 a 15 minutos</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15 y 30 segundos</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10 segundos</a:t>
                      </a:r>
                      <a:endParaRPr sz="1200">
                        <a:latin typeface="IBM Plex Sans Medium"/>
                        <a:ea typeface="IBM Plex Sans Medium"/>
                        <a:cs typeface="IBM Plex Sans Medium"/>
                        <a:sym typeface="IBM Plex Sans Medium"/>
                      </a:endParaRPr>
                    </a:p>
                  </a:txBody>
                  <a:tcPr marT="91425" marB="91425" marR="91425" marL="91425" anchor="ctr"/>
                </a:tc>
              </a:tr>
              <a:tr h="605025">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Para monetizar</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 minuto</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304800" lvl="0" marL="457200" rtl="0" algn="ctr">
                        <a:spcBef>
                          <a:spcPts val="0"/>
                        </a:spcBef>
                        <a:spcAft>
                          <a:spcPts val="0"/>
                        </a:spcAft>
                        <a:buSzPts val="1200"/>
                        <a:buFont typeface="IBM Plex Sans Medium"/>
                        <a:buChar char="-"/>
                      </a:pPr>
                      <a:r>
                        <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304800" lvl="0" marL="457200" rtl="0" algn="ctr">
                        <a:spcBef>
                          <a:spcPts val="0"/>
                        </a:spcBef>
                        <a:spcAft>
                          <a:spcPts val="0"/>
                        </a:spcAft>
                        <a:buSzPts val="1200"/>
                        <a:buFont typeface="IBM Plex Sans Medium"/>
                        <a:buChar char="-"/>
                      </a:pPr>
                      <a:r>
                        <a:t/>
                      </a:r>
                      <a:endParaRPr sz="1200">
                        <a:latin typeface="IBM Plex Sans Medium"/>
                        <a:ea typeface="IBM Plex Sans Medium"/>
                        <a:cs typeface="IBM Plex Sans Medium"/>
                        <a:sym typeface="IBM Plex Sans Medium"/>
                      </a:endParaRPr>
                    </a:p>
                  </a:txBody>
                  <a:tcPr marT="91425" marB="91425" marR="91425" marL="91425" anchor="ctr"/>
                </a:tc>
              </a:tr>
            </a:tbl>
          </a:graphicData>
        </a:graphic>
      </p:graphicFrame>
      <p:sp>
        <p:nvSpPr>
          <p:cNvPr id="415" name="Google Shape;415;p5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419" name="Shape 419"/>
        <p:cNvGrpSpPr/>
        <p:nvPr/>
      </p:nvGrpSpPr>
      <p:grpSpPr>
        <a:xfrm>
          <a:off x="0" y="0"/>
          <a:ext cx="0" cy="0"/>
          <a:chOff x="0" y="0"/>
          <a:chExt cx="0" cy="0"/>
        </a:xfrm>
      </p:grpSpPr>
      <p:sp>
        <p:nvSpPr>
          <p:cNvPr id="420" name="Google Shape;420;p5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421" name="Google Shape;421;p51"/>
          <p:cNvSpPr txBox="1"/>
          <p:nvPr/>
        </p:nvSpPr>
        <p:spPr>
          <a:xfrm>
            <a:off x="139350" y="1847125"/>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9. Do's and don'ts</a:t>
            </a:r>
            <a:endParaRPr sz="4800">
              <a:solidFill>
                <a:schemeClr val="lt1"/>
              </a:solidFill>
              <a:latin typeface="IBM Plex Sans SemiBold"/>
              <a:ea typeface="IBM Plex Sans SemiBold"/>
              <a:cs typeface="IBM Plex Sans SemiBold"/>
              <a:sym typeface="IBM Plex Sans SemiBold"/>
            </a:endParaRPr>
          </a:p>
        </p:txBody>
      </p:sp>
      <p:sp>
        <p:nvSpPr>
          <p:cNvPr id="422" name="Google Shape;422;p51"/>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423" name="Google Shape;423;p51"/>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424" name="Google Shape;424;p5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30" name="Google Shape;430;p52"/>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431" name="Google Shape;431;p52"/>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432" name="Google Shape;432;p52"/>
          <p:cNvSpPr txBox="1"/>
          <p:nvPr/>
        </p:nvSpPr>
        <p:spPr>
          <a:xfrm>
            <a:off x="674100" y="1504800"/>
            <a:ext cx="6720900" cy="275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1. </a:t>
            </a:r>
            <a:r>
              <a:rPr b="1" lang="es" sz="1200">
                <a:solidFill>
                  <a:schemeClr val="dk1"/>
                </a:solidFill>
                <a:latin typeface="IBM Plex Sans"/>
                <a:ea typeface="IBM Plex Sans"/>
                <a:cs typeface="IBM Plex Sans"/>
                <a:sym typeface="IBM Plex Sans"/>
              </a:rPr>
              <a:t>Crea contenido de alta calidad</a:t>
            </a:r>
            <a:r>
              <a:rPr lang="es" sz="1200">
                <a:solidFill>
                  <a:schemeClr val="dk1"/>
                </a:solidFill>
                <a:latin typeface="IBM Plex Sans Medium"/>
                <a:ea typeface="IBM Plex Sans Medium"/>
                <a:cs typeface="IBM Plex Sans Medium"/>
                <a:sym typeface="IBM Plex Sans Medium"/>
              </a:rPr>
              <a:t>: Produce videos que sean visualmente atractivos, bien editados y con un buen audio. Presta atención a la iluminación, el encuadre y la calidad general del video.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2. </a:t>
            </a:r>
            <a:r>
              <a:rPr b="1" lang="es" sz="1200">
                <a:solidFill>
                  <a:schemeClr val="dk1"/>
                </a:solidFill>
                <a:latin typeface="IBM Plex Sans"/>
                <a:ea typeface="IBM Plex Sans"/>
                <a:cs typeface="IBM Plex Sans"/>
                <a:sym typeface="IBM Plex Sans"/>
              </a:rPr>
              <a:t>Conoce a tu audiencia</a:t>
            </a:r>
            <a:r>
              <a:rPr lang="es" sz="1200">
                <a:solidFill>
                  <a:schemeClr val="dk1"/>
                </a:solidFill>
                <a:latin typeface="IBM Plex Sans Medium"/>
                <a:ea typeface="IBM Plex Sans Medium"/>
                <a:cs typeface="IBM Plex Sans Medium"/>
                <a:sym typeface="IBM Plex Sans Medium"/>
              </a:rPr>
              <a:t>: Investiga y comprende a tu audiencia objetivo. Crea contenido relevante y atractivo que satisfaga sus necesidades e intereses.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3. </a:t>
            </a:r>
            <a:r>
              <a:rPr b="1" lang="es" sz="1200">
                <a:solidFill>
                  <a:schemeClr val="dk1"/>
                </a:solidFill>
                <a:latin typeface="IBM Plex Sans"/>
                <a:ea typeface="IBM Plex Sans"/>
                <a:cs typeface="IBM Plex Sans"/>
                <a:sym typeface="IBM Plex Sans"/>
              </a:rPr>
              <a:t>Optimiza tus metadatos</a:t>
            </a:r>
            <a:r>
              <a:rPr lang="es" sz="1200">
                <a:solidFill>
                  <a:schemeClr val="dk1"/>
                </a:solidFill>
                <a:latin typeface="IBM Plex Sans Medium"/>
                <a:ea typeface="IBM Plex Sans Medium"/>
                <a:cs typeface="IBM Plex Sans Medium"/>
                <a:sym typeface="IBM Plex Sans Medium"/>
              </a:rPr>
              <a:t>: Utiliza palabras clave relevantes en el título, la descripción y las etiquetas de tus videos para ayudar al algoritmo de búsqueda a encontrar y clasificar tu contenido.</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433" name="Google Shape;433;p5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434" name="Google Shape;434;p52"/>
          <p:cNvSpPr txBox="1"/>
          <p:nvPr/>
        </p:nvSpPr>
        <p:spPr>
          <a:xfrm>
            <a:off x="440850" y="522525"/>
            <a:ext cx="8262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Youtube Do's </a:t>
            </a:r>
            <a:endParaRPr sz="3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40" name="Google Shape;440;p53"/>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441" name="Google Shape;441;p53"/>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442" name="Google Shape;442;p53"/>
          <p:cNvSpPr txBox="1"/>
          <p:nvPr/>
        </p:nvSpPr>
        <p:spPr>
          <a:xfrm>
            <a:off x="674100" y="1533625"/>
            <a:ext cx="70812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4. </a:t>
            </a:r>
            <a:r>
              <a:rPr b="1" lang="es" sz="1200">
                <a:solidFill>
                  <a:schemeClr val="dk1"/>
                </a:solidFill>
                <a:latin typeface="IBM Plex Sans"/>
                <a:ea typeface="IBM Plex Sans"/>
                <a:cs typeface="IBM Plex Sans"/>
                <a:sym typeface="IBM Plex Sans"/>
              </a:rPr>
              <a:t>Mantén una programación constante</a:t>
            </a:r>
            <a:r>
              <a:rPr lang="es" sz="1200">
                <a:solidFill>
                  <a:schemeClr val="dk1"/>
                </a:solidFill>
                <a:latin typeface="IBM Plex Sans Medium"/>
                <a:ea typeface="IBM Plex Sans Medium"/>
                <a:cs typeface="IBM Plex Sans Medium"/>
                <a:sym typeface="IBM Plex Sans Medium"/>
              </a:rPr>
              <a:t>: Publica regularmente para mantener a tu audiencia comprometida y construir una base de seguidores leales. Establece una programación consistente y cumple con ella.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5. </a:t>
            </a:r>
            <a:r>
              <a:rPr b="1" lang="es" sz="1200">
                <a:solidFill>
                  <a:schemeClr val="dk1"/>
                </a:solidFill>
                <a:latin typeface="IBM Plex Sans"/>
                <a:ea typeface="IBM Plex Sans"/>
                <a:cs typeface="IBM Plex Sans"/>
                <a:sym typeface="IBM Plex Sans"/>
              </a:rPr>
              <a:t>Interactúa con tu audiencia</a:t>
            </a:r>
            <a:r>
              <a:rPr lang="es" sz="1200">
                <a:solidFill>
                  <a:schemeClr val="dk1"/>
                </a:solidFill>
                <a:latin typeface="IBM Plex Sans Medium"/>
                <a:ea typeface="IBM Plex Sans Medium"/>
                <a:cs typeface="IBM Plex Sans Medium"/>
                <a:sym typeface="IBM Plex Sans Medium"/>
              </a:rPr>
              <a:t>: Responde a los comentarios de tus espectadores y participa en conversaciones con ellos. Esto muestra tu compromiso y ayuda a fortalecer la conexión con tu audiencia.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6. </a:t>
            </a:r>
            <a:r>
              <a:rPr b="1" lang="es" sz="1200">
                <a:solidFill>
                  <a:schemeClr val="dk1"/>
                </a:solidFill>
                <a:latin typeface="IBM Plex Sans"/>
                <a:ea typeface="IBM Plex Sans"/>
                <a:cs typeface="IBM Plex Sans"/>
                <a:sym typeface="IBM Plex Sans"/>
              </a:rPr>
              <a:t>Utiliza miniaturas atractivas</a:t>
            </a:r>
            <a:r>
              <a:rPr lang="es" sz="1200">
                <a:solidFill>
                  <a:schemeClr val="dk1"/>
                </a:solidFill>
                <a:latin typeface="IBM Plex Sans Medium"/>
                <a:ea typeface="IBM Plex Sans Medium"/>
                <a:cs typeface="IBM Plex Sans Medium"/>
                <a:sym typeface="IBM Plex Sans Medium"/>
              </a:rPr>
              <a:t>: Crea miniaturas visualmente llamativas y relevantes que capten la atención de los espectadores y los animen a hacer clic en tu video.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443" name="Google Shape;443;p5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444" name="Google Shape;444;p53"/>
          <p:cNvSpPr txBox="1"/>
          <p:nvPr/>
        </p:nvSpPr>
        <p:spPr>
          <a:xfrm>
            <a:off x="440850" y="522525"/>
            <a:ext cx="8262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Youtube Do's </a:t>
            </a:r>
            <a:endParaRPr sz="3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50" name="Google Shape;450;p54"/>
          <p:cNvSpPr txBox="1"/>
          <p:nvPr/>
        </p:nvSpPr>
        <p:spPr>
          <a:xfrm>
            <a:off x="962125" y="1314375"/>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451" name="Google Shape;451;p54"/>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452" name="Google Shape;452;p54"/>
          <p:cNvSpPr txBox="1"/>
          <p:nvPr/>
        </p:nvSpPr>
        <p:spPr>
          <a:xfrm>
            <a:off x="674125" y="1514500"/>
            <a:ext cx="7271400" cy="34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7. </a:t>
            </a:r>
            <a:r>
              <a:rPr b="1" lang="es" sz="1200">
                <a:solidFill>
                  <a:schemeClr val="dk1"/>
                </a:solidFill>
                <a:latin typeface="IBM Plex Sans"/>
                <a:ea typeface="IBM Plex Sans"/>
                <a:cs typeface="IBM Plex Sans"/>
                <a:sym typeface="IBM Plex Sans"/>
              </a:rPr>
              <a:t>Promueve tus videos en otras plataformas</a:t>
            </a:r>
            <a:r>
              <a:rPr lang="es" sz="1200">
                <a:solidFill>
                  <a:schemeClr val="dk1"/>
                </a:solidFill>
                <a:latin typeface="IBM Plex Sans Medium"/>
                <a:ea typeface="IBM Plex Sans Medium"/>
                <a:cs typeface="IBM Plex Sans Medium"/>
                <a:sym typeface="IBM Plex Sans Medium"/>
              </a:rPr>
              <a:t>: Comparte tus videos en redes sociales, blogs u otras plataformas para ampliar el alcance y atraer a nuevos espectadores a tu canal.</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8. </a:t>
            </a:r>
            <a:r>
              <a:rPr b="1" lang="es" sz="1200">
                <a:solidFill>
                  <a:schemeClr val="dk1"/>
                </a:solidFill>
                <a:latin typeface="IBM Plex Sans"/>
                <a:ea typeface="IBM Plex Sans"/>
                <a:cs typeface="IBM Plex Sans"/>
                <a:sym typeface="IBM Plex Sans"/>
              </a:rPr>
              <a:t>Colabora con otros creadores</a:t>
            </a:r>
            <a:r>
              <a:rPr lang="es" sz="1200">
                <a:solidFill>
                  <a:schemeClr val="dk1"/>
                </a:solidFill>
                <a:latin typeface="IBM Plex Sans Medium"/>
                <a:ea typeface="IBM Plex Sans Medium"/>
                <a:cs typeface="IBM Plex Sans Medium"/>
                <a:sym typeface="IBM Plex Sans Medium"/>
              </a:rPr>
              <a:t>: Busca oportunidades de colaborar con otros creadores de contenido que compartan tu audiencia objetivo. Esto puede ayudar a expandir el alcance y atraer nuevos seguidores.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9. </a:t>
            </a:r>
            <a:r>
              <a:rPr b="1" lang="es" sz="1200">
                <a:solidFill>
                  <a:schemeClr val="dk1"/>
                </a:solidFill>
                <a:latin typeface="IBM Plex Sans"/>
                <a:ea typeface="IBM Plex Sans"/>
                <a:cs typeface="IBM Plex Sans"/>
                <a:sym typeface="IBM Plex Sans"/>
              </a:rPr>
              <a:t>Analiza tus métricas</a:t>
            </a:r>
            <a:r>
              <a:rPr lang="es" sz="1200">
                <a:solidFill>
                  <a:schemeClr val="dk1"/>
                </a:solidFill>
                <a:latin typeface="IBM Plex Sans Medium"/>
                <a:ea typeface="IBM Plex Sans Medium"/>
                <a:cs typeface="IBM Plex Sans Medium"/>
                <a:sym typeface="IBM Plex Sans Medium"/>
              </a:rPr>
              <a:t>: Utiliza las herramientas de análisis para monitorizar el rendimiento de tus videos, identificar patrones y tendencias, y ajustar tu estrategia en consecuencia.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10. </a:t>
            </a:r>
            <a:r>
              <a:rPr b="1" lang="es" sz="1200">
                <a:solidFill>
                  <a:schemeClr val="dk1"/>
                </a:solidFill>
                <a:latin typeface="IBM Plex Sans"/>
                <a:ea typeface="IBM Plex Sans"/>
                <a:cs typeface="IBM Plex Sans"/>
                <a:sym typeface="IBM Plex Sans"/>
              </a:rPr>
              <a:t>Sé auténtico y único</a:t>
            </a:r>
            <a:r>
              <a:rPr lang="es" sz="1200">
                <a:solidFill>
                  <a:schemeClr val="dk1"/>
                </a:solidFill>
                <a:latin typeface="IBM Plex Sans Medium"/>
                <a:ea typeface="IBM Plex Sans Medium"/>
                <a:cs typeface="IBM Plex Sans Medium"/>
                <a:sym typeface="IBM Plex Sans Medium"/>
              </a:rPr>
              <a:t>: Destaca mostrando tu personalidad y ofreciendo contenido único. No tengas miedo de ser tú mismo y experimentar con diferentes ideas y formatos.</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453" name="Google Shape;453;p54"/>
          <p:cNvSpPr txBox="1"/>
          <p:nvPr/>
        </p:nvSpPr>
        <p:spPr>
          <a:xfrm>
            <a:off x="440850" y="522525"/>
            <a:ext cx="8262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Youtube Do's </a:t>
            </a:r>
            <a:endParaRPr sz="3000">
              <a:solidFill>
                <a:srgbClr val="003864"/>
              </a:solidFill>
              <a:latin typeface="IBM Plex Sans SemiBold"/>
              <a:ea typeface="IBM Plex Sans SemiBold"/>
              <a:cs typeface="IBM Plex Sans SemiBold"/>
              <a:sym typeface="IBM Plex Sans SemiBold"/>
            </a:endParaRPr>
          </a:p>
        </p:txBody>
      </p:sp>
      <p:sp>
        <p:nvSpPr>
          <p:cNvPr id="454" name="Google Shape;454;p5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92" name="Google Shape;92;p1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a:t>
            </a:r>
            <a:r>
              <a:rPr lang="es" sz="1100">
                <a:solidFill>
                  <a:srgbClr val="003864"/>
                </a:solidFill>
                <a:latin typeface="IBM Plex Sans Light"/>
                <a:ea typeface="IBM Plex Sans Light"/>
                <a:cs typeface="IBM Plex Sans Light"/>
                <a:sym typeface="IBM Plex Sans Light"/>
              </a:rPr>
              <a:t>sociales</a:t>
            </a:r>
            <a:endParaRPr sz="1100">
              <a:solidFill>
                <a:srgbClr val="003864"/>
              </a:solidFill>
              <a:latin typeface="IBM Plex Sans Light"/>
              <a:ea typeface="IBM Plex Sans Light"/>
              <a:cs typeface="IBM Plex Sans Light"/>
              <a:sym typeface="IBM Plex Sans Light"/>
            </a:endParaRPr>
          </a:p>
        </p:txBody>
      </p:sp>
      <p:sp>
        <p:nvSpPr>
          <p:cNvPr id="93" name="Google Shape;93;p19"/>
          <p:cNvSpPr txBox="1"/>
          <p:nvPr/>
        </p:nvSpPr>
        <p:spPr>
          <a:xfrm>
            <a:off x="612450" y="544388"/>
            <a:ext cx="791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Introducción</a:t>
            </a:r>
            <a:endParaRPr sz="3000">
              <a:solidFill>
                <a:srgbClr val="003864"/>
              </a:solidFill>
            </a:endParaRPr>
          </a:p>
        </p:txBody>
      </p:sp>
      <p:pic>
        <p:nvPicPr>
          <p:cNvPr id="94" name="Google Shape;94;p19"/>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95" name="Google Shape;95;p19"/>
          <p:cNvSpPr txBox="1"/>
          <p:nvPr/>
        </p:nvSpPr>
        <p:spPr>
          <a:xfrm>
            <a:off x="858150" y="1504825"/>
            <a:ext cx="7137600" cy="28854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1200"/>
              </a:spcBef>
              <a:spcAft>
                <a:spcPts val="0"/>
              </a:spcAft>
              <a:buClr>
                <a:schemeClr val="dk1"/>
              </a:buClr>
              <a:buSzPts val="900"/>
              <a:buFont typeface="IBM Plex Sans Medium"/>
              <a:buChar char="●"/>
            </a:pPr>
            <a:r>
              <a:rPr lang="es" sz="1200">
                <a:latin typeface="IBM Plex Sans Medium"/>
                <a:ea typeface="IBM Plex Sans Medium"/>
                <a:cs typeface="IBM Plex Sans Medium"/>
                <a:sym typeface="IBM Plex Sans Medium"/>
              </a:rPr>
              <a:t>YouTube es una plataforma en línea que permite a los usuarios publicar, ver, comentar y compartir contenido audiovisual.</a:t>
            </a:r>
            <a:endParaRPr sz="1200">
              <a:latin typeface="IBM Plex Sans Medium"/>
              <a:ea typeface="IBM Plex Sans Medium"/>
              <a:cs typeface="IBM Plex Sans Medium"/>
              <a:sym typeface="IBM Plex Sans Medium"/>
            </a:endParaRPr>
          </a:p>
          <a:p>
            <a:pPr indent="-285750" lvl="0" marL="457200" rtl="0" algn="l">
              <a:lnSpc>
                <a:spcPct val="115000"/>
              </a:lnSpc>
              <a:spcBef>
                <a:spcPts val="0"/>
              </a:spcBef>
              <a:spcAft>
                <a:spcPts val="0"/>
              </a:spcAft>
              <a:buClr>
                <a:schemeClr val="dk1"/>
              </a:buClr>
              <a:buSzPts val="900"/>
              <a:buFont typeface="IBM Plex Sans Medium"/>
              <a:buChar char="●"/>
            </a:pPr>
            <a:r>
              <a:rPr lang="es" sz="1200">
                <a:latin typeface="IBM Plex Sans Medium"/>
                <a:ea typeface="IBM Plex Sans Medium"/>
                <a:cs typeface="IBM Plex Sans Medium"/>
                <a:sym typeface="IBM Plex Sans Medium"/>
              </a:rPr>
              <a:t>Ofrece una amplia variedad de contenidos, desde videoclips hasta tutoriales, documentales y videos educativos.</a:t>
            </a:r>
            <a:endParaRPr sz="1200">
              <a:latin typeface="IBM Plex Sans Medium"/>
              <a:ea typeface="IBM Plex Sans Medium"/>
              <a:cs typeface="IBM Plex Sans Medium"/>
              <a:sym typeface="IBM Plex Sans Medium"/>
            </a:endParaRPr>
          </a:p>
          <a:p>
            <a:pPr indent="-285750" lvl="0" marL="457200" rtl="0" algn="l">
              <a:lnSpc>
                <a:spcPct val="115000"/>
              </a:lnSpc>
              <a:spcBef>
                <a:spcPts val="0"/>
              </a:spcBef>
              <a:spcAft>
                <a:spcPts val="0"/>
              </a:spcAft>
              <a:buClr>
                <a:schemeClr val="dk1"/>
              </a:buClr>
              <a:buSzPts val="900"/>
              <a:buFont typeface="IBM Plex Sans Medium"/>
              <a:buChar char="●"/>
            </a:pPr>
            <a:r>
              <a:rPr lang="es" sz="1200">
                <a:latin typeface="IBM Plex Sans Medium"/>
                <a:ea typeface="IBM Plex Sans Medium"/>
                <a:cs typeface="IBM Plex Sans Medium"/>
                <a:sym typeface="IBM Plex Sans Medium"/>
              </a:rPr>
              <a:t>Ha dado lugar a una comunidad de creadores de contenido que se expresan, educan, entretienen y conectan con su audiencia.</a:t>
            </a:r>
            <a:endParaRPr sz="1200">
              <a:latin typeface="IBM Plex Sans Medium"/>
              <a:ea typeface="IBM Plex Sans Medium"/>
              <a:cs typeface="IBM Plex Sans Medium"/>
              <a:sym typeface="IBM Plex Sans Medium"/>
            </a:endParaRPr>
          </a:p>
          <a:p>
            <a:pPr indent="-285750" lvl="0" marL="457200" rtl="0" algn="l">
              <a:lnSpc>
                <a:spcPct val="115000"/>
              </a:lnSpc>
              <a:spcBef>
                <a:spcPts val="0"/>
              </a:spcBef>
              <a:spcAft>
                <a:spcPts val="0"/>
              </a:spcAft>
              <a:buClr>
                <a:schemeClr val="dk1"/>
              </a:buClr>
              <a:buSzPts val="900"/>
              <a:buFont typeface="IBM Plex Sans Medium"/>
              <a:buChar char="●"/>
            </a:pPr>
            <a:r>
              <a:rPr lang="es" sz="1200">
                <a:latin typeface="IBM Plex Sans Medium"/>
                <a:ea typeface="IBM Plex Sans Medium"/>
                <a:cs typeface="IBM Plex Sans Medium"/>
                <a:sym typeface="IBM Plex Sans Medium"/>
              </a:rPr>
              <a:t>Su sistema de monetización permite a los creadores generar ingresos a través de anuncios publicitarios. Con miles de millones de usuarios activos mensuales, YouTube es una plataforma global con una gran oportunidad para promocionar empresas y marcas.</a:t>
            </a:r>
            <a:endParaRPr sz="1200">
              <a:latin typeface="IBM Plex Sans Medium"/>
              <a:ea typeface="IBM Plex Sans Medium"/>
              <a:cs typeface="IBM Plex Sans Medium"/>
              <a:sym typeface="IBM Plex Sans Medium"/>
            </a:endParaRPr>
          </a:p>
          <a:p>
            <a:pPr indent="0" lvl="0" marL="457200" rtl="0" algn="l">
              <a:lnSpc>
                <a:spcPct val="115000"/>
              </a:lnSpc>
              <a:spcBef>
                <a:spcPts val="1200"/>
              </a:spcBef>
              <a:spcAft>
                <a:spcPts val="0"/>
              </a:spcAft>
              <a:buNone/>
            </a:pPr>
            <a:r>
              <a:t/>
            </a:r>
            <a:endParaRPr b="1" sz="1500">
              <a:latin typeface="IBM Plex Sans"/>
              <a:ea typeface="IBM Plex Sans"/>
              <a:cs typeface="IBM Plex Sans"/>
              <a:sym typeface="IBM Plex Sans"/>
            </a:endParaRPr>
          </a:p>
          <a:p>
            <a:pPr indent="0" lvl="0" marL="0" rtl="0" algn="l">
              <a:spcBef>
                <a:spcPts val="1200"/>
              </a:spcBef>
              <a:spcAft>
                <a:spcPts val="0"/>
              </a:spcAft>
              <a:buNone/>
            </a:pPr>
            <a:r>
              <a:t/>
            </a:r>
            <a:endParaRPr>
              <a:latin typeface="IBM Plex Sans"/>
              <a:ea typeface="IBM Plex Sans"/>
              <a:cs typeface="IBM Plex Sans"/>
              <a:sym typeface="IBM Plex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60" name="Google Shape;460;p55"/>
          <p:cNvSpPr txBox="1"/>
          <p:nvPr/>
        </p:nvSpPr>
        <p:spPr>
          <a:xfrm>
            <a:off x="450175" y="526850"/>
            <a:ext cx="831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Youtube Don'ts </a:t>
            </a:r>
            <a:endParaRPr sz="3700">
              <a:solidFill>
                <a:srgbClr val="003864"/>
              </a:solidFill>
              <a:latin typeface="IBM Plex Sans SemiBold"/>
              <a:ea typeface="IBM Plex Sans SemiBold"/>
              <a:cs typeface="IBM Plex Sans SemiBold"/>
              <a:sym typeface="IBM Plex Sans SemiBold"/>
            </a:endParaRPr>
          </a:p>
        </p:txBody>
      </p:sp>
      <p:sp>
        <p:nvSpPr>
          <p:cNvPr id="461" name="Google Shape;461;p55"/>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462" name="Google Shape;462;p55"/>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463" name="Google Shape;463;p55"/>
          <p:cNvSpPr txBox="1"/>
          <p:nvPr/>
        </p:nvSpPr>
        <p:spPr>
          <a:xfrm>
            <a:off x="664100" y="1427675"/>
            <a:ext cx="7331400" cy="27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1. </a:t>
            </a:r>
            <a:r>
              <a:rPr b="1" lang="es" sz="1200">
                <a:solidFill>
                  <a:schemeClr val="dk1"/>
                </a:solidFill>
                <a:latin typeface="IBM Plex Sans"/>
                <a:ea typeface="IBM Plex Sans"/>
                <a:cs typeface="IBM Plex Sans"/>
                <a:sym typeface="IBM Plex Sans"/>
              </a:rPr>
              <a:t>No infrinjas los derechos de autor</a:t>
            </a:r>
            <a:r>
              <a:rPr lang="es" sz="1200">
                <a:solidFill>
                  <a:schemeClr val="dk1"/>
                </a:solidFill>
                <a:latin typeface="IBM Plex Sans Medium"/>
                <a:ea typeface="IBM Plex Sans Medium"/>
                <a:cs typeface="IBM Plex Sans Medium"/>
                <a:sym typeface="IBM Plex Sans Medium"/>
              </a:rPr>
              <a:t>: No utilices contenido protegido por derechos de autor sin la autorización adecuada. Respeta los derechos de propiedad intelectual de otros creadores.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2. </a:t>
            </a:r>
            <a:r>
              <a:rPr b="1" lang="es" sz="1200">
                <a:solidFill>
                  <a:schemeClr val="dk1"/>
                </a:solidFill>
                <a:latin typeface="IBM Plex Sans"/>
                <a:ea typeface="IBM Plex Sans"/>
                <a:cs typeface="IBM Plex Sans"/>
                <a:sym typeface="IBM Plex Sans"/>
              </a:rPr>
              <a:t>Evita el contenido engañoso</a:t>
            </a:r>
            <a:r>
              <a:rPr lang="es" sz="1200">
                <a:solidFill>
                  <a:schemeClr val="dk1"/>
                </a:solidFill>
                <a:latin typeface="IBM Plex Sans Medium"/>
                <a:ea typeface="IBM Plex Sans Medium"/>
                <a:cs typeface="IBM Plex Sans Medium"/>
                <a:sym typeface="IBM Plex Sans Medium"/>
              </a:rPr>
              <a:t>: No utilices títulos o miniaturas engañosas para atraer a los espectadores. Sé transparente y honesto sobre el contenido de tus videos.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3. </a:t>
            </a:r>
            <a:r>
              <a:rPr b="1" lang="es" sz="1200">
                <a:solidFill>
                  <a:schemeClr val="dk1"/>
                </a:solidFill>
                <a:latin typeface="IBM Plex Sans"/>
                <a:ea typeface="IBM Plex Sans"/>
                <a:cs typeface="IBM Plex Sans"/>
                <a:sym typeface="IBM Plex Sans"/>
              </a:rPr>
              <a:t>No compres vistas o suscriptores</a:t>
            </a:r>
            <a:r>
              <a:rPr lang="es" sz="1200">
                <a:solidFill>
                  <a:schemeClr val="dk1"/>
                </a:solidFill>
                <a:latin typeface="IBM Plex Sans Medium"/>
                <a:ea typeface="IBM Plex Sans Medium"/>
                <a:cs typeface="IBM Plex Sans Medium"/>
                <a:sym typeface="IBM Plex Sans Medium"/>
              </a:rPr>
              <a:t>: Evita prácticas fraudulentas para aumentar artificialmente el número de vistas o suscriptores de tu canal. Esto puede dañar tu credibilidad y poner en riesgo tu cuenta.</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464" name="Google Shape;464;p5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70" name="Google Shape;470;p56"/>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471" name="Google Shape;471;p56"/>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472" name="Google Shape;472;p56"/>
          <p:cNvSpPr txBox="1"/>
          <p:nvPr/>
        </p:nvSpPr>
        <p:spPr>
          <a:xfrm>
            <a:off x="674100" y="1387650"/>
            <a:ext cx="7190400" cy="275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4. </a:t>
            </a:r>
            <a:r>
              <a:rPr b="1" lang="es" sz="1200">
                <a:solidFill>
                  <a:schemeClr val="dk1"/>
                </a:solidFill>
                <a:latin typeface="IBM Plex Sans"/>
                <a:ea typeface="IBM Plex Sans"/>
                <a:cs typeface="IBM Plex Sans"/>
                <a:sym typeface="IBM Plex Sans"/>
              </a:rPr>
              <a:t>Evita el contenido de baja calidad</a:t>
            </a:r>
            <a:r>
              <a:rPr lang="es" sz="1200">
                <a:solidFill>
                  <a:schemeClr val="dk1"/>
                </a:solidFill>
                <a:latin typeface="IBM Plex Sans Medium"/>
                <a:ea typeface="IBM Plex Sans Medium"/>
                <a:cs typeface="IBM Plex Sans Medium"/>
                <a:sym typeface="IBM Plex Sans Medium"/>
              </a:rPr>
              <a:t>: No publiques videos de baja calidad, poco informativos o mal producidos. Esto puede llevar a una mala experiencia para los espectadores y disminuir tu credibilidad.</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5. </a:t>
            </a:r>
            <a:r>
              <a:rPr b="1" lang="es" sz="1200">
                <a:solidFill>
                  <a:schemeClr val="dk1"/>
                </a:solidFill>
                <a:latin typeface="IBM Plex Sans"/>
                <a:ea typeface="IBM Plex Sans"/>
                <a:cs typeface="IBM Plex Sans"/>
                <a:sym typeface="IBM Plex Sans"/>
              </a:rPr>
              <a:t>No ignores a tu audiencia</a:t>
            </a:r>
            <a:r>
              <a:rPr lang="es" sz="1200">
                <a:solidFill>
                  <a:schemeClr val="dk1"/>
                </a:solidFill>
                <a:latin typeface="IBM Plex Sans Medium"/>
                <a:ea typeface="IBM Plex Sans Medium"/>
                <a:cs typeface="IBM Plex Sans Medium"/>
                <a:sym typeface="IBM Plex Sans Medium"/>
              </a:rPr>
              <a:t>: No ignores los comentarios y las interacciones de tu audiencia. Escucha a tus espectadores, responde a sus preguntas y agradece su apoyo.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6. </a:t>
            </a:r>
            <a:r>
              <a:rPr b="1" lang="es" sz="1200">
                <a:solidFill>
                  <a:schemeClr val="dk1"/>
                </a:solidFill>
                <a:latin typeface="IBM Plex Sans"/>
                <a:ea typeface="IBM Plex Sans"/>
                <a:cs typeface="IBM Plex Sans"/>
                <a:sym typeface="IBM Plex Sans"/>
              </a:rPr>
              <a:t>No te desanimes por el crecimiento lento:</a:t>
            </a:r>
            <a:r>
              <a:rPr lang="es" sz="1200">
                <a:solidFill>
                  <a:schemeClr val="dk1"/>
                </a:solidFill>
                <a:latin typeface="IBM Plex Sans Medium"/>
                <a:ea typeface="IBM Plex Sans Medium"/>
                <a:cs typeface="IBM Plex Sans Medium"/>
                <a:sym typeface="IBM Plex Sans Medium"/>
              </a:rPr>
              <a:t> No esperes resultados instantáneos. El crecimiento en YouTube lleva tiempo y esfuerzo. Mantén la constancia y la dedicación, y los resultados vendrán con el tiempo.</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473" name="Google Shape;473;p5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474" name="Google Shape;474;p56"/>
          <p:cNvSpPr txBox="1"/>
          <p:nvPr/>
        </p:nvSpPr>
        <p:spPr>
          <a:xfrm>
            <a:off x="450175" y="526850"/>
            <a:ext cx="831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Youtube Don'ts </a:t>
            </a:r>
            <a:endParaRPr sz="37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80" name="Google Shape;480;p57"/>
          <p:cNvSpPr txBox="1"/>
          <p:nvPr/>
        </p:nvSpPr>
        <p:spPr>
          <a:xfrm>
            <a:off x="357900" y="522150"/>
            <a:ext cx="84282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Interacción con la comunidad</a:t>
            </a:r>
            <a:r>
              <a:rPr lang="es" sz="3000">
                <a:solidFill>
                  <a:srgbClr val="003864"/>
                </a:solidFill>
                <a:latin typeface="IBM Plex Sans SemiBold"/>
                <a:ea typeface="IBM Plex Sans SemiBold"/>
                <a:cs typeface="IBM Plex Sans SemiBold"/>
                <a:sym typeface="IBM Plex Sans SemiBold"/>
              </a:rPr>
              <a:t> </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p:txBody>
      </p:sp>
      <p:sp>
        <p:nvSpPr>
          <p:cNvPr id="481" name="Google Shape;481;p57"/>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highlight>
                <a:srgbClr val="E7F3F8"/>
              </a:highlight>
              <a:latin typeface="IBM Plex Sans"/>
              <a:ea typeface="IBM Plex Sans"/>
              <a:cs typeface="IBM Plex Sans"/>
              <a:sym typeface="IBM Plex Sans"/>
            </a:endParaRPr>
          </a:p>
        </p:txBody>
      </p:sp>
      <p:pic>
        <p:nvPicPr>
          <p:cNvPr id="482" name="Google Shape;482;p57"/>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483" name="Google Shape;483;p57"/>
          <p:cNvSpPr txBox="1"/>
          <p:nvPr/>
        </p:nvSpPr>
        <p:spPr>
          <a:xfrm>
            <a:off x="760525" y="1465350"/>
            <a:ext cx="74184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latin typeface="IBM Plex Sans Medium"/>
                <a:ea typeface="IBM Plex Sans Medium"/>
                <a:cs typeface="IBM Plex Sans Medium"/>
                <a:sym typeface="IBM Plex Sans Medium"/>
              </a:rPr>
              <a:t>F</a:t>
            </a:r>
            <a:r>
              <a:rPr lang="es" sz="1200">
                <a:latin typeface="IBM Plex Sans Medium"/>
                <a:ea typeface="IBM Plex Sans Medium"/>
                <a:cs typeface="IBM Plex Sans Medium"/>
                <a:sym typeface="IBM Plex Sans Medium"/>
              </a:rPr>
              <a:t>omenta el compromiso, el diálogo y la conexión entre los espectadores y los creadores de contenido.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Los usuarios tienen la posibilidad de interactuar de varias formas:</a:t>
            </a:r>
            <a:endParaRPr sz="1200">
              <a:latin typeface="IBM Plex Sans Medium"/>
              <a:ea typeface="IBM Plex Sans Medium"/>
              <a:cs typeface="IBM Plex Sans Medium"/>
              <a:sym typeface="IBM Plex Sans Medium"/>
            </a:endParaRPr>
          </a:p>
          <a:p>
            <a:pPr indent="0" lvl="0" marL="0" rtl="0" algn="l">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304800" lvl="0" marL="457200" rtl="0" algn="l">
              <a:spcBef>
                <a:spcPts val="0"/>
              </a:spcBef>
              <a:spcAft>
                <a:spcPts val="0"/>
              </a:spcAft>
              <a:buSzPts val="1200"/>
              <a:buFont typeface="Montserrat Medium"/>
              <a:buChar char="●"/>
            </a:pPr>
            <a:r>
              <a:rPr lang="es" sz="1200">
                <a:latin typeface="IBM Plex Sans Medium"/>
                <a:ea typeface="IBM Plex Sans Medium"/>
                <a:cs typeface="IBM Plex Sans Medium"/>
                <a:sym typeface="IBM Plex Sans Medium"/>
              </a:rPr>
              <a:t>Los botones de "</a:t>
            </a:r>
            <a:r>
              <a:rPr b="1" lang="es" sz="1200">
                <a:latin typeface="IBM Plex Sans"/>
                <a:ea typeface="IBM Plex Sans"/>
                <a:cs typeface="IBM Plex Sans"/>
                <a:sym typeface="IBM Plex Sans"/>
              </a:rPr>
              <a:t>Me gusta</a:t>
            </a:r>
            <a:r>
              <a:rPr lang="es" sz="1200">
                <a:latin typeface="IBM Plex Sans Medium"/>
                <a:ea typeface="IBM Plex Sans Medium"/>
                <a:cs typeface="IBM Plex Sans Medium"/>
                <a:sym typeface="IBM Plex Sans Medium"/>
              </a:rPr>
              <a:t>" y "</a:t>
            </a:r>
            <a:r>
              <a:rPr b="1" lang="es" sz="1200">
                <a:latin typeface="IBM Plex Sans"/>
                <a:ea typeface="IBM Plex Sans"/>
                <a:cs typeface="IBM Plex Sans"/>
                <a:sym typeface="IBM Plex Sans"/>
              </a:rPr>
              <a:t>No me gusta</a:t>
            </a:r>
            <a:r>
              <a:rPr lang="es" sz="1200">
                <a:latin typeface="IBM Plex Sans Medium"/>
                <a:ea typeface="IBM Plex Sans Medium"/>
                <a:cs typeface="IBM Plex Sans Medium"/>
                <a:sym typeface="IBM Plex Sans Medium"/>
              </a:rPr>
              <a:t>" permiten a los espectadores expresar su opinión sobre un video y proporcionar retroalimentación rápida.</a:t>
            </a:r>
            <a:endParaRPr sz="1200">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sz="1200">
              <a:latin typeface="IBM Plex Sans Medium"/>
              <a:ea typeface="IBM Plex Sans Medium"/>
              <a:cs typeface="IBM Plex Sans Medium"/>
              <a:sym typeface="IBM Plex Sans Medium"/>
            </a:endParaRPr>
          </a:p>
          <a:p>
            <a:pPr indent="-304800" lvl="0" marL="457200" rtl="0" algn="l">
              <a:spcBef>
                <a:spcPts val="0"/>
              </a:spcBef>
              <a:spcAft>
                <a:spcPts val="0"/>
              </a:spcAft>
              <a:buSzPts val="1200"/>
              <a:buFont typeface="Montserrat Medium"/>
              <a:buChar char="●"/>
            </a:pPr>
            <a:r>
              <a:rPr lang="es" sz="1200">
                <a:latin typeface="IBM Plex Sans Medium"/>
                <a:ea typeface="IBM Plex Sans Medium"/>
                <a:cs typeface="IBM Plex Sans Medium"/>
                <a:sym typeface="IBM Plex Sans Medium"/>
              </a:rPr>
              <a:t>Mediante los </a:t>
            </a:r>
            <a:r>
              <a:rPr b="1" lang="es" sz="1200">
                <a:latin typeface="IBM Plex Sans"/>
                <a:ea typeface="IBM Plex Sans"/>
                <a:cs typeface="IBM Plex Sans"/>
                <a:sym typeface="IBM Plex Sans"/>
              </a:rPr>
              <a:t>comentarios,</a:t>
            </a:r>
            <a:r>
              <a:rPr lang="es" sz="1200">
                <a:latin typeface="IBM Plex Sans Medium"/>
                <a:ea typeface="IBM Plex Sans Medium"/>
                <a:cs typeface="IBM Plex Sans Medium"/>
                <a:sym typeface="IBM Plex Sans Medium"/>
              </a:rPr>
              <a:t> los usuarios pueden dejar mensajes y participar en discusiones con otros espectadores y el creador del video.</a:t>
            </a:r>
            <a:endParaRPr sz="1200">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sz="1200">
              <a:latin typeface="IBM Plex Sans Medium"/>
              <a:ea typeface="IBM Plex Sans Medium"/>
              <a:cs typeface="IBM Plex Sans Medium"/>
              <a:sym typeface="IBM Plex Sans Medium"/>
            </a:endParaRPr>
          </a:p>
          <a:p>
            <a:pPr indent="-304800" lvl="0" marL="457200" rtl="0" algn="l">
              <a:spcBef>
                <a:spcPts val="0"/>
              </a:spcBef>
              <a:spcAft>
                <a:spcPts val="0"/>
              </a:spcAft>
              <a:buSzPts val="1200"/>
              <a:buFont typeface="Montserrat Medium"/>
              <a:buChar char="●"/>
            </a:pPr>
            <a:r>
              <a:rPr lang="es" sz="1200">
                <a:latin typeface="IBM Plex Sans Medium"/>
                <a:ea typeface="IBM Plex Sans Medium"/>
                <a:cs typeface="IBM Plex Sans Medium"/>
                <a:sym typeface="IBM Plex Sans Medium"/>
              </a:rPr>
              <a:t>También existe la opción de </a:t>
            </a:r>
            <a:r>
              <a:rPr b="1" lang="es" sz="1200">
                <a:latin typeface="IBM Plex Sans"/>
                <a:ea typeface="IBM Plex Sans"/>
                <a:cs typeface="IBM Plex Sans"/>
                <a:sym typeface="IBM Plex Sans"/>
              </a:rPr>
              <a:t>compartir</a:t>
            </a:r>
            <a:r>
              <a:rPr lang="es" sz="1200">
                <a:latin typeface="IBM Plex Sans Medium"/>
                <a:ea typeface="IBM Plex Sans Medium"/>
                <a:cs typeface="IBM Plex Sans Medium"/>
                <a:sym typeface="IBM Plex Sans Medium"/>
              </a:rPr>
              <a:t> videos en otras plataformas sociales y</a:t>
            </a:r>
            <a:r>
              <a:rPr b="1" lang="es" sz="1200">
                <a:latin typeface="IBM Plex Sans"/>
                <a:ea typeface="IBM Plex Sans"/>
                <a:cs typeface="IBM Plex Sans"/>
                <a:sym typeface="IBM Plex Sans"/>
              </a:rPr>
              <a:t> suscribirse</a:t>
            </a:r>
            <a:r>
              <a:rPr lang="es" sz="1200">
                <a:latin typeface="IBM Plex Sans Medium"/>
                <a:ea typeface="IBM Plex Sans Medium"/>
                <a:cs typeface="IBM Plex Sans Medium"/>
                <a:sym typeface="IBM Plex Sans Medium"/>
              </a:rPr>
              <a:t> a canales para recibir actualizaciones y contenido nuevo.</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p:txBody>
      </p:sp>
      <p:sp>
        <p:nvSpPr>
          <p:cNvPr id="484" name="Google Shape;484;p5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488" name="Shape 488"/>
        <p:cNvGrpSpPr/>
        <p:nvPr/>
      </p:nvGrpSpPr>
      <p:grpSpPr>
        <a:xfrm>
          <a:off x="0" y="0"/>
          <a:ext cx="0" cy="0"/>
          <a:chOff x="0" y="0"/>
          <a:chExt cx="0" cy="0"/>
        </a:xfrm>
      </p:grpSpPr>
      <p:sp>
        <p:nvSpPr>
          <p:cNvPr id="489" name="Google Shape;489;p5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490" name="Google Shape;490;p58"/>
          <p:cNvSpPr txBox="1"/>
          <p:nvPr/>
        </p:nvSpPr>
        <p:spPr>
          <a:xfrm>
            <a:off x="139350" y="1588200"/>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10. ¿Cómo funciona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el algoritmo en YouTube?</a:t>
            </a:r>
            <a:endParaRPr sz="4800">
              <a:solidFill>
                <a:schemeClr val="lt1"/>
              </a:solidFill>
              <a:latin typeface="IBM Plex Sans SemiBold"/>
              <a:ea typeface="IBM Plex Sans SemiBold"/>
              <a:cs typeface="IBM Plex Sans SemiBold"/>
              <a:sym typeface="IBM Plex Sans SemiBold"/>
            </a:endParaRPr>
          </a:p>
        </p:txBody>
      </p:sp>
      <p:sp>
        <p:nvSpPr>
          <p:cNvPr id="491" name="Google Shape;491;p58"/>
          <p:cNvSpPr txBox="1"/>
          <p:nvPr/>
        </p:nvSpPr>
        <p:spPr>
          <a:xfrm>
            <a:off x="3725700" y="11880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492" name="Google Shape;492;p58"/>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493" name="Google Shape;493;p5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99" name="Google Shape;499;p59"/>
          <p:cNvSpPr txBox="1"/>
          <p:nvPr/>
        </p:nvSpPr>
        <p:spPr>
          <a:xfrm>
            <a:off x="357900" y="534150"/>
            <a:ext cx="84282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funciona el algoritmo?</a:t>
            </a:r>
            <a:r>
              <a:rPr lang="es" sz="3000">
                <a:solidFill>
                  <a:srgbClr val="003864"/>
                </a:solidFill>
                <a:latin typeface="IBM Plex Sans SemiBold"/>
                <a:ea typeface="IBM Plex Sans SemiBold"/>
                <a:cs typeface="IBM Plex Sans SemiBold"/>
                <a:sym typeface="IBM Plex Sans SemiBold"/>
              </a:rPr>
              <a:t> </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p:txBody>
      </p:sp>
      <p:sp>
        <p:nvSpPr>
          <p:cNvPr id="500" name="Google Shape;500;p59"/>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01" name="Google Shape;501;p59"/>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02" name="Google Shape;502;p59"/>
          <p:cNvSpPr txBox="1"/>
          <p:nvPr/>
        </p:nvSpPr>
        <p:spPr>
          <a:xfrm>
            <a:off x="760525" y="1398125"/>
            <a:ext cx="7355100" cy="249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El algoritmo de YouTube es un conjunto complejo de reglas y procesos utilizados para determinar qué videos se muestran a los usuarios en su página de inicio, en las secciones de recomendaciones y en los resultados de búsqueda. Aunque los detalles específicos del algoritmo son confidenciales y cambian con el tiempo, se conocen algunos factores clave que influyen en su funcionamiento: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1. </a:t>
            </a:r>
            <a:r>
              <a:rPr b="1" lang="es" sz="1200">
                <a:solidFill>
                  <a:schemeClr val="dk1"/>
                </a:solidFill>
                <a:latin typeface="IBM Plex Sans"/>
                <a:ea typeface="IBM Plex Sans"/>
                <a:cs typeface="IBM Plex Sans"/>
                <a:sym typeface="IBM Plex Sans"/>
              </a:rPr>
              <a:t>Relevancia</a:t>
            </a:r>
            <a:r>
              <a:rPr lang="es" sz="1200">
                <a:solidFill>
                  <a:schemeClr val="dk1"/>
                </a:solidFill>
                <a:latin typeface="IBM Plex Sans Medium"/>
                <a:ea typeface="IBM Plex Sans Medium"/>
                <a:cs typeface="IBM Plex Sans Medium"/>
                <a:sym typeface="IBM Plex Sans Medium"/>
              </a:rPr>
              <a:t>: El algoritmo analiza el título, la descripción, las etiquetas y el contenido del video para determinar su relevancia para una consulta de búsqueda o para los intereses de un usuario específico.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2. </a:t>
            </a:r>
            <a:r>
              <a:rPr b="1" lang="es" sz="1200">
                <a:solidFill>
                  <a:schemeClr val="dk1"/>
                </a:solidFill>
                <a:latin typeface="IBM Plex Sans"/>
                <a:ea typeface="IBM Plex Sans"/>
                <a:cs typeface="IBM Plex Sans"/>
                <a:sym typeface="IBM Plex Sans"/>
              </a:rPr>
              <a:t>Engaño y calidad</a:t>
            </a:r>
            <a:r>
              <a:rPr lang="es" sz="1200">
                <a:solidFill>
                  <a:schemeClr val="dk1"/>
                </a:solidFill>
                <a:latin typeface="IBM Plex Sans Medium"/>
                <a:ea typeface="IBM Plex Sans Medium"/>
                <a:cs typeface="IBM Plex Sans Medium"/>
                <a:sym typeface="IBM Plex Sans Medium"/>
              </a:rPr>
              <a:t>: El algoritmo está diseñado para identificar y penalizar prácticas engañosas o de baja calidad, como títulos o miniaturas engañosas, contenido duplicado o infracciones de derechos de autor.</a:t>
            </a:r>
            <a:endParaRPr sz="1200">
              <a:latin typeface="IBM Plex Sans Medium"/>
              <a:ea typeface="IBM Plex Sans Medium"/>
              <a:cs typeface="IBM Plex Sans Medium"/>
              <a:sym typeface="IBM Plex Sans Medium"/>
            </a:endParaRPr>
          </a:p>
        </p:txBody>
      </p:sp>
      <p:sp>
        <p:nvSpPr>
          <p:cNvPr id="503" name="Google Shape;503;p5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509" name="Google Shape;509;p60"/>
          <p:cNvSpPr txBox="1"/>
          <p:nvPr/>
        </p:nvSpPr>
        <p:spPr>
          <a:xfrm>
            <a:off x="456150" y="543675"/>
            <a:ext cx="82338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¿Cómo funciona el algoritmo? </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a:p>
            <a:pPr indent="0" lvl="0" marL="0" rtl="0" algn="l">
              <a:spcBef>
                <a:spcPts val="0"/>
              </a:spcBef>
              <a:spcAft>
                <a:spcPts val="0"/>
              </a:spcAft>
              <a:buNone/>
            </a:pPr>
            <a:r>
              <a:t/>
            </a:r>
            <a:endParaRPr sz="3000">
              <a:solidFill>
                <a:srgbClr val="003864"/>
              </a:solidFill>
              <a:latin typeface="IBM Plex Sans SemiBold"/>
              <a:ea typeface="IBM Plex Sans SemiBold"/>
              <a:cs typeface="IBM Plex Sans SemiBold"/>
              <a:sym typeface="IBM Plex Sans SemiBold"/>
            </a:endParaRPr>
          </a:p>
        </p:txBody>
      </p:sp>
      <p:sp>
        <p:nvSpPr>
          <p:cNvPr id="510" name="Google Shape;510;p60"/>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11" name="Google Shape;511;p60"/>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12" name="Google Shape;512;p60"/>
          <p:cNvSpPr txBox="1"/>
          <p:nvPr/>
        </p:nvSpPr>
        <p:spPr>
          <a:xfrm>
            <a:off x="760525" y="1504800"/>
            <a:ext cx="7447800" cy="298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3. </a:t>
            </a:r>
            <a:r>
              <a:rPr b="1" lang="es" sz="1200">
                <a:solidFill>
                  <a:schemeClr val="dk1"/>
                </a:solidFill>
                <a:latin typeface="IBM Plex Sans"/>
                <a:ea typeface="IBM Plex Sans"/>
                <a:cs typeface="IBM Plex Sans"/>
                <a:sym typeface="IBM Plex Sans"/>
              </a:rPr>
              <a:t>Tiempo de visualización</a:t>
            </a:r>
            <a:r>
              <a:rPr lang="es" sz="1200">
                <a:solidFill>
                  <a:schemeClr val="dk1"/>
                </a:solidFill>
                <a:latin typeface="IBM Plex Sans Medium"/>
                <a:ea typeface="IBM Plex Sans Medium"/>
                <a:cs typeface="IBM Plex Sans Medium"/>
                <a:sym typeface="IBM Plex Sans Medium"/>
              </a:rPr>
              <a:t>: El algoritmo considera el tiempo de visualización de un video como un indicador de su calidad y relevancia. Los videos que mantienen a los espectadores comprometidos y que generan un mayor tiempo de visualización tienden a recibir un impulso en las recomendaciones.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4. </a:t>
            </a:r>
            <a:r>
              <a:rPr b="1" lang="es" sz="1200">
                <a:solidFill>
                  <a:schemeClr val="dk1"/>
                </a:solidFill>
                <a:latin typeface="IBM Plex Sans"/>
                <a:ea typeface="IBM Plex Sans"/>
                <a:cs typeface="IBM Plex Sans"/>
                <a:sym typeface="IBM Plex Sans"/>
              </a:rPr>
              <a:t>Interacción del usuario</a:t>
            </a:r>
            <a:r>
              <a:rPr lang="es" sz="1200">
                <a:solidFill>
                  <a:schemeClr val="dk1"/>
                </a:solidFill>
                <a:latin typeface="IBM Plex Sans Medium"/>
                <a:ea typeface="IBM Plex Sans Medium"/>
                <a:cs typeface="IBM Plex Sans Medium"/>
                <a:sym typeface="IBM Plex Sans Medium"/>
              </a:rPr>
              <a:t>: Las acciones de los usuarios, como los "me gusta", los "no me gusta", los comentarios y las suscripciones, también influyen. Hacen que tengan más probabilidades de ser recomendados.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5. </a:t>
            </a:r>
            <a:r>
              <a:rPr b="1" lang="es" sz="1200">
                <a:solidFill>
                  <a:schemeClr val="dk1"/>
                </a:solidFill>
                <a:latin typeface="IBM Plex Sans"/>
                <a:ea typeface="IBM Plex Sans"/>
                <a:cs typeface="IBM Plex Sans"/>
                <a:sym typeface="IBM Plex Sans"/>
              </a:rPr>
              <a:t>Historial de visualización y preferencias</a:t>
            </a:r>
            <a:r>
              <a:rPr lang="es" sz="1200">
                <a:solidFill>
                  <a:schemeClr val="dk1"/>
                </a:solidFill>
                <a:latin typeface="IBM Plex Sans Medium"/>
                <a:ea typeface="IBM Plex Sans Medium"/>
                <a:cs typeface="IBM Plex Sans Medium"/>
                <a:sym typeface="IBM Plex Sans Medium"/>
              </a:rPr>
              <a:t>: El algoritmo los tiene en cuenta para ofrecer recomendaciones personalizadas. Esto se basa en los videos que ha visto anteriormente, las suscripciones que tiene y otros patrones de comportamiento.</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513" name="Google Shape;513;p6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519" name="Google Shape;519;p61"/>
          <p:cNvSpPr txBox="1"/>
          <p:nvPr/>
        </p:nvSpPr>
        <p:spPr>
          <a:xfrm>
            <a:off x="417000" y="522725"/>
            <a:ext cx="831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Estrategias de posicionamiento</a:t>
            </a:r>
            <a:endParaRPr sz="3000">
              <a:solidFill>
                <a:srgbClr val="003864"/>
              </a:solidFill>
              <a:latin typeface="IBM Plex Sans SemiBold"/>
              <a:ea typeface="IBM Plex Sans SemiBold"/>
              <a:cs typeface="IBM Plex Sans SemiBold"/>
              <a:sym typeface="IBM Plex Sans SemiBold"/>
            </a:endParaRPr>
          </a:p>
        </p:txBody>
      </p:sp>
      <p:sp>
        <p:nvSpPr>
          <p:cNvPr id="520" name="Google Shape;520;p61"/>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21" name="Google Shape;521;p61"/>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22" name="Google Shape;522;p61"/>
          <p:cNvSpPr txBox="1"/>
          <p:nvPr/>
        </p:nvSpPr>
        <p:spPr>
          <a:xfrm>
            <a:off x="760525" y="1348075"/>
            <a:ext cx="7418400" cy="29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Las estrategias de posicionamiento (SEO) en YouTube se centran en la optimización de los contenidos para mejorar su visibilidad y posicionamiento en los resultados de búsqueda de la plataforma.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Algunas de las principales estrategias incluyen:</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1. </a:t>
            </a:r>
            <a:r>
              <a:rPr b="1" lang="es" sz="1200">
                <a:latin typeface="IBM Plex Sans"/>
                <a:ea typeface="IBM Plex Sans"/>
                <a:cs typeface="IBM Plex Sans"/>
                <a:sym typeface="IBM Plex Sans"/>
              </a:rPr>
              <a:t>Palabras clave:</a:t>
            </a:r>
            <a:r>
              <a:rPr lang="es" sz="1200">
                <a:latin typeface="IBM Plex Sans Medium"/>
                <a:ea typeface="IBM Plex Sans Medium"/>
                <a:cs typeface="IBM Plex Sans Medium"/>
                <a:sym typeface="IBM Plex Sans Medium"/>
              </a:rPr>
              <a:t> Realiza una investigación de palabras clave relevantes para tu contenido, ten en cuenta el volumen de búsqueda y baja competencia.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2. </a:t>
            </a:r>
            <a:r>
              <a:rPr b="1" lang="es" sz="1200">
                <a:latin typeface="IBM Plex Sans"/>
                <a:ea typeface="IBM Plex Sans"/>
                <a:cs typeface="IBM Plex Sans"/>
                <a:sym typeface="IBM Plex Sans"/>
              </a:rPr>
              <a:t>Título optimizado: </a:t>
            </a:r>
            <a:r>
              <a:rPr lang="es" sz="1200">
                <a:latin typeface="IBM Plex Sans Medium"/>
                <a:ea typeface="IBM Plex Sans Medium"/>
                <a:cs typeface="IBM Plex Sans Medium"/>
                <a:sym typeface="IBM Plex Sans Medium"/>
              </a:rPr>
              <a:t>Crear títulos descriptivos y atractivos que contengan las palabras clave identificadas anteriormente.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3. </a:t>
            </a:r>
            <a:r>
              <a:rPr b="1" lang="es" sz="1200">
                <a:latin typeface="IBM Plex Sans"/>
                <a:ea typeface="IBM Plex Sans"/>
                <a:cs typeface="IBM Plex Sans"/>
                <a:sym typeface="IBM Plex Sans"/>
              </a:rPr>
              <a:t>Descripción detallada: </a:t>
            </a:r>
            <a:r>
              <a:rPr lang="es" sz="1200">
                <a:latin typeface="IBM Plex Sans Medium"/>
                <a:ea typeface="IBM Plex Sans Medium"/>
                <a:cs typeface="IBM Plex Sans Medium"/>
                <a:sym typeface="IBM Plex Sans Medium"/>
              </a:rPr>
              <a:t>Escribir una descripción completa y relevante del video, incluyendo palabras clave y proporcionando contexto sobre el contenido.</a:t>
            </a:r>
            <a:endParaRPr sz="1200">
              <a:solidFill>
                <a:schemeClr val="dk1"/>
              </a:solidFill>
              <a:latin typeface="IBM Plex Sans Medium"/>
              <a:ea typeface="IBM Plex Sans Medium"/>
              <a:cs typeface="IBM Plex Sans Medium"/>
              <a:sym typeface="IBM Plex Sans Medium"/>
            </a:endParaRPr>
          </a:p>
        </p:txBody>
      </p:sp>
      <p:sp>
        <p:nvSpPr>
          <p:cNvPr id="523" name="Google Shape;523;p6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529" name="Google Shape;529;p62"/>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30" name="Google Shape;530;p62"/>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31" name="Google Shape;531;p62"/>
          <p:cNvSpPr txBox="1"/>
          <p:nvPr/>
        </p:nvSpPr>
        <p:spPr>
          <a:xfrm>
            <a:off x="760525" y="1368125"/>
            <a:ext cx="7418400" cy="319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a:t>
            </a:r>
            <a:r>
              <a:rPr b="1" lang="es" sz="1200">
                <a:latin typeface="IBM Plex Sans"/>
                <a:ea typeface="IBM Plex Sans"/>
                <a:cs typeface="IBM Plex Sans"/>
                <a:sym typeface="IBM Plex Sans"/>
              </a:rPr>
              <a:t>Etiquetas apropiadas:</a:t>
            </a:r>
            <a:r>
              <a:rPr lang="es" sz="1200">
                <a:latin typeface="IBM Plex Sans Medium"/>
                <a:ea typeface="IBM Plex Sans Medium"/>
                <a:cs typeface="IBM Plex Sans Medium"/>
                <a:sym typeface="IBM Plex Sans Medium"/>
              </a:rPr>
              <a:t> Utilizar etiquetas relacionadas con el tema del video, incluyendo las palabras clave relevantes y términos relacionados.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5.</a:t>
            </a:r>
            <a:r>
              <a:rPr b="1" lang="es" sz="1200">
                <a:latin typeface="IBM Plex Sans"/>
                <a:ea typeface="IBM Plex Sans"/>
                <a:cs typeface="IBM Plex Sans"/>
                <a:sym typeface="IBM Plex Sans"/>
              </a:rPr>
              <a:t> Subtítulos y transcripciones:</a:t>
            </a:r>
            <a:r>
              <a:rPr lang="es" sz="1200">
                <a:latin typeface="IBM Plex Sans Medium"/>
                <a:ea typeface="IBM Plex Sans Medium"/>
                <a:cs typeface="IBM Plex Sans Medium"/>
                <a:sym typeface="IBM Plex Sans Medium"/>
              </a:rPr>
              <a:t> Proporcionar subtítulos y transcripciones en tus videos para mejorar la accesibilidad y facilitar la indexación por parte de los motores de búsqueda.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6. </a:t>
            </a:r>
            <a:r>
              <a:rPr b="1" lang="es" sz="1200">
                <a:solidFill>
                  <a:schemeClr val="dk1"/>
                </a:solidFill>
                <a:latin typeface="IBM Plex Sans"/>
                <a:ea typeface="IBM Plex Sans"/>
                <a:cs typeface="IBM Plex Sans"/>
                <a:sym typeface="IBM Plex Sans"/>
              </a:rPr>
              <a:t>Promoción externa:</a:t>
            </a:r>
            <a:r>
              <a:rPr lang="es" sz="1200">
                <a:solidFill>
                  <a:schemeClr val="dk1"/>
                </a:solidFill>
                <a:latin typeface="IBM Plex Sans Medium"/>
                <a:ea typeface="IBM Plex Sans Medium"/>
                <a:cs typeface="IBM Plex Sans Medium"/>
                <a:sym typeface="IBM Plex Sans Medium"/>
              </a:rPr>
              <a:t> Promocionar tus videos en otras plataformas y canales, como redes sociales y blogs, para aumentar su visibilidad y atraer más espectadores.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7. </a:t>
            </a:r>
            <a:r>
              <a:rPr b="1" lang="es" sz="1200">
                <a:solidFill>
                  <a:schemeClr val="dk1"/>
                </a:solidFill>
                <a:latin typeface="IBM Plex Sans"/>
                <a:ea typeface="IBM Plex Sans"/>
                <a:cs typeface="IBM Plex Sans"/>
                <a:sym typeface="IBM Plex Sans"/>
              </a:rPr>
              <a:t>Análisis y mejora continua: </a:t>
            </a:r>
            <a:r>
              <a:rPr lang="es" sz="1200">
                <a:solidFill>
                  <a:schemeClr val="dk1"/>
                </a:solidFill>
                <a:latin typeface="IBM Plex Sans Medium"/>
                <a:ea typeface="IBM Plex Sans Medium"/>
                <a:cs typeface="IBM Plex Sans Medium"/>
                <a:sym typeface="IBM Plex Sans Medium"/>
              </a:rPr>
              <a:t>Utilizar las herramientas de análisis de YouTube para monitorizar el rendimiento de tus videos, identificar áreas de mejora y ajustar tus estrategias en consecuencia.</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p:txBody>
      </p:sp>
      <p:sp>
        <p:nvSpPr>
          <p:cNvPr id="532" name="Google Shape;532;p62"/>
          <p:cNvSpPr txBox="1"/>
          <p:nvPr/>
        </p:nvSpPr>
        <p:spPr>
          <a:xfrm>
            <a:off x="417000" y="522725"/>
            <a:ext cx="831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Estrategias de posicionamiento</a:t>
            </a:r>
            <a:endParaRPr sz="3000">
              <a:solidFill>
                <a:srgbClr val="003864"/>
              </a:solidFill>
              <a:latin typeface="IBM Plex Sans SemiBold"/>
              <a:ea typeface="IBM Plex Sans SemiBold"/>
              <a:cs typeface="IBM Plex Sans SemiBold"/>
              <a:sym typeface="IBM Plex Sans SemiBold"/>
            </a:endParaRPr>
          </a:p>
        </p:txBody>
      </p:sp>
      <p:sp>
        <p:nvSpPr>
          <p:cNvPr id="533" name="Google Shape;533;p6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537" name="Shape 537"/>
        <p:cNvGrpSpPr/>
        <p:nvPr/>
      </p:nvGrpSpPr>
      <p:grpSpPr>
        <a:xfrm>
          <a:off x="0" y="0"/>
          <a:ext cx="0" cy="0"/>
          <a:chOff x="0" y="0"/>
          <a:chExt cx="0" cy="0"/>
        </a:xfrm>
      </p:grpSpPr>
      <p:sp>
        <p:nvSpPr>
          <p:cNvPr id="538" name="Google Shape;538;p6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539" name="Google Shape;539;p63"/>
          <p:cNvSpPr txBox="1"/>
          <p:nvPr/>
        </p:nvSpPr>
        <p:spPr>
          <a:xfrm>
            <a:off x="139350" y="2027975"/>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11. Herramientas</a:t>
            </a:r>
            <a:endParaRPr sz="4800">
              <a:solidFill>
                <a:schemeClr val="lt1"/>
              </a:solidFill>
              <a:latin typeface="IBM Plex Sans SemiBold"/>
              <a:ea typeface="IBM Plex Sans SemiBold"/>
              <a:cs typeface="IBM Plex Sans SemiBold"/>
              <a:sym typeface="IBM Plex Sans SemiBold"/>
            </a:endParaRPr>
          </a:p>
        </p:txBody>
      </p:sp>
      <p:sp>
        <p:nvSpPr>
          <p:cNvPr id="540" name="Google Shape;540;p63"/>
          <p:cNvSpPr txBox="1"/>
          <p:nvPr/>
        </p:nvSpPr>
        <p:spPr>
          <a:xfrm>
            <a:off x="3725700" y="15713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541" name="Google Shape;541;p63"/>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542" name="Google Shape;542;p6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548" name="Google Shape;548;p64"/>
          <p:cNvSpPr txBox="1"/>
          <p:nvPr/>
        </p:nvSpPr>
        <p:spPr>
          <a:xfrm>
            <a:off x="450300" y="383600"/>
            <a:ext cx="8243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Herramientas: Palabras clave</a:t>
            </a:r>
            <a:endParaRPr sz="3000">
              <a:solidFill>
                <a:srgbClr val="003864"/>
              </a:solidFill>
              <a:latin typeface="IBM Plex Sans SemiBold"/>
              <a:ea typeface="IBM Plex Sans SemiBold"/>
              <a:cs typeface="IBM Plex Sans SemiBold"/>
              <a:sym typeface="IBM Plex Sans SemiBold"/>
            </a:endParaRPr>
          </a:p>
        </p:txBody>
      </p:sp>
      <p:sp>
        <p:nvSpPr>
          <p:cNvPr id="549" name="Google Shape;549;p64"/>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50" name="Google Shape;550;p64"/>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51" name="Google Shape;551;p64"/>
          <p:cNvSpPr txBox="1"/>
          <p:nvPr/>
        </p:nvSpPr>
        <p:spPr>
          <a:xfrm>
            <a:off x="760525" y="1076300"/>
            <a:ext cx="7565100" cy="399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u="sng">
                <a:solidFill>
                  <a:schemeClr val="hlink"/>
                </a:solidFill>
                <a:latin typeface="IBM Plex Sans"/>
                <a:ea typeface="IBM Plex Sans"/>
                <a:cs typeface="IBM Plex Sans"/>
                <a:sym typeface="IBM Plex Sans"/>
                <a:hlinkClick r:id="rId4"/>
              </a:rPr>
              <a:t>Google Keyword Planner:</a:t>
            </a:r>
            <a:r>
              <a:rPr lang="es" sz="1200">
                <a:solidFill>
                  <a:schemeClr val="dk1"/>
                </a:solidFill>
                <a:latin typeface="IBM Plex Sans Medium"/>
                <a:ea typeface="IBM Plex Sans Medium"/>
                <a:cs typeface="IBM Plex Sans Medium"/>
                <a:sym typeface="IBM Plex Sans Medium"/>
              </a:rPr>
              <a:t> Esta herramienta de Google Ads te permite investigar palabras clave y obtener datos sobre </a:t>
            </a:r>
            <a:r>
              <a:rPr lang="es" sz="1200">
                <a:solidFill>
                  <a:schemeClr val="dk1"/>
                </a:solidFill>
                <a:latin typeface="IBM Plex Sans Medium"/>
                <a:ea typeface="IBM Plex Sans Medium"/>
                <a:cs typeface="IBM Plex Sans Medium"/>
                <a:sym typeface="IBM Plex Sans Medium"/>
              </a:rPr>
              <a:t>su</a:t>
            </a:r>
            <a:r>
              <a:rPr lang="es" sz="1200">
                <a:solidFill>
                  <a:schemeClr val="dk1"/>
                </a:solidFill>
                <a:latin typeface="IBM Plex Sans Medium"/>
                <a:ea typeface="IBM Plex Sans Medium"/>
                <a:cs typeface="IBM Plex Sans Medium"/>
                <a:sym typeface="IBM Plex Sans Medium"/>
              </a:rPr>
              <a:t> volumen de búsqueda, nivel de competencia y tendencias.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u="sng">
                <a:solidFill>
                  <a:schemeClr val="hlink"/>
                </a:solidFill>
                <a:latin typeface="IBM Plex Sans"/>
                <a:ea typeface="IBM Plex Sans"/>
                <a:cs typeface="IBM Plex Sans"/>
                <a:sym typeface="IBM Plex Sans"/>
                <a:hlinkClick r:id="rId5"/>
              </a:rPr>
              <a:t>SEMrush:</a:t>
            </a:r>
            <a:r>
              <a:rPr b="1" lang="es" sz="1200">
                <a:solidFill>
                  <a:schemeClr val="dk1"/>
                </a:solidFill>
                <a:latin typeface="IBM Plex Sans"/>
                <a:ea typeface="IBM Plex Sans"/>
                <a:cs typeface="IBM Plex Sans"/>
                <a:sym typeface="IBM Plex Sans"/>
              </a:rPr>
              <a:t> </a:t>
            </a:r>
            <a:r>
              <a:rPr lang="es" sz="1200">
                <a:solidFill>
                  <a:schemeClr val="dk1"/>
                </a:solidFill>
                <a:latin typeface="IBM Plex Sans Medium"/>
                <a:ea typeface="IBM Plex Sans Medium"/>
                <a:cs typeface="IBM Plex Sans Medium"/>
                <a:sym typeface="IBM Plex Sans Medium"/>
              </a:rPr>
              <a:t>Es una herramienta de SEO y marketing digital que proporciona información detallada sobre palabras clave, incluyendo su volumen de búsqueda, dificultad de competencia y análisis de la competencia.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u="sng">
                <a:solidFill>
                  <a:schemeClr val="hlink"/>
                </a:solidFill>
                <a:latin typeface="IBM Plex Sans"/>
                <a:ea typeface="IBM Plex Sans"/>
                <a:cs typeface="IBM Plex Sans"/>
                <a:sym typeface="IBM Plex Sans"/>
                <a:hlinkClick r:id="rId6"/>
              </a:rPr>
              <a:t>Ahrefs Keyword Explorer:</a:t>
            </a:r>
            <a:r>
              <a:rPr lang="es" sz="1200">
                <a:solidFill>
                  <a:schemeClr val="dk1"/>
                </a:solidFill>
                <a:latin typeface="IBM Plex Sans Medium"/>
                <a:ea typeface="IBM Plex Sans Medium"/>
                <a:cs typeface="IBM Plex Sans Medium"/>
                <a:sym typeface="IBM Plex Sans Medium"/>
              </a:rPr>
              <a:t> Ahrefs es una herramienta de análisis SEO completa que también ofrece una función de investigación de palabras clave para encontrar términos relevantes y obtener información sobre su búsqueda y competencia.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u="sng">
                <a:solidFill>
                  <a:schemeClr val="accent5"/>
                </a:solidFill>
                <a:latin typeface="IBM Plex Sans Medium"/>
                <a:ea typeface="IBM Plex Sans Medium"/>
                <a:cs typeface="IBM Plex Sans Medium"/>
                <a:sym typeface="IBM Plex Sans Medium"/>
                <a:hlinkClick r:id="rId7">
                  <a:extLst>
                    <a:ext uri="{A12FA001-AC4F-418D-AE19-62706E023703}">
                      <ahyp:hlinkClr val="tx"/>
                    </a:ext>
                  </a:extLst>
                </a:hlinkClick>
              </a:rPr>
              <a:t>Ubersuggest</a:t>
            </a:r>
            <a:r>
              <a:rPr lang="es" sz="1200">
                <a:solidFill>
                  <a:schemeClr val="dk1"/>
                </a:solidFill>
                <a:latin typeface="IBM Plex Sans Medium"/>
                <a:ea typeface="IBM Plex Sans Medium"/>
                <a:cs typeface="IBM Plex Sans Medium"/>
                <a:sym typeface="IBM Plex Sans Medium"/>
              </a:rPr>
              <a:t>: Es una herramienta gratuita de Neil Patel que te permite generar ideas de palabras clave, obtener datos sobre su volumen de búsqueda y dificultad de competencia.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u="sng">
                <a:solidFill>
                  <a:schemeClr val="accent5"/>
                </a:solidFill>
                <a:latin typeface="IBM Plex Sans Medium"/>
                <a:ea typeface="IBM Plex Sans Medium"/>
                <a:cs typeface="IBM Plex Sans Medium"/>
                <a:sym typeface="IBM Plex Sans Medium"/>
                <a:hlinkClick r:id="rId8">
                  <a:extLst>
                    <a:ext uri="{A12FA001-AC4F-418D-AE19-62706E023703}">
                      <ahyp:hlinkClr val="tx"/>
                    </a:ext>
                  </a:extLst>
                </a:hlinkClick>
              </a:rPr>
              <a:t>KeywordTool.io</a:t>
            </a:r>
            <a:r>
              <a:rPr lang="es" sz="1200">
                <a:solidFill>
                  <a:schemeClr val="dk1"/>
                </a:solidFill>
                <a:latin typeface="IBM Plex Sans Medium"/>
                <a:ea typeface="IBM Plex Sans Medium"/>
                <a:cs typeface="IBM Plex Sans Medium"/>
                <a:sym typeface="IBM Plex Sans Medium"/>
              </a:rPr>
              <a:t>: Esta herramienta te proporciona una amplia lista de palabras clave relacionadas y sus variaciones, basadas en la búsqueda de los usuarios en YouTube.</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Clr>
                <a:schemeClr val="dk1"/>
              </a:buClr>
              <a:buSzPts val="1100"/>
              <a:buFont typeface="Arial"/>
              <a:buNone/>
            </a:pPr>
            <a:r>
              <a:t/>
            </a:r>
            <a:endParaRPr sz="15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p:txBody>
      </p:sp>
      <p:sp>
        <p:nvSpPr>
          <p:cNvPr id="552" name="Google Shape;552;p6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01" name="Google Shape;101;p20"/>
          <p:cNvSpPr txBox="1"/>
          <p:nvPr/>
        </p:nvSpPr>
        <p:spPr>
          <a:xfrm>
            <a:off x="564750" y="328763"/>
            <a:ext cx="8014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Historia</a:t>
            </a:r>
            <a:endParaRPr sz="3000">
              <a:solidFill>
                <a:srgbClr val="003864"/>
              </a:solidFill>
            </a:endParaRPr>
          </a:p>
        </p:txBody>
      </p:sp>
      <p:sp>
        <p:nvSpPr>
          <p:cNvPr id="102" name="Google Shape;102;p20"/>
          <p:cNvSpPr txBox="1"/>
          <p:nvPr/>
        </p:nvSpPr>
        <p:spPr>
          <a:xfrm>
            <a:off x="3369588" y="1200200"/>
            <a:ext cx="2404800" cy="923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s" sz="1200">
                <a:solidFill>
                  <a:schemeClr val="dk1"/>
                </a:solidFill>
                <a:latin typeface="IBM Plex Sans"/>
                <a:ea typeface="IBM Plex Sans"/>
                <a:cs typeface="IBM Plex Sans"/>
                <a:sym typeface="IBM Plex Sans"/>
              </a:rPr>
              <a:t>2006</a:t>
            </a:r>
            <a:endParaRPr b="1" sz="1200">
              <a:solidFill>
                <a:schemeClr val="dk1"/>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Google adquiere YouTube en noviembre de 2006.</a:t>
            </a:r>
            <a:endParaRPr sz="1200">
              <a:solidFill>
                <a:schemeClr val="dk1"/>
              </a:solidFill>
              <a:latin typeface="IBM Plex Sans Medium"/>
              <a:ea typeface="IBM Plex Sans Medium"/>
              <a:cs typeface="IBM Plex Sans Medium"/>
              <a:sym typeface="IBM Plex Sans Medium"/>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p:txBody>
      </p:sp>
      <p:pic>
        <p:nvPicPr>
          <p:cNvPr id="103" name="Google Shape;103;p20"/>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104" name="Google Shape;104;p20"/>
          <p:cNvSpPr txBox="1"/>
          <p:nvPr/>
        </p:nvSpPr>
        <p:spPr>
          <a:xfrm>
            <a:off x="964950" y="1200200"/>
            <a:ext cx="2404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200">
                <a:solidFill>
                  <a:schemeClr val="dk1"/>
                </a:solidFill>
                <a:latin typeface="IBM Plex Sans"/>
                <a:ea typeface="IBM Plex Sans"/>
                <a:cs typeface="IBM Plex Sans"/>
                <a:sym typeface="IBM Plex Sans"/>
              </a:rPr>
              <a:t>2005</a:t>
            </a:r>
            <a:endParaRPr sz="1200">
              <a:solidFill>
                <a:schemeClr val="dk1"/>
              </a:solidFill>
              <a:latin typeface="IBM Plex Sans Medium"/>
              <a:ea typeface="IBM Plex Sans Medium"/>
              <a:cs typeface="IBM Plex Sans Medium"/>
              <a:sym typeface="IBM Plex Sans Medium"/>
            </a:endParaRPr>
          </a:p>
          <a:p>
            <a:pPr indent="0" lvl="0" marL="0" rtl="0" algn="ctr">
              <a:spcBef>
                <a:spcPts val="0"/>
              </a:spcBef>
              <a:spcAft>
                <a:spcPts val="0"/>
              </a:spcAft>
              <a:buNone/>
            </a:pPr>
            <a:r>
              <a:rPr lang="es" sz="1200">
                <a:solidFill>
                  <a:schemeClr val="dk1"/>
                </a:solidFill>
                <a:latin typeface="IBM Plex Sans Medium"/>
                <a:ea typeface="IBM Plex Sans Medium"/>
                <a:cs typeface="IBM Plex Sans Medium"/>
                <a:sym typeface="IBM Plex Sans Medium"/>
              </a:rPr>
              <a:t>Fundado por Chad Hurley, Steve Chen y Jawed Karim.</a:t>
            </a:r>
            <a:endParaRPr sz="1200">
              <a:solidFill>
                <a:schemeClr val="dk1"/>
              </a:solidFill>
              <a:latin typeface="IBM Plex Sans Medium"/>
              <a:ea typeface="IBM Plex Sans Medium"/>
              <a:cs typeface="IBM Plex Sans Medium"/>
              <a:sym typeface="IBM Plex Sans Medium"/>
            </a:endParaRPr>
          </a:p>
          <a:p>
            <a:pPr indent="0" lvl="0" marL="0" rtl="0" algn="ctr">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p:txBody>
      </p:sp>
      <p:sp>
        <p:nvSpPr>
          <p:cNvPr id="105" name="Google Shape;105;p20"/>
          <p:cNvSpPr txBox="1"/>
          <p:nvPr/>
        </p:nvSpPr>
        <p:spPr>
          <a:xfrm>
            <a:off x="5824300" y="1200200"/>
            <a:ext cx="2404800" cy="1403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2007-2008</a:t>
            </a:r>
            <a:endParaRPr b="1" sz="1200">
              <a:solidFill>
                <a:schemeClr val="dk1"/>
              </a:solidFill>
              <a:latin typeface="IBM Plex Sans"/>
              <a:ea typeface="IBM Plex Sans"/>
              <a:cs typeface="IBM Plex Sans"/>
              <a:sym typeface="IBM Plex Sans"/>
            </a:endParaRPr>
          </a:p>
          <a:p>
            <a:pPr indent="0" lvl="0" marL="0" rtl="0" algn="ctr">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YouTube se convierte en la plataforma líder para compartir videos en línea.</a:t>
            </a:r>
            <a:endParaRPr sz="1200">
              <a:solidFill>
                <a:schemeClr val="dk1"/>
              </a:solidFill>
              <a:latin typeface="IBM Plex Sans Medium"/>
              <a:ea typeface="IBM Plex Sans Medium"/>
              <a:cs typeface="IBM Plex Sans Medium"/>
              <a:sym typeface="IBM Plex Sans Medium"/>
            </a:endParaRPr>
          </a:p>
          <a:p>
            <a:pPr indent="0" lvl="0" marL="0" rtl="0" algn="ctr">
              <a:lnSpc>
                <a:spcPct val="100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ctr">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p:txBody>
      </p:sp>
      <p:sp>
        <p:nvSpPr>
          <p:cNvPr id="106" name="Google Shape;106;p20"/>
          <p:cNvSpPr txBox="1"/>
          <p:nvPr/>
        </p:nvSpPr>
        <p:spPr>
          <a:xfrm>
            <a:off x="3508775" y="2467250"/>
            <a:ext cx="2176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latin typeface="IBM Plex Sans"/>
                <a:ea typeface="IBM Plex Sans"/>
                <a:cs typeface="IBM Plex Sans"/>
                <a:sym typeface="IBM Plex Sans"/>
              </a:rPr>
              <a:t>A lo largo de los años </a:t>
            </a:r>
            <a:endParaRPr b="1">
              <a:latin typeface="IBM Plex Sans"/>
              <a:ea typeface="IBM Plex Sans"/>
              <a:cs typeface="IBM Plex Sans"/>
              <a:sym typeface="IBM Plex Sans"/>
            </a:endParaRPr>
          </a:p>
        </p:txBody>
      </p:sp>
      <p:sp>
        <p:nvSpPr>
          <p:cNvPr id="107" name="Google Shape;107;p20"/>
          <p:cNvSpPr txBox="1"/>
          <p:nvPr/>
        </p:nvSpPr>
        <p:spPr>
          <a:xfrm>
            <a:off x="501624" y="2982500"/>
            <a:ext cx="217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latin typeface="IBM Plex Sans Medium"/>
                <a:ea typeface="IBM Plex Sans Medium"/>
                <a:cs typeface="IBM Plex Sans Medium"/>
                <a:sym typeface="IBM Plex Sans Medium"/>
              </a:rPr>
              <a:t>Se agregan anuncios TrueView* y otros formatos publicitarios.</a:t>
            </a:r>
            <a:endParaRPr sz="1200">
              <a:latin typeface="IBM Plex Sans Medium"/>
              <a:ea typeface="IBM Plex Sans Medium"/>
              <a:cs typeface="IBM Plex Sans Medium"/>
              <a:sym typeface="IBM Plex Sans Medium"/>
            </a:endParaRPr>
          </a:p>
        </p:txBody>
      </p:sp>
      <p:sp>
        <p:nvSpPr>
          <p:cNvPr id="108" name="Google Shape;108;p20"/>
          <p:cNvSpPr txBox="1"/>
          <p:nvPr/>
        </p:nvSpPr>
        <p:spPr>
          <a:xfrm>
            <a:off x="511550" y="4359425"/>
            <a:ext cx="491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latin typeface="IBM Plex Sans Medium"/>
                <a:ea typeface="IBM Plex Sans Medium"/>
                <a:cs typeface="IBM Plex Sans Medium"/>
                <a:sym typeface="IBM Plex Sans Medium"/>
              </a:rPr>
              <a:t>*TrueView es un formato de anuncio de Google que los usuarios pueden saltarse y que emplea el modelo de coste por visualización</a:t>
            </a:r>
            <a:endParaRPr sz="900">
              <a:latin typeface="IBM Plex Sans Medium"/>
              <a:ea typeface="IBM Plex Sans Medium"/>
              <a:cs typeface="IBM Plex Sans Medium"/>
              <a:sym typeface="IBM Plex Sans Medium"/>
            </a:endParaRPr>
          </a:p>
        </p:txBody>
      </p:sp>
      <p:sp>
        <p:nvSpPr>
          <p:cNvPr id="109" name="Google Shape;109;p20"/>
          <p:cNvSpPr txBox="1"/>
          <p:nvPr/>
        </p:nvSpPr>
        <p:spPr>
          <a:xfrm>
            <a:off x="2649325" y="2982500"/>
            <a:ext cx="1819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latin typeface="IBM Plex Sans Medium"/>
                <a:ea typeface="IBM Plex Sans Medium"/>
                <a:cs typeface="IBM Plex Sans Medium"/>
                <a:sym typeface="IBM Plex Sans Medium"/>
              </a:rPr>
              <a:t>Surgen nuevos tipos de contenido como vlogs, tutoriales, gaming y música. </a:t>
            </a:r>
            <a:endParaRPr sz="1200">
              <a:latin typeface="IBM Plex Sans Medium"/>
              <a:ea typeface="IBM Plex Sans Medium"/>
              <a:cs typeface="IBM Plex Sans Medium"/>
              <a:sym typeface="IBM Plex Sans Medium"/>
            </a:endParaRPr>
          </a:p>
        </p:txBody>
      </p:sp>
      <p:sp>
        <p:nvSpPr>
          <p:cNvPr id="110" name="Google Shape;110;p20"/>
          <p:cNvSpPr txBox="1"/>
          <p:nvPr/>
        </p:nvSpPr>
        <p:spPr>
          <a:xfrm>
            <a:off x="4606925" y="2982500"/>
            <a:ext cx="203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latin typeface="IBM Plex Sans Medium"/>
                <a:ea typeface="IBM Plex Sans Medium"/>
                <a:cs typeface="IBM Plex Sans Medium"/>
                <a:sym typeface="IBM Plex Sans Medium"/>
              </a:rPr>
              <a:t>Se implementan políticas y herramientas de moderación más estrictas. </a:t>
            </a:r>
            <a:endParaRPr sz="1200">
              <a:latin typeface="IBM Plex Sans Medium"/>
              <a:ea typeface="IBM Plex Sans Medium"/>
              <a:cs typeface="IBM Plex Sans Medium"/>
              <a:sym typeface="IBM Plex Sans Medium"/>
            </a:endParaRPr>
          </a:p>
        </p:txBody>
      </p:sp>
      <p:sp>
        <p:nvSpPr>
          <p:cNvPr id="111" name="Google Shape;111;p20"/>
          <p:cNvSpPr txBox="1"/>
          <p:nvPr/>
        </p:nvSpPr>
        <p:spPr>
          <a:xfrm>
            <a:off x="6778425" y="2982500"/>
            <a:ext cx="1947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latin typeface="IBM Plex Sans Medium"/>
                <a:ea typeface="IBM Plex Sans Medium"/>
                <a:cs typeface="IBM Plex Sans Medium"/>
                <a:sym typeface="IBM Plex Sans Medium"/>
              </a:rPr>
              <a:t>YouTube sigue siendo la plataforma líder de video a nivel mundial. </a:t>
            </a:r>
            <a:endParaRPr sz="1200">
              <a:latin typeface="IBM Plex Sans Medium"/>
              <a:ea typeface="IBM Plex Sans Medium"/>
              <a:cs typeface="IBM Plex Sans Medium"/>
              <a:sym typeface="IBM Plex Sans Medium"/>
            </a:endParaRPr>
          </a:p>
        </p:txBody>
      </p:sp>
      <p:sp>
        <p:nvSpPr>
          <p:cNvPr id="112" name="Google Shape;112;p2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558" name="Google Shape;558;p65"/>
          <p:cNvSpPr txBox="1"/>
          <p:nvPr/>
        </p:nvSpPr>
        <p:spPr>
          <a:xfrm>
            <a:off x="377100" y="331650"/>
            <a:ext cx="8389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Herramientas: </a:t>
            </a:r>
            <a:r>
              <a:rPr lang="es" sz="3000">
                <a:solidFill>
                  <a:srgbClr val="003864"/>
                </a:solidFill>
                <a:latin typeface="IBM Plex Sans SemiBold"/>
                <a:ea typeface="IBM Plex Sans SemiBold"/>
                <a:cs typeface="IBM Plex Sans SemiBold"/>
                <a:sym typeface="IBM Plex Sans SemiBold"/>
              </a:rPr>
              <a:t>Análisis </a:t>
            </a:r>
            <a:endParaRPr sz="3000">
              <a:solidFill>
                <a:srgbClr val="003864"/>
              </a:solidFill>
              <a:latin typeface="IBM Plex Sans SemiBold"/>
              <a:ea typeface="IBM Plex Sans SemiBold"/>
              <a:cs typeface="IBM Plex Sans SemiBold"/>
              <a:sym typeface="IBM Plex Sans SemiBold"/>
            </a:endParaRPr>
          </a:p>
        </p:txBody>
      </p:sp>
      <p:sp>
        <p:nvSpPr>
          <p:cNvPr id="559" name="Google Shape;559;p65"/>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60" name="Google Shape;560;p65"/>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61" name="Google Shape;561;p65"/>
          <p:cNvSpPr txBox="1"/>
          <p:nvPr/>
        </p:nvSpPr>
        <p:spPr>
          <a:xfrm>
            <a:off x="674100" y="1024350"/>
            <a:ext cx="7795800" cy="429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Herramientas de análisis para monitorizar el rendimiento de los videos y obtener información valiosa sobre la audiencia y el impacto de los contenidos.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1. </a:t>
            </a:r>
            <a:r>
              <a:rPr lang="es" sz="1200" u="sng">
                <a:solidFill>
                  <a:schemeClr val="hlink"/>
                </a:solidFill>
                <a:latin typeface="IBM Plex Sans Medium"/>
                <a:ea typeface="IBM Plex Sans Medium"/>
                <a:cs typeface="IBM Plex Sans Medium"/>
                <a:sym typeface="IBM Plex Sans Medium"/>
                <a:hlinkClick r:id="rId4"/>
              </a:rPr>
              <a:t>YouTube Analytics</a:t>
            </a:r>
            <a:r>
              <a:rPr lang="es" sz="1200">
                <a:solidFill>
                  <a:schemeClr val="dk1"/>
                </a:solidFill>
                <a:latin typeface="IBM Plex Sans Medium"/>
                <a:ea typeface="IBM Plex Sans Medium"/>
                <a:cs typeface="IBM Plex Sans Medium"/>
                <a:sym typeface="IBM Plex Sans Medium"/>
              </a:rPr>
              <a:t>: Es una herramienta integrada en YouTube que te proporciona datos detallados sobre las vistas, el tiempo de reproducción, la retención de audiencia, las interacciones y el rendimiento general de tus videos. Te permite analizar métricas clave como el número de visitas, la duración promedio de visualización y la tasa de retención para entender cómo está funcionando tu contenido.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2.</a:t>
            </a:r>
            <a:r>
              <a:rPr lang="es" sz="1200" u="sng">
                <a:solidFill>
                  <a:schemeClr val="accent5"/>
                </a:solidFill>
                <a:latin typeface="IBM Plex Sans Medium"/>
                <a:ea typeface="IBM Plex Sans Medium"/>
                <a:cs typeface="IBM Plex Sans Medium"/>
                <a:sym typeface="IBM Plex Sans Medium"/>
                <a:hlinkClick r:id="rId5">
                  <a:extLst>
                    <a:ext uri="{A12FA001-AC4F-418D-AE19-62706E023703}">
                      <ahyp:hlinkClr val="tx"/>
                    </a:ext>
                  </a:extLst>
                </a:hlinkClick>
              </a:rPr>
              <a:t> YouTube Studio</a:t>
            </a:r>
            <a:r>
              <a:rPr lang="es" sz="1200">
                <a:solidFill>
                  <a:schemeClr val="dk1"/>
                </a:solidFill>
                <a:latin typeface="IBM Plex Sans Medium"/>
                <a:ea typeface="IBM Plex Sans Medium"/>
                <a:cs typeface="IBM Plex Sans Medium"/>
                <a:sym typeface="IBM Plex Sans Medium"/>
              </a:rPr>
              <a:t>: Te permite acceder a datos sobre el rendimiento de tus videos, analizar las métricas clave y obtener información demográfica sobre tu audiencia. Además, te brinda recomendaciones personalizadas para mejorar tu contenido y aumentar tu audiencia.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3. </a:t>
            </a:r>
            <a:r>
              <a:rPr lang="es" sz="1200" u="sng">
                <a:solidFill>
                  <a:schemeClr val="accent5"/>
                </a:solidFill>
                <a:latin typeface="IBM Plex Sans Medium"/>
                <a:ea typeface="IBM Plex Sans Medium"/>
                <a:cs typeface="IBM Plex Sans Medium"/>
                <a:sym typeface="IBM Plex Sans Medium"/>
                <a:hlinkClick r:id="rId6">
                  <a:extLst>
                    <a:ext uri="{A12FA001-AC4F-418D-AE19-62706E023703}">
                      <ahyp:hlinkClr val="tx"/>
                    </a:ext>
                  </a:extLst>
                </a:hlinkClick>
              </a:rPr>
              <a:t>YouTube Live Analytics</a:t>
            </a:r>
            <a:r>
              <a:rPr lang="es" sz="1200">
                <a:solidFill>
                  <a:schemeClr val="dk1"/>
                </a:solidFill>
                <a:latin typeface="IBM Plex Sans Medium"/>
                <a:ea typeface="IBM Plex Sans Medium"/>
                <a:cs typeface="IBM Plex Sans Medium"/>
                <a:sym typeface="IBM Plex Sans Medium"/>
              </a:rPr>
              <a:t>: Si realizas transmisiones en vivo en YouTube, esta herramienta te proporciona datos en tiempo real sobre el rendimiento de tus transmisiones, incluyendo el número de espectadores, el tiempo de visualización promedio y las interacciones en vivo.</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562" name="Google Shape;562;p6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566" name="Shape 566"/>
        <p:cNvGrpSpPr/>
        <p:nvPr/>
      </p:nvGrpSpPr>
      <p:grpSpPr>
        <a:xfrm>
          <a:off x="0" y="0"/>
          <a:ext cx="0" cy="0"/>
          <a:chOff x="0" y="0"/>
          <a:chExt cx="0" cy="0"/>
        </a:xfrm>
      </p:grpSpPr>
      <p:sp>
        <p:nvSpPr>
          <p:cNvPr id="567" name="Google Shape;567;p6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568" name="Google Shape;568;p66"/>
          <p:cNvSpPr txBox="1"/>
          <p:nvPr/>
        </p:nvSpPr>
        <p:spPr>
          <a:xfrm>
            <a:off x="139350" y="19995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12. </a:t>
            </a:r>
            <a:r>
              <a:rPr lang="es" sz="4800">
                <a:solidFill>
                  <a:schemeClr val="lt1"/>
                </a:solidFill>
                <a:latin typeface="IBM Plex Sans SemiBold"/>
                <a:ea typeface="IBM Plex Sans SemiBold"/>
                <a:cs typeface="IBM Plex Sans SemiBold"/>
                <a:sym typeface="IBM Plex Sans SemiBold"/>
              </a:rPr>
              <a:t>Información legal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569" name="Google Shape;569;p66"/>
          <p:cNvSpPr txBox="1"/>
          <p:nvPr/>
        </p:nvSpPr>
        <p:spPr>
          <a:xfrm>
            <a:off x="3725700" y="14928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570" name="Google Shape;570;p66"/>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571" name="Google Shape;571;p6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577" name="Google Shape;577;p6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a:t>
            </a:r>
            <a:r>
              <a:rPr lang="es" sz="1100">
                <a:solidFill>
                  <a:srgbClr val="003864"/>
                </a:solidFill>
                <a:latin typeface="IBM Plex Sans Light"/>
                <a:ea typeface="IBM Plex Sans Light"/>
                <a:cs typeface="IBM Plex Sans Light"/>
                <a:sym typeface="IBM Plex Sans Light"/>
              </a:rPr>
              <a:t>sociales</a:t>
            </a:r>
            <a:endParaRPr sz="1100">
              <a:solidFill>
                <a:srgbClr val="003864"/>
              </a:solidFill>
              <a:latin typeface="IBM Plex Sans Light"/>
              <a:ea typeface="IBM Plex Sans Light"/>
              <a:cs typeface="IBM Plex Sans Light"/>
              <a:sym typeface="IBM Plex Sans Light"/>
            </a:endParaRPr>
          </a:p>
        </p:txBody>
      </p:sp>
      <p:sp>
        <p:nvSpPr>
          <p:cNvPr id="578" name="Google Shape;578;p67"/>
          <p:cNvSpPr txBox="1"/>
          <p:nvPr/>
        </p:nvSpPr>
        <p:spPr>
          <a:xfrm>
            <a:off x="357900" y="534150"/>
            <a:ext cx="8428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Información legal </a:t>
            </a:r>
            <a:endParaRPr sz="3000">
              <a:solidFill>
                <a:srgbClr val="003864"/>
              </a:solidFill>
              <a:latin typeface="IBM Plex Sans SemiBold"/>
              <a:ea typeface="IBM Plex Sans SemiBold"/>
              <a:cs typeface="IBM Plex Sans SemiBold"/>
              <a:sym typeface="IBM Plex Sans SemiBold"/>
            </a:endParaRPr>
          </a:p>
        </p:txBody>
      </p:sp>
      <p:sp>
        <p:nvSpPr>
          <p:cNvPr id="579" name="Google Shape;579;p67"/>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80" name="Google Shape;580;p67"/>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81" name="Google Shape;581;p67"/>
          <p:cNvSpPr txBox="1"/>
          <p:nvPr/>
        </p:nvSpPr>
        <p:spPr>
          <a:xfrm>
            <a:off x="760525" y="1552825"/>
            <a:ext cx="3727200" cy="300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Derechos de autor: </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Las políticas de protección de derechos de autor son </a:t>
            </a:r>
            <a:r>
              <a:rPr lang="es" sz="1200">
                <a:solidFill>
                  <a:schemeClr val="dk1"/>
                </a:solidFill>
                <a:latin typeface="IBM Plex Sans Medium"/>
                <a:ea typeface="IBM Plex Sans Medium"/>
                <a:cs typeface="IBM Plex Sans Medium"/>
                <a:sym typeface="IBM Plex Sans Medium"/>
              </a:rPr>
              <a:t>estrictas </a:t>
            </a:r>
            <a:r>
              <a:rPr lang="es" sz="1200">
                <a:latin typeface="IBM Plex Sans Medium"/>
                <a:ea typeface="IBM Plex Sans Medium"/>
                <a:cs typeface="IBM Plex Sans Medium"/>
                <a:sym typeface="IBM Plex Sans Medium"/>
              </a:rPr>
              <a:t>y utiliza herramientas como Content ID para identificar y gestionar el uso no autorizado de contenido protegido.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Los creadores deben asegurarse de tener los derechos necesarios para utilizar música, imágenes u otros materiales en sus videos.</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p:txBody>
      </p:sp>
      <p:sp>
        <p:nvSpPr>
          <p:cNvPr id="582" name="Google Shape;582;p67"/>
          <p:cNvSpPr txBox="1"/>
          <p:nvPr/>
        </p:nvSpPr>
        <p:spPr>
          <a:xfrm>
            <a:off x="4797075" y="1504800"/>
            <a:ext cx="3727200" cy="252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Políticas de contenido:</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Las reglas sobre el tipo de contenido permitido en la plataforma son claras. Esto incluye restricciones en contenido violento, sexualmente explícito, difamatorio, o que promueva actividades ilegales.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Los creadores deben cumplir con estas políticas para evitar sanciones o la eliminación de sus videos o canales.</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588" name="Google Shape;588;p68"/>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589" name="Google Shape;589;p68"/>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590" name="Google Shape;590;p68"/>
          <p:cNvSpPr txBox="1"/>
          <p:nvPr/>
        </p:nvSpPr>
        <p:spPr>
          <a:xfrm>
            <a:off x="678600" y="1476625"/>
            <a:ext cx="3924600" cy="344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Privacidad y protección de datos:</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YouTube recopila información personal de los usuarios, por lo que es importante que los creadores cumplan con las políticas de privacidad y protección de datos, y obtengan el consentimiento adecuado cuando sea necesario.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Además, se deben respetar la privacidad de otras personas y evitar la divulgación no autorizada de información personal.</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500">
              <a:latin typeface="IBM Plex Sans"/>
              <a:ea typeface="IBM Plex Sans"/>
              <a:cs typeface="IBM Plex Sans"/>
              <a:sym typeface="IBM Plex Sans"/>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p:txBody>
      </p:sp>
      <p:sp>
        <p:nvSpPr>
          <p:cNvPr id="591" name="Google Shape;591;p68"/>
          <p:cNvSpPr txBox="1"/>
          <p:nvPr/>
        </p:nvSpPr>
        <p:spPr>
          <a:xfrm>
            <a:off x="4944875" y="1476625"/>
            <a:ext cx="3550800" cy="275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Publicidad y patrocinios:</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Si los creadores reciben compensación por la promoción de productos o servicios en sus videos, deben cumplir con las políticas de publicidad y transparencia de YouTube.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Esto implica revelar claramente cualquier relación comercial o patrocinio en el video o la descripción.</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b="1" sz="1500">
              <a:latin typeface="IBM Plex Sans"/>
              <a:ea typeface="IBM Plex Sans"/>
              <a:cs typeface="IBM Plex Sans"/>
              <a:sym typeface="IBM Plex Sans"/>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592" name="Google Shape;592;p68"/>
          <p:cNvSpPr txBox="1"/>
          <p:nvPr/>
        </p:nvSpPr>
        <p:spPr>
          <a:xfrm>
            <a:off x="357900" y="534150"/>
            <a:ext cx="8428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Información legal </a:t>
            </a:r>
            <a:endParaRPr sz="3000">
              <a:solidFill>
                <a:srgbClr val="003864"/>
              </a:solidFill>
              <a:latin typeface="IBM Plex Sans SemiBold"/>
              <a:ea typeface="IBM Plex Sans SemiBold"/>
              <a:cs typeface="IBM Plex Sans SemiBold"/>
              <a:sym typeface="IBM Plex Sans SemiBold"/>
            </a:endParaRPr>
          </a:p>
        </p:txBody>
      </p:sp>
      <p:sp>
        <p:nvSpPr>
          <p:cNvPr id="593" name="Google Shape;593;p6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597" name="Shape 597"/>
        <p:cNvGrpSpPr/>
        <p:nvPr/>
      </p:nvGrpSpPr>
      <p:grpSpPr>
        <a:xfrm>
          <a:off x="0" y="0"/>
          <a:ext cx="0" cy="0"/>
          <a:chOff x="0" y="0"/>
          <a:chExt cx="0" cy="0"/>
        </a:xfrm>
      </p:grpSpPr>
      <p:sp>
        <p:nvSpPr>
          <p:cNvPr id="598" name="Google Shape;598;p6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599" name="Google Shape;599;p69"/>
          <p:cNvSpPr txBox="1"/>
          <p:nvPr/>
        </p:nvSpPr>
        <p:spPr>
          <a:xfrm>
            <a:off x="139350" y="1993963"/>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13. </a:t>
            </a:r>
            <a:r>
              <a:rPr lang="es" sz="4800">
                <a:solidFill>
                  <a:schemeClr val="lt1"/>
                </a:solidFill>
                <a:latin typeface="IBM Plex Sans SemiBold"/>
                <a:ea typeface="IBM Plex Sans SemiBold"/>
                <a:cs typeface="IBM Plex Sans SemiBold"/>
                <a:sym typeface="IBM Plex Sans SemiBold"/>
              </a:rPr>
              <a:t>Monetización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chemeClr val="lt1"/>
              </a:solidFill>
              <a:latin typeface="IBM Plex Sans SemiBold"/>
              <a:ea typeface="IBM Plex Sans SemiBold"/>
              <a:cs typeface="IBM Plex Sans SemiBold"/>
              <a:sym typeface="IBM Plex Sans SemiBold"/>
            </a:endParaRPr>
          </a:p>
        </p:txBody>
      </p:sp>
      <p:sp>
        <p:nvSpPr>
          <p:cNvPr id="600" name="Google Shape;600;p69"/>
          <p:cNvSpPr txBox="1"/>
          <p:nvPr/>
        </p:nvSpPr>
        <p:spPr>
          <a:xfrm>
            <a:off x="3725700" y="1487238"/>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601" name="Google Shape;601;p69"/>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602" name="Google Shape;602;p6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7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608" name="Google Shape;608;p70"/>
          <p:cNvSpPr txBox="1"/>
          <p:nvPr/>
        </p:nvSpPr>
        <p:spPr>
          <a:xfrm>
            <a:off x="421800" y="534150"/>
            <a:ext cx="8300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Monetización </a:t>
            </a:r>
            <a:endParaRPr sz="3000">
              <a:solidFill>
                <a:srgbClr val="003864"/>
              </a:solidFill>
              <a:latin typeface="IBM Plex Sans SemiBold"/>
              <a:ea typeface="IBM Plex Sans SemiBold"/>
              <a:cs typeface="IBM Plex Sans SemiBold"/>
              <a:sym typeface="IBM Plex Sans SemiBold"/>
            </a:endParaRPr>
          </a:p>
        </p:txBody>
      </p:sp>
      <p:pic>
        <p:nvPicPr>
          <p:cNvPr id="609" name="Google Shape;609;p70"/>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610" name="Google Shape;610;p70"/>
          <p:cNvSpPr txBox="1"/>
          <p:nvPr/>
        </p:nvSpPr>
        <p:spPr>
          <a:xfrm>
            <a:off x="760525" y="1588925"/>
            <a:ext cx="7418400" cy="255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Permite a los creadores de contenido ganar dinero a través de sus videos.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Los anuncios publicitarios se muestran antes, durante o al final de los videos. Los creadores deben cumplir con los requisitos de elegibilidad y seguir las </a:t>
            </a:r>
            <a:r>
              <a:rPr lang="es" sz="1200" u="sng">
                <a:solidFill>
                  <a:schemeClr val="hlink"/>
                </a:solidFill>
                <a:latin typeface="IBM Plex Sans Medium"/>
                <a:ea typeface="IBM Plex Sans Medium"/>
                <a:cs typeface="IBM Plex Sans Medium"/>
                <a:sym typeface="IBM Plex Sans Medium"/>
                <a:hlinkClick r:id="rId4"/>
              </a:rPr>
              <a:t>políticas de monetización</a:t>
            </a:r>
            <a:r>
              <a:rPr lang="es" sz="1200">
                <a:latin typeface="IBM Plex Sans Medium"/>
                <a:ea typeface="IBM Plex Sans Medium"/>
                <a:cs typeface="IBM Plex Sans Medium"/>
                <a:sym typeface="IBM Plex Sans Medium"/>
              </a:rPr>
              <a:t> de YouTube.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Además, los creadores pueden obtener ingresos a través de </a:t>
            </a:r>
            <a:r>
              <a:rPr b="1" lang="es" sz="1200">
                <a:latin typeface="IBM Plex Sans"/>
                <a:ea typeface="IBM Plex Sans"/>
                <a:cs typeface="IBM Plex Sans"/>
                <a:sym typeface="IBM Plex Sans"/>
              </a:rPr>
              <a:t>membresías de canal</a:t>
            </a:r>
            <a:r>
              <a:rPr lang="es" sz="1200">
                <a:latin typeface="IBM Plex Sans Medium"/>
                <a:ea typeface="IBM Plex Sans Medium"/>
                <a:cs typeface="IBM Plex Sans Medium"/>
                <a:sym typeface="IBM Plex Sans Medium"/>
              </a:rPr>
              <a:t>, </a:t>
            </a:r>
            <a:r>
              <a:rPr b="1" lang="es" sz="1200">
                <a:latin typeface="IBM Plex Sans"/>
                <a:ea typeface="IBM Plex Sans"/>
                <a:cs typeface="IBM Plex Sans"/>
                <a:sym typeface="IBM Plex Sans"/>
              </a:rPr>
              <a:t>superchat </a:t>
            </a:r>
            <a:r>
              <a:rPr lang="es" sz="1200">
                <a:latin typeface="IBM Plex Sans Medium"/>
                <a:ea typeface="IBM Plex Sans Medium"/>
                <a:cs typeface="IBM Plex Sans Medium"/>
                <a:sym typeface="IBM Plex Sans Medium"/>
              </a:rPr>
              <a:t>durante las transmisiones en vivo y la </a:t>
            </a:r>
            <a:r>
              <a:rPr b="1" lang="es" sz="1200">
                <a:latin typeface="IBM Plex Sans"/>
                <a:ea typeface="IBM Plex Sans"/>
                <a:cs typeface="IBM Plex Sans"/>
                <a:sym typeface="IBM Plex Sans"/>
              </a:rPr>
              <a:t>venta de merchandising</a:t>
            </a:r>
            <a:r>
              <a:rPr lang="es" sz="1200">
                <a:latin typeface="IBM Plex Sans Medium"/>
                <a:ea typeface="IBM Plex Sans Medium"/>
                <a:cs typeface="IBM Plex Sans Medium"/>
                <a:sym typeface="IBM Plex Sans Medium"/>
              </a:rPr>
              <a:t>.</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u="sng">
                <a:solidFill>
                  <a:schemeClr val="hlink"/>
                </a:solidFill>
                <a:latin typeface="IBM Plex Sans Medium"/>
                <a:ea typeface="IBM Plex Sans Medium"/>
                <a:cs typeface="IBM Plex Sans Medium"/>
                <a:sym typeface="IBM Plex Sans Medium"/>
                <a:hlinkClick r:id="rId5"/>
              </a:rPr>
              <a:t>Información sobre las opciones de monetización</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500">
              <a:solidFill>
                <a:schemeClr val="dk1"/>
              </a:solidFill>
              <a:latin typeface="IBM Plex Sans Medium"/>
              <a:ea typeface="IBM Plex Sans Medium"/>
              <a:cs typeface="IBM Plex Sans Medium"/>
              <a:sym typeface="IBM Plex Sans Medium"/>
            </a:endParaRPr>
          </a:p>
        </p:txBody>
      </p:sp>
      <p:sp>
        <p:nvSpPr>
          <p:cNvPr id="611" name="Google Shape;611;p7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617" name="Google Shape;617;p71"/>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618" name="Google Shape;618;p71"/>
          <p:cNvSpPr txBox="1"/>
          <p:nvPr/>
        </p:nvSpPr>
        <p:spPr>
          <a:xfrm>
            <a:off x="710550" y="1438150"/>
            <a:ext cx="7555200" cy="249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Video: </a:t>
            </a:r>
            <a:r>
              <a:rPr lang="es" sz="1200">
                <a:latin typeface="IBM Plex Sans Medium"/>
                <a:ea typeface="IBM Plex Sans Medium"/>
                <a:cs typeface="IBM Plex Sans Medium"/>
                <a:sym typeface="IBM Plex Sans Medium"/>
              </a:rPr>
              <a:t>La duración mínima de un video de YouTube para poder ser monetizado es de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al menos 1 minuto. Sin embargo, es importante tener en cuenta que el tiempo de reproducción y el compromiso del espectador también son factores importantes para generar ingresos significativos a través de la monetización.</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Directos:</a:t>
            </a:r>
            <a:r>
              <a:rPr lang="es" sz="1200">
                <a:latin typeface="IBM Plex Sans Medium"/>
                <a:ea typeface="IBM Plex Sans Medium"/>
                <a:cs typeface="IBM Plex Sans Medium"/>
                <a:sym typeface="IBM Plex Sans Medium"/>
              </a:rPr>
              <a:t> los creadores de contenido pueden activar anuncios durante la transmisión y recibir ingresos a través de las visualizaciones y la interacción de los espectadores. También pueden recibir donaciones de los espectadores durante la transmisión en vivo.</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Shorts:</a:t>
            </a:r>
            <a:r>
              <a:rPr lang="es" sz="1200">
                <a:latin typeface="IBM Plex Sans Medium"/>
                <a:ea typeface="IBM Plex Sans Medium"/>
                <a:cs typeface="IBM Plex Sans Medium"/>
                <a:sym typeface="IBM Plex Sans Medium"/>
              </a:rPr>
              <a:t> Es importante tener en cuenta que las políticas de monetización pueden variar según la región y los requisitos específicos establecidos por YouTube.</a:t>
            </a:r>
            <a:endParaRPr sz="1500">
              <a:solidFill>
                <a:schemeClr val="dk1"/>
              </a:solidFill>
              <a:latin typeface="IBM Plex Sans Medium"/>
              <a:ea typeface="IBM Plex Sans Medium"/>
              <a:cs typeface="IBM Plex Sans Medium"/>
              <a:sym typeface="IBM Plex Sans Medium"/>
            </a:endParaRPr>
          </a:p>
        </p:txBody>
      </p:sp>
      <p:sp>
        <p:nvSpPr>
          <p:cNvPr id="619" name="Google Shape;619;p71"/>
          <p:cNvSpPr txBox="1"/>
          <p:nvPr/>
        </p:nvSpPr>
        <p:spPr>
          <a:xfrm>
            <a:off x="421800" y="534150"/>
            <a:ext cx="8300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Monetización </a:t>
            </a:r>
            <a:endParaRPr sz="3000">
              <a:solidFill>
                <a:srgbClr val="003864"/>
              </a:solidFill>
              <a:latin typeface="IBM Plex Sans SemiBold"/>
              <a:ea typeface="IBM Plex Sans SemiBold"/>
              <a:cs typeface="IBM Plex Sans SemiBold"/>
              <a:sym typeface="IBM Plex Sans SemiBold"/>
            </a:endParaRPr>
          </a:p>
        </p:txBody>
      </p:sp>
      <p:sp>
        <p:nvSpPr>
          <p:cNvPr id="620" name="Google Shape;620;p7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2"/>
          <p:cNvSpPr txBox="1"/>
          <p:nvPr>
            <p:ph idx="1" type="body"/>
          </p:nvPr>
        </p:nvSpPr>
        <p:spPr>
          <a:xfrm>
            <a:off x="872729" y="2090088"/>
            <a:ext cx="7479600" cy="963300"/>
          </a:xfrm>
          <a:prstGeom prst="rect">
            <a:avLst/>
          </a:prstGeom>
          <a:noFill/>
          <a:ln>
            <a:noFill/>
          </a:ln>
        </p:spPr>
        <p:txBody>
          <a:bodyPr anchorCtr="0" anchor="t" bIns="34275" lIns="68575" spcFirstLastPara="1" rIns="68575" wrap="square" tIns="34275">
            <a:normAutofit/>
          </a:bodyPr>
          <a:lstStyle/>
          <a:p>
            <a:pPr indent="0" lvl="0" marL="0" rtl="0" algn="ctr">
              <a:spcBef>
                <a:spcPts val="0"/>
              </a:spcBef>
              <a:spcAft>
                <a:spcPts val="1200"/>
              </a:spcAft>
              <a:buClr>
                <a:schemeClr val="lt1"/>
              </a:buClr>
              <a:buSzPts val="2400"/>
              <a:buNone/>
            </a:pPr>
            <a:r>
              <a:rPr lang="es"/>
              <a:t>Maria Pallarés y Daniel Zomeño</a:t>
            </a:r>
            <a:endParaRPr/>
          </a:p>
        </p:txBody>
      </p:sp>
      <p:sp>
        <p:nvSpPr>
          <p:cNvPr id="626" name="Google Shape;626;p72"/>
          <p:cNvSpPr txBox="1"/>
          <p:nvPr/>
        </p:nvSpPr>
        <p:spPr>
          <a:xfrm>
            <a:off x="3061875" y="2621325"/>
            <a:ext cx="136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mpallar@uji.es</a:t>
            </a:r>
            <a:r>
              <a:rPr lang="es"/>
              <a:t> </a:t>
            </a:r>
            <a:endParaRPr/>
          </a:p>
        </p:txBody>
      </p:sp>
      <p:sp>
        <p:nvSpPr>
          <p:cNvPr id="627" name="Google Shape;627;p72"/>
          <p:cNvSpPr txBox="1"/>
          <p:nvPr/>
        </p:nvSpPr>
        <p:spPr>
          <a:xfrm>
            <a:off x="4636875" y="2621325"/>
            <a:ext cx="17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zomeno@uji.es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116" name="Shape 116"/>
        <p:cNvGrpSpPr/>
        <p:nvPr/>
      </p:nvGrpSpPr>
      <p:grpSpPr>
        <a:xfrm>
          <a:off x="0" y="0"/>
          <a:ext cx="0" cy="0"/>
          <a:chOff x="0" y="0"/>
          <a:chExt cx="0" cy="0"/>
        </a:xfrm>
      </p:grpSpPr>
      <p:sp>
        <p:nvSpPr>
          <p:cNvPr id="117" name="Google Shape;117;p2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118" name="Google Shape;118;p21"/>
          <p:cNvSpPr txBox="1"/>
          <p:nvPr/>
        </p:nvSpPr>
        <p:spPr>
          <a:xfrm>
            <a:off x="139350" y="17709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s" sz="4800">
                <a:solidFill>
                  <a:schemeClr val="lt1"/>
                </a:solidFill>
                <a:latin typeface="IBM Plex Sans SemiBold"/>
                <a:ea typeface="IBM Plex Sans SemiBold"/>
                <a:cs typeface="IBM Plex Sans SemiBold"/>
                <a:sym typeface="IBM Plex Sans SemiBold"/>
              </a:rPr>
              <a:t>2. </a:t>
            </a:r>
            <a:r>
              <a:rPr lang="es" sz="4800">
                <a:solidFill>
                  <a:schemeClr val="lt1"/>
                </a:solidFill>
                <a:latin typeface="IBM Plex Sans SemiBold"/>
                <a:ea typeface="IBM Plex Sans SemiBold"/>
                <a:cs typeface="IBM Plex Sans SemiBold"/>
                <a:sym typeface="IBM Plex Sans SemiBold"/>
              </a:rPr>
              <a:t>Beneficios de utilizar </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YouTube </a:t>
            </a:r>
            <a:endParaRPr sz="4800">
              <a:solidFill>
                <a:schemeClr val="lt1"/>
              </a:solidFill>
              <a:latin typeface="IBM Plex Sans SemiBold"/>
              <a:ea typeface="IBM Plex Sans SemiBold"/>
              <a:cs typeface="IBM Plex Sans SemiBold"/>
              <a:sym typeface="IBM Plex Sans SemiBold"/>
            </a:endParaRPr>
          </a:p>
        </p:txBody>
      </p:sp>
      <p:sp>
        <p:nvSpPr>
          <p:cNvPr id="119" name="Google Shape;119;p21"/>
          <p:cNvSpPr txBox="1"/>
          <p:nvPr/>
        </p:nvSpPr>
        <p:spPr>
          <a:xfrm>
            <a:off x="3725700" y="12642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120" name="Google Shape;120;p21"/>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121" name="Google Shape;121;p2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27" name="Google Shape;127;p22"/>
          <p:cNvSpPr txBox="1"/>
          <p:nvPr/>
        </p:nvSpPr>
        <p:spPr>
          <a:xfrm>
            <a:off x="451500" y="429363"/>
            <a:ext cx="8241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Beneficios de utilizar YouTube</a:t>
            </a:r>
            <a:endParaRPr sz="3000">
              <a:solidFill>
                <a:srgbClr val="003864"/>
              </a:solidFill>
            </a:endParaRPr>
          </a:p>
        </p:txBody>
      </p:sp>
      <p:sp>
        <p:nvSpPr>
          <p:cNvPr id="128" name="Google Shape;128;p22"/>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129" name="Google Shape;129;p22"/>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130" name="Google Shape;130;p22"/>
          <p:cNvSpPr txBox="1"/>
          <p:nvPr/>
        </p:nvSpPr>
        <p:spPr>
          <a:xfrm>
            <a:off x="541175" y="1297350"/>
            <a:ext cx="2823000" cy="36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Beneficios para espectadores y usuarios en general:</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1200"/>
              </a:spcBef>
              <a:spcAft>
                <a:spcPts val="0"/>
              </a:spcAft>
              <a:buNone/>
            </a:pPr>
            <a:r>
              <a:rPr lang="es" sz="1200">
                <a:solidFill>
                  <a:schemeClr val="dk1"/>
                </a:solidFill>
                <a:latin typeface="IBM Plex Sans Medium"/>
                <a:ea typeface="IBM Plex Sans Medium"/>
                <a:cs typeface="IBM Plex Sans Medium"/>
                <a:sym typeface="IBM Plex Sans Medium"/>
              </a:rPr>
              <a:t>- Contenido gratuito y accesible desde cualquier dispositivo con conexión a Internet.</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 Ofrece entretenimiento, educación, tutoriales, música y documentales.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 Utiliza algoritmos para ofrecer recomendaciones personalizadas.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None/>
            </a:pPr>
            <a:r>
              <a:t/>
            </a:r>
            <a:endParaRPr sz="1300">
              <a:solidFill>
                <a:schemeClr val="dk1"/>
              </a:solidFill>
              <a:latin typeface="IBM Plex Sans Medium"/>
              <a:ea typeface="IBM Plex Sans Medium"/>
              <a:cs typeface="IBM Plex Sans Medium"/>
              <a:sym typeface="IBM Plex Sans Medium"/>
            </a:endParaRPr>
          </a:p>
          <a:p>
            <a:pPr indent="0" lvl="0" marL="0" rtl="0" algn="l">
              <a:spcBef>
                <a:spcPts val="1200"/>
              </a:spcBef>
              <a:spcAft>
                <a:spcPts val="0"/>
              </a:spcAft>
              <a:buNone/>
            </a:pPr>
            <a:r>
              <a:t/>
            </a:r>
            <a:endParaRPr>
              <a:latin typeface="IBM Plex Sans"/>
              <a:ea typeface="IBM Plex Sans"/>
              <a:cs typeface="IBM Plex Sans"/>
              <a:sym typeface="IBM Plex Sans"/>
            </a:endParaRPr>
          </a:p>
        </p:txBody>
      </p:sp>
      <p:sp>
        <p:nvSpPr>
          <p:cNvPr id="131" name="Google Shape;131;p22"/>
          <p:cNvSpPr txBox="1"/>
          <p:nvPr/>
        </p:nvSpPr>
        <p:spPr>
          <a:xfrm>
            <a:off x="3487938" y="1297350"/>
            <a:ext cx="2430000" cy="429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Beneficios para creadores de contenido:</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Amplia audiencia global.</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Monetización del contenido a través de anuncios y colaboraciones con marcas.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Oportunidad de interactuar directamente con la audiencia a través de comentarios y transmisiones en vivo.</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None/>
            </a:pPr>
            <a:r>
              <a:t/>
            </a:r>
            <a:endParaRPr sz="1300">
              <a:solidFill>
                <a:schemeClr val="dk1"/>
              </a:solidFill>
              <a:latin typeface="IBM Plex Sans Medium"/>
              <a:ea typeface="IBM Plex Sans Medium"/>
              <a:cs typeface="IBM Plex Sans Medium"/>
              <a:sym typeface="IBM Plex Sans Medium"/>
            </a:endParaRPr>
          </a:p>
          <a:p>
            <a:pPr indent="0" lvl="0" marL="0" rtl="0" algn="l">
              <a:spcBef>
                <a:spcPts val="1200"/>
              </a:spcBef>
              <a:spcAft>
                <a:spcPts val="0"/>
              </a:spcAft>
              <a:buNone/>
            </a:pPr>
            <a:r>
              <a:t/>
            </a:r>
            <a:endParaRPr>
              <a:latin typeface="IBM Plex Sans"/>
              <a:ea typeface="IBM Plex Sans"/>
              <a:cs typeface="IBM Plex Sans"/>
              <a:sym typeface="IBM Plex Sans"/>
            </a:endParaRPr>
          </a:p>
        </p:txBody>
      </p:sp>
      <p:sp>
        <p:nvSpPr>
          <p:cNvPr id="132" name="Google Shape;132;p22"/>
          <p:cNvSpPr txBox="1"/>
          <p:nvPr/>
        </p:nvSpPr>
        <p:spPr>
          <a:xfrm>
            <a:off x="6041725" y="1297350"/>
            <a:ext cx="2561100" cy="38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Beneficios para empresas y marcas:</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Herramienta poderosa para la promoción, con alcance masivo y posicionamiento de marca.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Comunicación efectiva a través de videos dinámicos y entretenidos.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Análisis detallado de estadísticas.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1200"/>
              </a:spcAft>
              <a:buNone/>
            </a:pPr>
            <a:r>
              <a:t/>
            </a:r>
            <a:endParaRPr sz="1300">
              <a:solidFill>
                <a:schemeClr val="dk1"/>
              </a:solidFill>
              <a:latin typeface="IBM Plex Sans Medium"/>
              <a:ea typeface="IBM Plex Sans Medium"/>
              <a:cs typeface="IBM Plex Sans Medium"/>
              <a:sym typeface="IBM Plex Sans Medium"/>
            </a:endParaRPr>
          </a:p>
        </p:txBody>
      </p:sp>
      <p:sp>
        <p:nvSpPr>
          <p:cNvPr id="133" name="Google Shape;133;p2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137" name="Shape 137"/>
        <p:cNvGrpSpPr/>
        <p:nvPr/>
      </p:nvGrpSpPr>
      <p:grpSpPr>
        <a:xfrm>
          <a:off x="0" y="0"/>
          <a:ext cx="0" cy="0"/>
          <a:chOff x="0" y="0"/>
          <a:chExt cx="0" cy="0"/>
        </a:xfrm>
      </p:grpSpPr>
      <p:sp>
        <p:nvSpPr>
          <p:cNvPr id="138" name="Google Shape;138;p2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chemeClr val="lt1"/>
                </a:solidFill>
                <a:latin typeface="IBM Plex Sans Light"/>
                <a:ea typeface="IBM Plex Sans Light"/>
                <a:cs typeface="IBM Plex Sans Light"/>
                <a:sym typeface="IBM Plex Sans Light"/>
              </a:rPr>
              <a:t>Bloque I</a:t>
            </a:r>
            <a:r>
              <a:rPr lang="es" sz="1100">
                <a:solidFill>
                  <a:schemeClr val="lt1"/>
                </a:solidFill>
                <a:latin typeface="IBM Plex Sans ExtraLight"/>
                <a:ea typeface="IBM Plex Sans ExtraLight"/>
                <a:cs typeface="IBM Plex Sans ExtraLight"/>
                <a:sym typeface="IBM Plex Sans ExtraLight"/>
              </a:rPr>
              <a:t> </a:t>
            </a:r>
            <a:endParaRPr sz="1300">
              <a:solidFill>
                <a:schemeClr val="lt1"/>
              </a:solidFill>
              <a:latin typeface="IBM Plex Sans ExtraLight"/>
              <a:ea typeface="IBM Plex Sans ExtraLight"/>
              <a:cs typeface="IBM Plex Sans ExtraLight"/>
              <a:sym typeface="IBM Plex Sans ExtraLight"/>
            </a:endParaRPr>
          </a:p>
        </p:txBody>
      </p:sp>
      <p:sp>
        <p:nvSpPr>
          <p:cNvPr id="139" name="Google Shape;139;p23"/>
          <p:cNvSpPr txBox="1"/>
          <p:nvPr/>
        </p:nvSpPr>
        <p:spPr>
          <a:xfrm>
            <a:off x="139350" y="16185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3. </a:t>
            </a:r>
            <a:r>
              <a:rPr lang="es" sz="4800">
                <a:solidFill>
                  <a:schemeClr val="lt1"/>
                </a:solidFill>
                <a:latin typeface="IBM Plex Sans SemiBold"/>
                <a:ea typeface="IBM Plex Sans SemiBold"/>
                <a:cs typeface="IBM Plex Sans SemiBold"/>
                <a:sym typeface="IBM Plex Sans SemiBold"/>
              </a:rPr>
              <a:t>Creación de un</a:t>
            </a:r>
            <a:endParaRPr sz="4800">
              <a:solidFill>
                <a:schemeClr val="lt1"/>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4800">
                <a:solidFill>
                  <a:schemeClr val="lt1"/>
                </a:solidFill>
                <a:latin typeface="IBM Plex Sans SemiBold"/>
                <a:ea typeface="IBM Plex Sans SemiBold"/>
                <a:cs typeface="IBM Plex Sans SemiBold"/>
                <a:sym typeface="IBM Plex Sans SemiBold"/>
              </a:rPr>
              <a:t>canal de YouTube</a:t>
            </a:r>
            <a:endParaRPr sz="4800">
              <a:solidFill>
                <a:schemeClr val="lt1"/>
              </a:solidFill>
              <a:latin typeface="IBM Plex Sans SemiBold"/>
              <a:ea typeface="IBM Plex Sans SemiBold"/>
              <a:cs typeface="IBM Plex Sans SemiBold"/>
              <a:sym typeface="IBM Plex Sans SemiBold"/>
            </a:endParaRPr>
          </a:p>
        </p:txBody>
      </p:sp>
      <p:sp>
        <p:nvSpPr>
          <p:cNvPr id="140" name="Google Shape;140;p23"/>
          <p:cNvSpPr txBox="1"/>
          <p:nvPr/>
        </p:nvSpPr>
        <p:spPr>
          <a:xfrm>
            <a:off x="3725700" y="11118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chemeClr val="lt1"/>
                </a:solidFill>
                <a:latin typeface="IBM Plex Sans"/>
                <a:ea typeface="IBM Plex Sans"/>
                <a:cs typeface="IBM Plex Sans"/>
                <a:sym typeface="IBM Plex Sans"/>
              </a:rPr>
              <a:t>YouTube</a:t>
            </a:r>
            <a:endParaRPr>
              <a:solidFill>
                <a:schemeClr val="lt1"/>
              </a:solidFill>
              <a:latin typeface="IBM Plex Sans"/>
              <a:ea typeface="IBM Plex Sans"/>
              <a:cs typeface="IBM Plex Sans"/>
              <a:sym typeface="IBM Plex Sans"/>
            </a:endParaRPr>
          </a:p>
        </p:txBody>
      </p:sp>
      <p:pic>
        <p:nvPicPr>
          <p:cNvPr id="141" name="Google Shape;141;p23"/>
          <p:cNvPicPr preferRelativeResize="0"/>
          <p:nvPr/>
        </p:nvPicPr>
        <p:blipFill>
          <a:blip r:embed="rId3">
            <a:alphaModFix/>
          </a:blip>
          <a:stretch>
            <a:fillRect/>
          </a:stretch>
        </p:blipFill>
        <p:spPr>
          <a:xfrm>
            <a:off x="8142000" y="4252150"/>
            <a:ext cx="784950" cy="633200"/>
          </a:xfrm>
          <a:prstGeom prst="rect">
            <a:avLst/>
          </a:prstGeom>
          <a:noFill/>
          <a:ln>
            <a:noFill/>
          </a:ln>
        </p:spPr>
      </p:pic>
      <p:sp>
        <p:nvSpPr>
          <p:cNvPr id="142" name="Google Shape;142;p2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chemeClr val="lt1"/>
                </a:solidFill>
                <a:latin typeface="IBM Plex Sans Light"/>
                <a:ea typeface="IBM Plex Sans Light"/>
                <a:cs typeface="IBM Plex Sans Light"/>
                <a:sym typeface="IBM Plex Sans Light"/>
              </a:rPr>
              <a:t>Redes sociales</a:t>
            </a:r>
            <a:endParaRPr sz="1100">
              <a:solidFill>
                <a:schemeClr val="lt1"/>
              </a:solidFill>
              <a:latin typeface="IBM Plex Sans Light"/>
              <a:ea typeface="IBM Plex Sans Light"/>
              <a:cs typeface="IBM Plex Sans Light"/>
              <a:sym typeface="IBM Plex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48" name="Google Shape;148;p24"/>
          <p:cNvSpPr txBox="1"/>
          <p:nvPr/>
        </p:nvSpPr>
        <p:spPr>
          <a:xfrm>
            <a:off x="546750" y="486575"/>
            <a:ext cx="8050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Creación de un canal</a:t>
            </a:r>
            <a:endParaRPr sz="3000">
              <a:solidFill>
                <a:srgbClr val="003864"/>
              </a:solidFill>
            </a:endParaRPr>
          </a:p>
        </p:txBody>
      </p:sp>
      <p:sp>
        <p:nvSpPr>
          <p:cNvPr id="149" name="Google Shape;149;p24"/>
          <p:cNvSpPr txBox="1"/>
          <p:nvPr/>
        </p:nvSpPr>
        <p:spPr>
          <a:xfrm>
            <a:off x="962125" y="1504800"/>
            <a:ext cx="480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100">
              <a:latin typeface="IBM Plex Sans"/>
              <a:ea typeface="IBM Plex Sans"/>
              <a:cs typeface="IBM Plex Sans"/>
              <a:sym typeface="IBM Plex Sans"/>
            </a:endParaRPr>
          </a:p>
        </p:txBody>
      </p:sp>
      <p:pic>
        <p:nvPicPr>
          <p:cNvPr id="150" name="Google Shape;150;p24"/>
          <p:cNvPicPr preferRelativeResize="0"/>
          <p:nvPr/>
        </p:nvPicPr>
        <p:blipFill>
          <a:blip r:embed="rId3">
            <a:alphaModFix/>
          </a:blip>
          <a:stretch>
            <a:fillRect/>
          </a:stretch>
        </p:blipFill>
        <p:spPr>
          <a:xfrm>
            <a:off x="8178975" y="4359425"/>
            <a:ext cx="667026" cy="461700"/>
          </a:xfrm>
          <a:prstGeom prst="rect">
            <a:avLst/>
          </a:prstGeom>
          <a:noFill/>
          <a:ln>
            <a:noFill/>
          </a:ln>
        </p:spPr>
      </p:pic>
      <p:sp>
        <p:nvSpPr>
          <p:cNvPr id="151" name="Google Shape;151;p24"/>
          <p:cNvSpPr txBox="1"/>
          <p:nvPr/>
        </p:nvSpPr>
        <p:spPr>
          <a:xfrm>
            <a:off x="681375" y="1344175"/>
            <a:ext cx="7294200" cy="371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1. Registro en YouTube: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Visita el sitio web de </a:t>
            </a:r>
            <a:r>
              <a:rPr lang="es" sz="1200" u="sng">
                <a:solidFill>
                  <a:schemeClr val="hlink"/>
                </a:solidFill>
                <a:latin typeface="IBM Plex Sans Medium"/>
                <a:ea typeface="IBM Plex Sans Medium"/>
                <a:cs typeface="IBM Plex Sans Medium"/>
                <a:sym typeface="IBM Plex Sans Medium"/>
                <a:hlinkClick r:id="rId4"/>
              </a:rPr>
              <a:t>YouTube</a:t>
            </a:r>
            <a:r>
              <a:rPr lang="es" sz="1200">
                <a:solidFill>
                  <a:schemeClr val="dk1"/>
                </a:solidFill>
                <a:latin typeface="IBM Plex Sans Medium"/>
                <a:ea typeface="IBM Plex Sans Medium"/>
                <a:cs typeface="IBM Plex Sans Medium"/>
                <a:sym typeface="IBM Plex Sans Medium"/>
              </a:rPr>
              <a:t>  y haz clic en el botón "</a:t>
            </a:r>
            <a:r>
              <a:rPr b="1" lang="es" sz="1200">
                <a:solidFill>
                  <a:schemeClr val="dk1"/>
                </a:solidFill>
                <a:latin typeface="IBM Plex Sans"/>
                <a:ea typeface="IBM Plex Sans"/>
                <a:cs typeface="IBM Plex Sans"/>
                <a:sym typeface="IBM Plex Sans"/>
              </a:rPr>
              <a:t>Iniciar sesión</a:t>
            </a:r>
            <a:r>
              <a:rPr lang="es" sz="1200">
                <a:solidFill>
                  <a:schemeClr val="dk1"/>
                </a:solidFill>
                <a:latin typeface="IBM Plex Sans Medium"/>
                <a:ea typeface="IBM Plex Sans Medium"/>
                <a:cs typeface="IBM Plex Sans Medium"/>
                <a:sym typeface="IBM Plex Sans Medium"/>
              </a:rPr>
              <a:t>" en la esquina superior derecha. Ingresa tu cuenta de Google existente o crea una nueva si no tienes una.</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2. Accede al Creator Studio: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Después de iniciar sesión, haz clic en tu avatar de perfil en la esquina superior derecha y selecciona la opción "</a:t>
            </a:r>
            <a:r>
              <a:rPr b="1" lang="es" sz="1200">
                <a:solidFill>
                  <a:schemeClr val="dk1"/>
                </a:solidFill>
                <a:latin typeface="IBM Plex Sans"/>
                <a:ea typeface="IBM Plex Sans"/>
                <a:cs typeface="IBM Plex Sans"/>
                <a:sym typeface="IBM Plex Sans"/>
              </a:rPr>
              <a:t>YouTube Studio</a:t>
            </a:r>
            <a:r>
              <a:rPr lang="es" sz="1200">
                <a:solidFill>
                  <a:schemeClr val="dk1"/>
                </a:solidFill>
                <a:latin typeface="IBM Plex Sans Medium"/>
                <a:ea typeface="IBM Plex Sans Medium"/>
                <a:cs typeface="IBM Plex Sans Medium"/>
                <a:sym typeface="IBM Plex Sans Medium"/>
              </a:rPr>
              <a:t>" o "</a:t>
            </a:r>
            <a:r>
              <a:rPr b="1" lang="es" sz="1200">
                <a:solidFill>
                  <a:schemeClr val="dk1"/>
                </a:solidFill>
                <a:latin typeface="IBM Plex Sans"/>
                <a:ea typeface="IBM Plex Sans"/>
                <a:cs typeface="IBM Plex Sans"/>
                <a:sym typeface="IBM Plex Sans"/>
              </a:rPr>
              <a:t>Creator Studio</a:t>
            </a:r>
            <a:r>
              <a:rPr lang="es" sz="1200">
                <a:solidFill>
                  <a:schemeClr val="dk1"/>
                </a:solidFill>
                <a:latin typeface="IBM Plex Sans Medium"/>
                <a:ea typeface="IBM Plex Sans Medium"/>
                <a:cs typeface="IBM Plex Sans Medium"/>
                <a:sym typeface="IBM Plex Sans Medium"/>
              </a:rPr>
              <a:t>". Esto te llevará al panel de control de tu canal.</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3. Creación del canal: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En el panel de control, busca y haz clic en la opción "Personalizar el canal". A continuación, se te guiará a través del proceso de creación de tu canal, donde podrás elegir un nombre y una URL personalizados para tu canal.</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1200"/>
              </a:spcBef>
              <a:spcAft>
                <a:spcPts val="0"/>
              </a:spcAft>
              <a:buNone/>
            </a:pPr>
            <a:r>
              <a:t/>
            </a:r>
            <a:endParaRPr sz="1300">
              <a:solidFill>
                <a:schemeClr val="dk1"/>
              </a:solidFill>
              <a:latin typeface="IBM Plex Sans Medium"/>
              <a:ea typeface="IBM Plex Sans Medium"/>
              <a:cs typeface="IBM Plex Sans Medium"/>
              <a:sym typeface="IBM Plex Sans Medium"/>
            </a:endParaRPr>
          </a:p>
          <a:p>
            <a:pPr indent="0" lvl="0" marL="0" rtl="0" algn="l">
              <a:spcBef>
                <a:spcPts val="1200"/>
              </a:spcBef>
              <a:spcAft>
                <a:spcPts val="0"/>
              </a:spcAft>
              <a:buNone/>
            </a:pPr>
            <a:r>
              <a:t/>
            </a:r>
            <a:endParaRPr>
              <a:latin typeface="IBM Plex Sans"/>
              <a:ea typeface="IBM Plex Sans"/>
              <a:cs typeface="IBM Plex Sans"/>
              <a:sym typeface="IBM Plex Sans"/>
            </a:endParaRPr>
          </a:p>
        </p:txBody>
      </p:sp>
      <p:sp>
        <p:nvSpPr>
          <p:cNvPr id="152" name="Google Shape;152;p2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