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9" r:id="rId2"/>
    <p:sldId id="257" r:id="rId3"/>
    <p:sldId id="258" r:id="rId4"/>
    <p:sldId id="270" r:id="rId5"/>
    <p:sldId id="271" r:id="rId6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11B61-8DB6-45F8-906C-1BE655860AFC}" type="datetimeFigureOut">
              <a:rPr lang="ca-ES" smtClean="0"/>
              <a:t>13/7/2023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BB2A6-2399-4247-9AD7-E701291275F5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568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44289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8" name="Google Shape;7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8" name="Google Shape;7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5432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43945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1BED3E-8D35-4BF3-A2EC-0520B6011A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0EF899-5D2B-45B6-AAB2-133A13509C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824450-B6AE-4800-9CCA-10354D6E9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1536-CDE8-45ED-AA7A-06D341BE5BA0}" type="datetimeFigureOut">
              <a:rPr lang="ca-ES" smtClean="0"/>
              <a:t>13/7/2023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CC135F-4A03-4779-A01B-ECA302CE6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A16A43-2D0E-48A2-86E9-E6BA58833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B95A-7BE9-483F-B61E-D241417153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80313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6D0D22-64FE-4963-812D-5DFE57E57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69177A-D634-4087-8D7A-BCA368765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B6064D-C878-491B-8B52-AD319B064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1536-CDE8-45ED-AA7A-06D341BE5BA0}" type="datetimeFigureOut">
              <a:rPr lang="ca-ES" smtClean="0"/>
              <a:t>13/7/2023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569AD5-E74A-4C8F-9935-7D82DBA03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1C64BD-BAD1-4F79-9136-05CE04585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B95A-7BE9-483F-B61E-D241417153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7197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7785E5A-AEAB-4B90-A6C2-75F2ECD973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9B0A0B-0503-4A30-8A00-94D83C3A3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7BEEC7-E7F2-463D-8FD4-F878E581B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1536-CDE8-45ED-AA7A-06D341BE5BA0}" type="datetimeFigureOut">
              <a:rPr lang="ca-ES" smtClean="0"/>
              <a:t>13/7/2023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0E065C-4437-48F2-8E0A-06DFDF481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EC012E-2C7D-46D3-92C8-F2DBB43A8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B95A-7BE9-483F-B61E-D241417153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20466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tada">
  <p:cSld name="Portada">
    <p:bg>
      <p:bgPr>
        <a:solidFill>
          <a:srgbClr val="003864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5"/>
          <p:cNvSpPr txBox="1">
            <a:spLocks noGrp="1"/>
          </p:cNvSpPr>
          <p:nvPr>
            <p:ph type="body" idx="1"/>
          </p:nvPr>
        </p:nvSpPr>
        <p:spPr>
          <a:xfrm>
            <a:off x="1057374" y="861938"/>
            <a:ext cx="10078939" cy="1958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 b="1" cap="none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" name="Google Shape;10;p15"/>
          <p:cNvSpPr txBox="1">
            <a:spLocks noGrp="1"/>
          </p:cNvSpPr>
          <p:nvPr>
            <p:ph type="body" idx="2"/>
          </p:nvPr>
        </p:nvSpPr>
        <p:spPr>
          <a:xfrm>
            <a:off x="1057373" y="3000745"/>
            <a:ext cx="10078939" cy="1037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1" name="Google Shape;11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63638" y="5996062"/>
            <a:ext cx="1520039" cy="31818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5"/>
          <p:cNvSpPr txBox="1"/>
          <p:nvPr/>
        </p:nvSpPr>
        <p:spPr>
          <a:xfrm>
            <a:off x="7448861" y="5975688"/>
            <a:ext cx="3687452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ca-ES" sz="1600" b="0" i="0" u="none" strike="noStrike" cap="none">
                <a:solidFill>
                  <a:schemeClr val="lt1"/>
                </a:solidFill>
                <a:latin typeface="IBM Plex Sans SemiBold"/>
                <a:ea typeface="IBM Plex Sans SemiBold"/>
                <a:cs typeface="IBM Plex Sans SemiBold"/>
                <a:sym typeface="IBM Plex Sans SemiBold"/>
              </a:rPr>
              <a:t>#ProDigital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5"/>
          <p:cNvSpPr txBox="1"/>
          <p:nvPr/>
        </p:nvSpPr>
        <p:spPr>
          <a:xfrm>
            <a:off x="4652387" y="3295859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7198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etències">
  <p:cSld name="Competèncie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6"/>
          <p:cNvSpPr txBox="1">
            <a:spLocks noGrp="1"/>
          </p:cNvSpPr>
          <p:nvPr>
            <p:ph type="body" idx="1"/>
          </p:nvPr>
        </p:nvSpPr>
        <p:spPr>
          <a:xfrm>
            <a:off x="1038225" y="545466"/>
            <a:ext cx="10089851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BM Plex Sans"/>
              <a:buNone/>
              <a:defRPr sz="4400" b="1" cap="none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16"/>
          <p:cNvSpPr txBox="1">
            <a:spLocks noGrp="1"/>
          </p:cNvSpPr>
          <p:nvPr>
            <p:ph type="body" idx="2"/>
          </p:nvPr>
        </p:nvSpPr>
        <p:spPr>
          <a:xfrm>
            <a:off x="1046851" y="1317721"/>
            <a:ext cx="10089851" cy="4748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i="0">
                <a:latin typeface="IBM Plex Sans"/>
                <a:ea typeface="IBM Plex Sans"/>
                <a:cs typeface="IBM Plex Sans"/>
                <a:sym typeface="IBM Plex Sans"/>
              </a:defRPr>
            </a:lvl1pPr>
            <a:lvl2pPr marL="914400" lvl="1" indent="-381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IBM Plex Sans"/>
                <a:ea typeface="IBM Plex Sans"/>
                <a:cs typeface="IBM Plex Sans"/>
                <a:sym typeface="IBM Plex Sans"/>
              </a:defRPr>
            </a:lvl2pPr>
            <a:lvl3pPr marL="1371600" lvl="2" indent="-381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IBM Plex Sans"/>
                <a:ea typeface="IBM Plex Sans"/>
                <a:cs typeface="IBM Plex Sans"/>
                <a:sym typeface="IBM Plex Sans"/>
              </a:defRPr>
            </a:lvl3pPr>
            <a:lvl4pPr marL="1828800" lvl="3" indent="-381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IBM Plex Sans"/>
                <a:ea typeface="IBM Plex Sans"/>
                <a:cs typeface="IBM Plex Sans"/>
                <a:sym typeface="IBM Plex Sans"/>
              </a:defRPr>
            </a:lvl4pPr>
            <a:lvl5pPr marL="2286000" lvl="4" indent="-381000" algn="l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IBM Plex Sans"/>
                <a:ea typeface="IBM Plex Sans"/>
                <a:cs typeface="IBM Plex Sans"/>
                <a:sym typeface="IBM Plex Sans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122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16656-11B0-4165-A093-F6BC1DFA1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021F8B-7CF6-4352-AF6F-75B572614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CF3824-7FD8-4A18-89AC-FD23928F0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1536-CDE8-45ED-AA7A-06D341BE5BA0}" type="datetimeFigureOut">
              <a:rPr lang="ca-ES" smtClean="0"/>
              <a:t>13/7/2023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A92FBB-0A92-4AC0-83E0-B3564A30D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A2FB61-C42E-46E4-A827-AAFE1710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B95A-7BE9-483F-B61E-D241417153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7133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B91905-E060-494B-AFEC-9E93F6BC1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6A5E9A-9699-49F0-A345-369661583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59E029-392D-4DA6-8BE4-4B1E65F35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1536-CDE8-45ED-AA7A-06D341BE5BA0}" type="datetimeFigureOut">
              <a:rPr lang="ca-ES" smtClean="0"/>
              <a:t>13/7/2023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CA09FB-377A-47A1-9AF2-91F5AF82C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EE829D-3AB6-4164-94BE-E1A82CA0D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B95A-7BE9-483F-B61E-D241417153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7256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B15B40-E1A8-490E-8AE2-34DFBC05E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7C014A-00F5-4794-BE4F-0899B724E6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A0E08F-D3D6-40DF-99BB-CF0E2C50A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794DC1A-D81C-4ACD-8AAC-EA7FA404E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1536-CDE8-45ED-AA7A-06D341BE5BA0}" type="datetimeFigureOut">
              <a:rPr lang="ca-ES" smtClean="0"/>
              <a:t>13/7/2023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52FD08-5232-40E3-869B-4694E2748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FB96D4-DC98-49A2-AA84-D919E912D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B95A-7BE9-483F-B61E-D241417153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9135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BF4A14-2145-46C4-8EA3-616870134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32FB4A-D439-471E-A5CF-163437239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2F45B82-832A-4E36-B936-89051AA9D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635C4B6-FC9E-41C2-9F5C-3A1E0A63C9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BF19953-C021-461D-A6F5-389A627541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F127F10-D0D3-4F27-9250-2D367F61B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1536-CDE8-45ED-AA7A-06D341BE5BA0}" type="datetimeFigureOut">
              <a:rPr lang="ca-ES" smtClean="0"/>
              <a:t>13/7/2023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10E1A68-FEFA-4356-946D-8618ED703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FCB68B8-54AA-41B9-A3F0-460E9B3BA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B95A-7BE9-483F-B61E-D241417153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1138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C05E6E-6D2C-48BA-B7A5-9A0A756E1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7E7118A-633D-4AD8-BFE7-EE8A086B5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1536-CDE8-45ED-AA7A-06D341BE5BA0}" type="datetimeFigureOut">
              <a:rPr lang="ca-ES" smtClean="0"/>
              <a:t>13/7/2023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EE7F91A-447B-4018-B3F3-C98374E4F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975363F-C789-4C32-BDCA-4853F74F3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B95A-7BE9-483F-B61E-D241417153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4364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1215D2F-231A-44B5-8D71-2EB7E7F8E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1536-CDE8-45ED-AA7A-06D341BE5BA0}" type="datetimeFigureOut">
              <a:rPr lang="ca-ES" smtClean="0"/>
              <a:t>13/7/2023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13242E5-59CB-4A05-A515-085090AF5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61A2D8A-02F9-4DAD-8016-0FBF24ED5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B95A-7BE9-483F-B61E-D241417153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3122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7A920F-A7F0-4452-8921-746AC0FB7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FE6AC9-9D26-44F9-B477-FFAA7831F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628A382-2367-4993-9EF8-2FB60E14A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18D915-4502-4E72-8A9A-06AB41C63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1536-CDE8-45ED-AA7A-06D341BE5BA0}" type="datetimeFigureOut">
              <a:rPr lang="ca-ES" smtClean="0"/>
              <a:t>13/7/2023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1E0DF8-98D2-4F9B-BB30-FE78379CB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A13B6D-F9F7-4CB6-A8E9-10AE24DB2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B95A-7BE9-483F-B61E-D241417153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7653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59FCE9-5B2A-43B1-B8E2-8C7B5BBCA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807E98C-817A-4C1C-BDB2-81EADA53BB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43A103-4982-4A86-AE83-3CDFAD033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AF2253-C508-4EEC-AC2E-527FD493C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1536-CDE8-45ED-AA7A-06D341BE5BA0}" type="datetimeFigureOut">
              <a:rPr lang="ca-ES" smtClean="0"/>
              <a:t>13/7/2023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37E753-7D6F-4D34-BF41-830777E6D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B91274D-E237-45AB-A082-4AFFCDC0D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9B95A-7BE9-483F-B61E-D241417153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042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FBF0BC9-07F6-492E-A606-F13E39702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BA51F5-3A4D-4800-85C0-A292119B5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B7FE95-3BB2-4ECC-8BFB-A4CC9E92B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21536-CDE8-45ED-AA7A-06D341BE5BA0}" type="datetimeFigureOut">
              <a:rPr lang="ca-ES" smtClean="0"/>
              <a:t>13/7/2023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333BD2-167C-4DDA-8366-056FD7CD8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80FD9B-0F2F-415D-B4C6-E85685172C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9B95A-7BE9-483F-B61E-D241417153E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8879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"/>
          <p:cNvSpPr txBox="1">
            <a:spLocks noGrp="1"/>
          </p:cNvSpPr>
          <p:nvPr>
            <p:ph type="body" idx="1"/>
          </p:nvPr>
        </p:nvSpPr>
        <p:spPr>
          <a:xfrm>
            <a:off x="1056530" y="854189"/>
            <a:ext cx="10629192" cy="2098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lang="ca-ES" sz="4400"/>
              <a:t>¿USAMOS O ABUSAMOS DE LAS TICS? </a:t>
            </a:r>
            <a:br>
              <a:rPr lang="ca-ES" sz="4400"/>
            </a:br>
            <a:r>
              <a:rPr lang="ca-ES" sz="4400"/>
              <a:t>CLAVES PARA LA PREVENCIÓN</a:t>
            </a:r>
            <a:endParaRPr/>
          </a:p>
        </p:txBody>
      </p:sp>
      <p:sp>
        <p:nvSpPr>
          <p:cNvPr id="69" name="Google Shape;69;p1"/>
          <p:cNvSpPr txBox="1">
            <a:spLocks noGrp="1"/>
          </p:cNvSpPr>
          <p:nvPr>
            <p:ph type="body" idx="2"/>
          </p:nvPr>
        </p:nvSpPr>
        <p:spPr>
          <a:xfrm>
            <a:off x="1141771" y="3429000"/>
            <a:ext cx="10078939" cy="1037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ca-ES" sz="2800" b="0"/>
              <a:t>Juana M. Bretón y Cristina Giménez 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ca-ES" sz="2800" b="0"/>
              <a:t>Junio 2023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05563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"/>
          <p:cNvSpPr txBox="1">
            <a:spLocks noGrp="1"/>
          </p:cNvSpPr>
          <p:nvPr>
            <p:ph type="body" idx="1"/>
          </p:nvPr>
        </p:nvSpPr>
        <p:spPr>
          <a:xfrm>
            <a:off x="1038225" y="545466"/>
            <a:ext cx="10089851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BM Plex Sans"/>
              <a:buNone/>
            </a:pPr>
            <a:r>
              <a:rPr lang="ca-ES"/>
              <a:t>COMPETENCIAS</a:t>
            </a:r>
            <a:endParaRPr/>
          </a:p>
        </p:txBody>
      </p:sp>
      <p:sp>
        <p:nvSpPr>
          <p:cNvPr id="75" name="Google Shape;75;p2"/>
          <p:cNvSpPr txBox="1">
            <a:spLocks noGrp="1"/>
          </p:cNvSpPr>
          <p:nvPr>
            <p:ph type="body" idx="2"/>
          </p:nvPr>
        </p:nvSpPr>
        <p:spPr>
          <a:xfrm>
            <a:off x="1038224" y="1488202"/>
            <a:ext cx="10089851" cy="4748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  <a:buNone/>
            </a:pPr>
            <a:r>
              <a:rPr lang="ca-ES" b="0" i="0">
                <a:solidFill>
                  <a:srgbClr val="333333"/>
                </a:solidFill>
              </a:rPr>
              <a:t>DigComp4. Seguridad.</a:t>
            </a:r>
            <a:br>
              <a:rPr lang="ca-ES"/>
            </a:br>
            <a:r>
              <a:rPr lang="ca-ES" b="0" i="0">
                <a:solidFill>
                  <a:srgbClr val="333333"/>
                </a:solidFill>
              </a:rPr>
              <a:t>4.3. Proteger la salud y el bienestar </a:t>
            </a:r>
            <a:endParaRPr/>
          </a:p>
          <a:p>
            <a:pPr marL="457200" lvl="0" indent="-4572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/>
              <a:buChar char="•"/>
            </a:pPr>
            <a:r>
              <a:rPr lang="ca-ES" b="0" i="0">
                <a:solidFill>
                  <a:srgbClr val="333333"/>
                </a:solidFill>
              </a:rPr>
              <a:t>Evitar los riesgos para la salud relacionados con el uso de las tecnologías digitales, tanto en términos de bienestar físico como psicológico. </a:t>
            </a:r>
            <a:endParaRPr/>
          </a:p>
          <a:p>
            <a:pPr marL="457200" lvl="0" indent="-4572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/>
              <a:buChar char="•"/>
            </a:pPr>
            <a:r>
              <a:rPr lang="ca-ES" b="0" i="0">
                <a:solidFill>
                  <a:srgbClr val="333333"/>
                </a:solidFill>
              </a:rPr>
              <a:t>Ser capaz de protegerse y proteger a los otros de posibles peligros en entornos digitales (p. ej. ciberacoso). </a:t>
            </a:r>
            <a:endParaRPr/>
          </a:p>
          <a:p>
            <a:pPr marL="457200" lvl="0" indent="-4572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Arial"/>
              <a:buChar char="•"/>
            </a:pPr>
            <a:r>
              <a:rPr lang="ca-ES" b="0" i="0">
                <a:solidFill>
                  <a:srgbClr val="333333"/>
                </a:solidFill>
              </a:rPr>
              <a:t>Estar al corriente de las tecnologías digitales para la inclusión y el bienestar social</a:t>
            </a:r>
            <a:r>
              <a:rPr lang="ca-ES" b="0" i="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"/>
          <p:cNvSpPr txBox="1">
            <a:spLocks noGrp="1"/>
          </p:cNvSpPr>
          <p:nvPr>
            <p:ph type="body" idx="1"/>
          </p:nvPr>
        </p:nvSpPr>
        <p:spPr>
          <a:xfrm>
            <a:off x="1038225" y="545466"/>
            <a:ext cx="10089851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BM Plex Sans"/>
              <a:buNone/>
            </a:pPr>
            <a:r>
              <a:rPr lang="ca-ES"/>
              <a:t>OBJETIVOS</a:t>
            </a:r>
            <a:endParaRPr/>
          </a:p>
        </p:txBody>
      </p:sp>
      <p:sp>
        <p:nvSpPr>
          <p:cNvPr id="81" name="Google Shape;81;p3"/>
          <p:cNvSpPr txBox="1">
            <a:spLocks noGrp="1"/>
          </p:cNvSpPr>
          <p:nvPr>
            <p:ph type="body" idx="2"/>
          </p:nvPr>
        </p:nvSpPr>
        <p:spPr>
          <a:xfrm>
            <a:off x="1038224" y="1488202"/>
            <a:ext cx="10089851" cy="4748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51435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Calibri"/>
              <a:buAutoNum type="arabicPeriod"/>
            </a:pPr>
            <a:r>
              <a:rPr lang="ca-ES" b="0" i="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Mejorar el conocimiento sobre el proceso de la adicción a</a:t>
            </a:r>
            <a:br>
              <a:rPr lang="ca-ES"/>
            </a:br>
            <a:r>
              <a:rPr lang="ca-ES" b="0" i="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las TICs y los perfiles de riesgo.</a:t>
            </a:r>
            <a:endParaRPr/>
          </a:p>
          <a:p>
            <a:pPr marL="514350" lvl="0" indent="-5143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Calibri"/>
              <a:buAutoNum type="arabicPeriod"/>
            </a:pPr>
            <a:r>
              <a:rPr lang="ca-ES" b="0" i="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Reflexionar sobre los factores que facilitan la aparición de</a:t>
            </a:r>
            <a:br>
              <a:rPr lang="ca-ES"/>
            </a:br>
            <a:r>
              <a:rPr lang="ca-ES" b="0" i="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perfiles de riesgo para la adicción a las TICs.</a:t>
            </a:r>
            <a:endParaRPr/>
          </a:p>
          <a:p>
            <a:pPr marL="514350" lvl="0" indent="-51435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Calibri"/>
              <a:buAutoNum type="arabicPeriod"/>
            </a:pPr>
            <a:r>
              <a:rPr lang="ca-ES" b="0" i="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Fortalecer competencias de autocuidado para prevenir y</a:t>
            </a:r>
            <a:br>
              <a:rPr lang="ca-ES"/>
            </a:br>
            <a:r>
              <a:rPr lang="ca-ES" b="0" i="0">
                <a:solidFill>
                  <a:srgbClr val="333333"/>
                </a:solidFill>
                <a:latin typeface="Open Sans"/>
                <a:ea typeface="Open Sans"/>
                <a:cs typeface="Open Sans"/>
                <a:sym typeface="Open Sans"/>
              </a:rPr>
              <a:t>acompañar la adicción a las TICs.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"/>
          <p:cNvSpPr txBox="1">
            <a:spLocks noGrp="1"/>
          </p:cNvSpPr>
          <p:nvPr>
            <p:ph type="body" idx="1"/>
          </p:nvPr>
        </p:nvSpPr>
        <p:spPr>
          <a:xfrm>
            <a:off x="1038225" y="545466"/>
            <a:ext cx="10089851" cy="646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IBM Plex Sans"/>
              <a:buNone/>
            </a:pPr>
            <a:r>
              <a:rPr lang="ca-ES" dirty="0"/>
              <a:t>PROGRAMA</a:t>
            </a:r>
            <a:endParaRPr dirty="0"/>
          </a:p>
        </p:txBody>
      </p:sp>
      <p:sp>
        <p:nvSpPr>
          <p:cNvPr id="81" name="Google Shape;81;p3"/>
          <p:cNvSpPr txBox="1">
            <a:spLocks noGrp="1"/>
          </p:cNvSpPr>
          <p:nvPr>
            <p:ph type="body" idx="2"/>
          </p:nvPr>
        </p:nvSpPr>
        <p:spPr>
          <a:xfrm>
            <a:off x="1038224" y="1488202"/>
            <a:ext cx="6725211" cy="4748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Calibri"/>
              <a:buAutoNum type="arabicPeriod"/>
            </a:pPr>
            <a:r>
              <a:rPr lang="ca-ES" sz="2400" dirty="0"/>
              <a:t>MÓDULO INTRODUCTORIO</a:t>
            </a:r>
          </a:p>
          <a:p>
            <a:pPr marL="514350" lvl="0" indent="-5143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100000"/>
              <a:buFont typeface="Calibri"/>
              <a:buAutoNum type="arabicPeriod"/>
            </a:pPr>
            <a:r>
              <a:rPr lang="ca-ES" sz="2400" dirty="0"/>
              <a:t>HERRAMIENTAS PARA EL AUTOCUIDADO</a:t>
            </a:r>
          </a:p>
          <a:p>
            <a:pPr marL="971550" lvl="1" indent="-514350">
              <a:spcBef>
                <a:spcPts val="0"/>
              </a:spcBef>
              <a:buClr>
                <a:srgbClr val="333333"/>
              </a:buClr>
              <a:buSzPct val="100000"/>
              <a:buFont typeface="Calibri"/>
              <a:buAutoNum type="arabicPeriod"/>
            </a:pPr>
            <a:r>
              <a:rPr lang="ca-ES" sz="2200" dirty="0" err="1"/>
              <a:t>Flexibilidad</a:t>
            </a:r>
            <a:r>
              <a:rPr lang="ca-ES" sz="2200" dirty="0"/>
              <a:t> cognitiva</a:t>
            </a:r>
          </a:p>
          <a:p>
            <a:pPr marL="971550" lvl="1" indent="-514350">
              <a:spcBef>
                <a:spcPts val="0"/>
              </a:spcBef>
              <a:buClr>
                <a:srgbClr val="333333"/>
              </a:buClr>
              <a:buSzPct val="100000"/>
              <a:buFont typeface="Calibri"/>
              <a:buAutoNum type="arabicPeriod"/>
            </a:pPr>
            <a:r>
              <a:rPr lang="ca-ES" sz="2200" dirty="0" err="1"/>
              <a:t>Regulación</a:t>
            </a:r>
            <a:r>
              <a:rPr lang="ca-ES" sz="2200" dirty="0"/>
              <a:t> emocional</a:t>
            </a:r>
          </a:p>
          <a:p>
            <a:pPr marL="971550" lvl="1" indent="-514350">
              <a:spcBef>
                <a:spcPts val="0"/>
              </a:spcBef>
              <a:buClr>
                <a:srgbClr val="333333"/>
              </a:buClr>
              <a:buSzPct val="100000"/>
              <a:buFont typeface="Calibri"/>
              <a:buAutoNum type="arabicPeriod"/>
            </a:pPr>
            <a:r>
              <a:rPr lang="ca-ES" sz="2200" dirty="0"/>
              <a:t>Autoestima </a:t>
            </a:r>
          </a:p>
          <a:p>
            <a:pPr marL="971550" lvl="1" indent="-514350">
              <a:spcBef>
                <a:spcPts val="0"/>
              </a:spcBef>
              <a:buClr>
                <a:srgbClr val="333333"/>
              </a:buClr>
              <a:buSzPct val="100000"/>
              <a:buFont typeface="Calibri"/>
              <a:buAutoNum type="arabicPeriod"/>
            </a:pPr>
            <a:r>
              <a:rPr lang="ca-ES" sz="2200" dirty="0" err="1"/>
              <a:t>Solución</a:t>
            </a:r>
            <a:r>
              <a:rPr lang="ca-ES" sz="2200" dirty="0"/>
              <a:t> de </a:t>
            </a:r>
            <a:r>
              <a:rPr lang="ca-ES" sz="2200" dirty="0" err="1"/>
              <a:t>problemas</a:t>
            </a:r>
            <a:endParaRPr lang="ca-ES" sz="2200" dirty="0"/>
          </a:p>
          <a:p>
            <a:pPr marL="971550" lvl="1" indent="-514350">
              <a:spcBef>
                <a:spcPts val="0"/>
              </a:spcBef>
              <a:buClr>
                <a:srgbClr val="333333"/>
              </a:buClr>
              <a:buSzPct val="100000"/>
              <a:buFont typeface="Calibri"/>
              <a:buAutoNum type="arabicPeriod"/>
            </a:pPr>
            <a:r>
              <a:rPr lang="ca-ES" sz="2200" dirty="0" err="1"/>
              <a:t>Habilidades</a:t>
            </a:r>
            <a:r>
              <a:rPr lang="ca-ES" sz="2200" dirty="0"/>
              <a:t> </a:t>
            </a:r>
            <a:r>
              <a:rPr lang="ca-ES" sz="2200" dirty="0" err="1"/>
              <a:t>sociales</a:t>
            </a:r>
            <a:endParaRPr lang="ca-ES" sz="2200" dirty="0"/>
          </a:p>
          <a:p>
            <a:pPr marL="971550" lvl="1" indent="-514350">
              <a:spcBef>
                <a:spcPts val="0"/>
              </a:spcBef>
              <a:buClr>
                <a:srgbClr val="333333"/>
              </a:buClr>
              <a:buSzPct val="100000"/>
              <a:buFont typeface="Calibri"/>
              <a:buAutoNum type="arabicPeriod"/>
            </a:pPr>
            <a:r>
              <a:rPr lang="ca-ES" sz="2200" dirty="0" err="1"/>
              <a:t>Estilos</a:t>
            </a:r>
            <a:r>
              <a:rPr lang="ca-ES" sz="2200" dirty="0"/>
              <a:t> de vida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99FF0E9-9291-4689-B5C4-1866E1C8D88F}"/>
              </a:ext>
            </a:extLst>
          </p:cNvPr>
          <p:cNvSpPr txBox="1"/>
          <p:nvPr/>
        </p:nvSpPr>
        <p:spPr>
          <a:xfrm>
            <a:off x="7139270" y="3125055"/>
            <a:ext cx="4014506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1800" dirty="0" err="1">
                <a:latin typeface="IBM Plex Sans Light" panose="020B0403050203000203" pitchFamily="34" charset="0"/>
              </a:rPr>
              <a:t>Lecturas</a:t>
            </a:r>
            <a:r>
              <a:rPr lang="ca-ES" sz="1800" dirty="0">
                <a:latin typeface="IBM Plex Sans Light" panose="020B0403050203000203" pitchFamily="34" charset="0"/>
              </a:rPr>
              <a:t> sobre </a:t>
            </a:r>
            <a:r>
              <a:rPr lang="ca-ES" sz="1800" dirty="0" err="1">
                <a:latin typeface="IBM Plex Sans Light" panose="020B0403050203000203" pitchFamily="34" charset="0"/>
              </a:rPr>
              <a:t>premisas</a:t>
            </a:r>
            <a:r>
              <a:rPr lang="ca-ES" sz="1800" dirty="0">
                <a:latin typeface="IBM Plex Sans Light" panose="020B0403050203000203" pitchFamily="34" charset="0"/>
              </a:rPr>
              <a:t> </a:t>
            </a:r>
            <a:r>
              <a:rPr lang="ca-ES" sz="1800" dirty="0" err="1">
                <a:latin typeface="IBM Plex Sans Light" panose="020B0403050203000203" pitchFamily="34" charset="0"/>
              </a:rPr>
              <a:t>conceptuales</a:t>
            </a:r>
            <a:endParaRPr lang="ca-ES" sz="1800" dirty="0">
              <a:latin typeface="IBM Plex Sans Light" panose="020B040305020300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1800" dirty="0" err="1">
                <a:latin typeface="IBM Plex Sans Light" panose="020B0403050203000203" pitchFamily="34" charset="0"/>
              </a:rPr>
              <a:t>Desarrollo</a:t>
            </a:r>
            <a:r>
              <a:rPr lang="ca-ES" sz="1800" dirty="0">
                <a:latin typeface="IBM Plex Sans Light" panose="020B0403050203000203" pitchFamily="34" charset="0"/>
              </a:rPr>
              <a:t> de la </a:t>
            </a:r>
            <a:r>
              <a:rPr lang="ca-ES" sz="1800" dirty="0" err="1">
                <a:latin typeface="IBM Plex Sans Light" panose="020B0403050203000203" pitchFamily="34" charset="0"/>
              </a:rPr>
              <a:t>herramienta</a:t>
            </a:r>
            <a:endParaRPr lang="ca-ES" sz="1800" dirty="0">
              <a:latin typeface="IBM Plex Sans Light" panose="020B040305020300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1800" dirty="0">
                <a:latin typeface="IBM Plex Sans Light" panose="020B0403050203000203" pitchFamily="34" charset="0"/>
              </a:rPr>
              <a:t>Modelo de </a:t>
            </a:r>
            <a:r>
              <a:rPr lang="ca-ES" sz="1800" dirty="0" err="1">
                <a:latin typeface="IBM Plex Sans Light" panose="020B0403050203000203" pitchFamily="34" charset="0"/>
              </a:rPr>
              <a:t>desarrollo</a:t>
            </a:r>
            <a:endParaRPr lang="ca-ES" sz="1800" dirty="0">
              <a:latin typeface="IBM Plex Sans Light" panose="020B040305020300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1800" dirty="0" err="1">
                <a:latin typeface="IBM Plex Sans Light" panose="020B0403050203000203" pitchFamily="34" charset="0"/>
              </a:rPr>
              <a:t>Ficha</a:t>
            </a:r>
            <a:r>
              <a:rPr lang="ca-ES" sz="1800" dirty="0">
                <a:latin typeface="IBM Plex Sans Light" panose="020B0403050203000203" pitchFamily="34" charset="0"/>
              </a:rPr>
              <a:t> </a:t>
            </a:r>
            <a:r>
              <a:rPr lang="ca-ES" sz="1800" dirty="0" err="1">
                <a:latin typeface="IBM Plex Sans Light" panose="020B0403050203000203" pitchFamily="34" charset="0"/>
              </a:rPr>
              <a:t>reflexión</a:t>
            </a:r>
            <a:r>
              <a:rPr lang="ca-ES" sz="1800" dirty="0">
                <a:latin typeface="IBM Plex Sans Light" panose="020B0403050203000203" pitchFamily="34" charset="0"/>
              </a:rPr>
              <a:t> personal para la </a:t>
            </a:r>
            <a:r>
              <a:rPr lang="ca-ES" sz="1800" dirty="0" err="1">
                <a:latin typeface="IBM Plex Sans Light" panose="020B0403050203000203" pitchFamily="34" charset="0"/>
              </a:rPr>
              <a:t>práctica</a:t>
            </a:r>
            <a:endParaRPr lang="ca-ES" sz="1800" dirty="0">
              <a:latin typeface="IBM Plex Sans Light" panose="020B040305020300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1800" dirty="0" err="1">
                <a:latin typeface="IBM Plex Sans Light" panose="020B0403050203000203" pitchFamily="34" charset="0"/>
              </a:rPr>
              <a:t>Cuestionario</a:t>
            </a:r>
            <a:r>
              <a:rPr lang="ca-ES" sz="1800" dirty="0">
                <a:latin typeface="IBM Plex Sans Light" panose="020B0403050203000203" pitchFamily="34" charset="0"/>
              </a:rPr>
              <a:t> de </a:t>
            </a:r>
            <a:r>
              <a:rPr lang="ca-ES" sz="1800" dirty="0" err="1">
                <a:latin typeface="IBM Plex Sans Light" panose="020B0403050203000203" pitchFamily="34" charset="0"/>
              </a:rPr>
              <a:t>autoevaluación</a:t>
            </a:r>
            <a:endParaRPr lang="ca-ES" sz="1800" dirty="0">
              <a:latin typeface="IBM Plex Sans Light" panose="020B040305020300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10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"/>
          <p:cNvSpPr txBox="1">
            <a:spLocks noGrp="1"/>
          </p:cNvSpPr>
          <p:nvPr>
            <p:ph type="body" idx="1"/>
          </p:nvPr>
        </p:nvSpPr>
        <p:spPr>
          <a:xfrm>
            <a:off x="913095" y="2620236"/>
            <a:ext cx="10629192" cy="2098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None/>
            </a:pPr>
            <a:r>
              <a:rPr lang="ca-ES" sz="4400" dirty="0"/>
              <a:t>EMPEZAMOS...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597539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Panorámica</PresentationFormat>
  <Paragraphs>27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IBM Plex Sans</vt:lpstr>
      <vt:lpstr>IBM Plex Sans Light</vt:lpstr>
      <vt:lpstr>IBM Plex Sans SemiBold</vt:lpstr>
      <vt:lpstr>Open Sans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Giménez García</dc:creator>
  <cp:lastModifiedBy>Cristina Giménez García</cp:lastModifiedBy>
  <cp:revision>1</cp:revision>
  <dcterms:created xsi:type="dcterms:W3CDTF">2023-07-13T09:29:27Z</dcterms:created>
  <dcterms:modified xsi:type="dcterms:W3CDTF">2023-07-13T09:29:38Z</dcterms:modified>
</cp:coreProperties>
</file>