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2" r:id="rId4"/>
    <p:sldId id="260" r:id="rId5"/>
    <p:sldId id="285" r:id="rId6"/>
    <p:sldId id="269" r:id="rId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pos="7514" userDrawn="1">
          <p15:clr>
            <a:srgbClr val="A4A3A4"/>
          </p15:clr>
        </p15:guide>
        <p15:guide id="8" pos="73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4"/>
    <a:srgbClr val="1A1A1A"/>
    <a:srgbClr val="BFBFBF"/>
    <a:srgbClr val="CCCCCC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0" y="102"/>
      </p:cViewPr>
      <p:guideLst>
        <p:guide orient="horz" pos="640"/>
        <p:guide pos="665"/>
        <p:guide orient="horz" pos="799"/>
        <p:guide pos="166"/>
        <p:guide pos="347"/>
        <p:guide orient="horz" pos="3793"/>
        <p:guide pos="7514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3D15DF0-6717-5940-0EB5-C05BF935D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7374" y="861938"/>
            <a:ext cx="10078939" cy="1958110"/>
          </a:xfrm>
        </p:spPr>
        <p:txBody>
          <a:bodyPr>
            <a:normAutofit/>
          </a:bodyPr>
          <a:lstStyle>
            <a:lvl1pPr marL="0" indent="0" algn="l">
              <a:buNone/>
              <a:defRPr sz="7200" b="1" cap="all" baseline="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presentació</a:t>
            </a:r>
            <a:endParaRPr lang="es-ES" dirty="0"/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4D92A44B-F56F-BA15-79A6-3E622FFCA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373" y="3000745"/>
            <a:ext cx="10078939" cy="103720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s-ES" dirty="0" err="1"/>
              <a:t>Nom</a:t>
            </a:r>
            <a:r>
              <a:rPr lang="es-ES" dirty="0"/>
              <a:t> de </a:t>
            </a:r>
            <a:r>
              <a:rPr lang="es-ES" dirty="0" err="1"/>
              <a:t>l’autor</a:t>
            </a:r>
            <a:r>
              <a:rPr lang="es-ES" dirty="0"/>
              <a:t>/a</a:t>
            </a:r>
            <a:br>
              <a:rPr lang="es-ES" dirty="0"/>
            </a:br>
            <a:r>
              <a:rPr lang="es-ES" dirty="0"/>
              <a:t>Data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D52ED25-07AE-A9D8-4332-0A397B070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F6F312E-EA37-8A1E-E0B2-D03D97FF1430}"/>
              </a:ext>
            </a:extLst>
          </p:cNvPr>
          <p:cNvSpPr txBox="1"/>
          <p:nvPr userDrawn="1"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58A8936-2BC5-802B-79BA-60EC93678BD1}"/>
              </a:ext>
            </a:extLst>
          </p:cNvPr>
          <p:cNvSpPr txBox="1"/>
          <p:nvPr userDrawn="1"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215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imat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02654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2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2571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1F65BC4D-A134-EB25-FEC8-C51C80EEB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638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2" name="Marcador de contenido 3">
            <a:extLst>
              <a:ext uri="{FF2B5EF4-FFF2-40B4-BE49-F238E27FC236}">
                <a16:creationId xmlns:a16="http://schemas.microsoft.com/office/drawing/2014/main" id="{D6C35A4B-F812-82D1-88CF-6B39C0AD39D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163638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1</a:t>
            </a:r>
          </a:p>
        </p:txBody>
      </p:sp>
    </p:spTree>
    <p:extLst>
      <p:ext uri="{BB962C8B-B14F-4D97-AF65-F5344CB8AC3E}">
        <p14:creationId xmlns:p14="http://schemas.microsoft.com/office/powerpoint/2010/main" val="182852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106505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DDEC77F-7A0F-EE54-F91A-525F223920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786784"/>
            <a:ext cx="9972675" cy="128443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ca-ES" sz="3200" dirty="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Nom de l’autor/a</a:t>
            </a:r>
          </a:p>
          <a:p>
            <a:pPr algn="ctr"/>
            <a:r>
              <a:rPr lang="ca-ES" sz="3200" dirty="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Correu electrònic de contacte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4D66F99-9843-6F7C-13EF-ED18DFE19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B561388-76D0-9483-B504-871BF39FDF89}"/>
              </a:ext>
            </a:extLst>
          </p:cNvPr>
          <p:cNvSpPr txBox="1"/>
          <p:nvPr userDrawn="1"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pic>
        <p:nvPicPr>
          <p:cNvPr id="3" name="Gráfico 2">
            <a:hlinkClick r:id="rId3"/>
            <a:extLst>
              <a:ext uri="{FF2B5EF4-FFF2-40B4-BE49-F238E27FC236}">
                <a16:creationId xmlns:a16="http://schemas.microsoft.com/office/drawing/2014/main" id="{21143A35-A0ED-161A-CB65-56F941B6D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5980" y="5895792"/>
            <a:ext cx="1515484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23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A0B477-45B3-4366-B5E9-6F626C3CA922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457205-36AD-4B26-8298-E830023AFB0B}" type="slidenum">
              <a:rPr lang="en-GB" smtClean="0"/>
              <a:t>‹Nº›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73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477-45B3-4366-B5E9-6F626C3CA922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7205-36AD-4B26-8298-E830023AFB0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5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è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6E8570C5-318C-E2C4-9F96-2D57E369C8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45466"/>
            <a:ext cx="10089851" cy="646112"/>
          </a:xfrm>
        </p:spPr>
        <p:txBody>
          <a:bodyPr/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COMPETÈNCIES</a:t>
            </a:r>
          </a:p>
        </p:txBody>
      </p:sp>
      <p:sp>
        <p:nvSpPr>
          <p:cNvPr id="4" name="Marcador de texto 11">
            <a:extLst>
              <a:ext uri="{FF2B5EF4-FFF2-40B4-BE49-F238E27FC236}">
                <a16:creationId xmlns:a16="http://schemas.microsoft.com/office/drawing/2014/main" id="{806C4615-B16E-ED98-DDCE-3BBDB155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7721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 i="0" baseline="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 err="1"/>
              <a:t>Enumereu</a:t>
            </a:r>
            <a:r>
              <a:rPr lang="es-ES" dirty="0"/>
              <a:t> les </a:t>
            </a:r>
            <a:r>
              <a:rPr lang="es-ES" dirty="0" err="1"/>
              <a:t>competències</a:t>
            </a:r>
            <a:r>
              <a:rPr lang="es-ES" dirty="0"/>
              <a:t> que es </a:t>
            </a:r>
            <a:r>
              <a:rPr lang="es-ES" dirty="0" err="1"/>
              <a:t>treballen</a:t>
            </a:r>
            <a:r>
              <a:rPr lang="es-ES" dirty="0"/>
              <a:t> en </a:t>
            </a:r>
            <a:r>
              <a:rPr lang="es-ES" dirty="0" err="1"/>
              <a:t>aquesta</a:t>
            </a:r>
            <a:r>
              <a:rPr lang="es-ES" dirty="0"/>
              <a:t> </a:t>
            </a:r>
            <a:r>
              <a:rPr lang="es-ES" dirty="0" err="1"/>
              <a:t>presentació</a:t>
            </a:r>
            <a:r>
              <a:rPr lang="es-ES" dirty="0"/>
              <a:t>, </a:t>
            </a:r>
            <a:r>
              <a:rPr lang="es-ES" dirty="0" err="1"/>
              <a:t>indicant</a:t>
            </a:r>
            <a:r>
              <a:rPr lang="es-ES" dirty="0"/>
              <a:t> </a:t>
            </a:r>
            <a:r>
              <a:rPr lang="es-ES" dirty="0" err="1"/>
              <a:t>DigComp</a:t>
            </a:r>
            <a:r>
              <a:rPr lang="es-ES" dirty="0"/>
              <a:t>/</a:t>
            </a:r>
            <a:r>
              <a:rPr lang="es-ES" dirty="0" err="1"/>
              <a:t>DigCompEdu</a:t>
            </a:r>
            <a:r>
              <a:rPr lang="es-ES" dirty="0"/>
              <a:t> i </a:t>
            </a:r>
            <a:r>
              <a:rPr lang="es-ES" dirty="0" err="1"/>
              <a:t>els</a:t>
            </a:r>
            <a:r>
              <a:rPr lang="es-ES" dirty="0"/>
              <a:t> números i </a:t>
            </a:r>
            <a:r>
              <a:rPr lang="es-ES" dirty="0" err="1"/>
              <a:t>noms</a:t>
            </a:r>
            <a:r>
              <a:rPr lang="es-ES" dirty="0"/>
              <a:t> de cada </a:t>
            </a:r>
            <a:r>
              <a:rPr lang="es-ES" dirty="0" err="1"/>
              <a:t>competència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 err="1"/>
              <a:t>Exemple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 err="1"/>
              <a:t>DigComp</a:t>
            </a:r>
            <a:r>
              <a:rPr lang="es-ES" dirty="0"/>
              <a:t> 3.1 </a:t>
            </a:r>
            <a:r>
              <a:rPr lang="es-ES" dirty="0" err="1"/>
              <a:t>Desenvolupar</a:t>
            </a:r>
            <a:r>
              <a:rPr lang="es-ES" dirty="0"/>
              <a:t> </a:t>
            </a:r>
            <a:r>
              <a:rPr lang="es-ES" dirty="0" err="1"/>
              <a:t>continguts</a:t>
            </a:r>
            <a:r>
              <a:rPr lang="es-ES" dirty="0"/>
              <a:t> </a:t>
            </a:r>
            <a:r>
              <a:rPr lang="es-ES" dirty="0" err="1"/>
              <a:t>digitals</a:t>
            </a:r>
            <a:br>
              <a:rPr lang="es-ES" dirty="0"/>
            </a:br>
            <a:r>
              <a:rPr lang="es-ES" dirty="0" err="1"/>
              <a:t>DigCompEdu</a:t>
            </a:r>
            <a:r>
              <a:rPr lang="es-ES" dirty="0"/>
              <a:t> 2.2 </a:t>
            </a:r>
            <a:r>
              <a:rPr lang="es-ES" dirty="0" err="1"/>
              <a:t>Creació</a:t>
            </a:r>
            <a:r>
              <a:rPr lang="es-ES" dirty="0"/>
              <a:t> i </a:t>
            </a:r>
            <a:r>
              <a:rPr lang="es-ES" dirty="0" err="1"/>
              <a:t>modificació</a:t>
            </a:r>
            <a:r>
              <a:rPr lang="es-ES" dirty="0"/>
              <a:t> de recursos </a:t>
            </a:r>
            <a:r>
              <a:rPr lang="es-ES" dirty="0" err="1"/>
              <a:t>digitals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119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566D5BDA-6690-364C-8A3E-30CC89466A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8" y="2236187"/>
            <a:ext cx="3311525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1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6711974A-A100-F487-77A4-9BC347EFB9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699" y="896576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ÍNDEX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57503F05-543A-7BF9-466E-1D0E7598E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2038" y="2609701"/>
            <a:ext cx="3413125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D41560C2-5B9B-3C2D-FCEC-23AB669DD2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3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2</a:t>
            </a:r>
          </a:p>
        </p:txBody>
      </p:sp>
      <p:sp>
        <p:nvSpPr>
          <p:cNvPr id="15" name="Marcador de texto 12">
            <a:extLst>
              <a:ext uri="{FF2B5EF4-FFF2-40B4-BE49-F238E27FC236}">
                <a16:creationId xmlns:a16="http://schemas.microsoft.com/office/drawing/2014/main" id="{9132227C-CEE5-B83D-04AB-7E820A37DA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9463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3F1CC392-4B07-F115-384D-2935905158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28025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3</a:t>
            </a:r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C227F69C-997A-4D38-D400-8C8052BB94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6425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E71F2D5F-F0BB-8740-EC66-775EEE50C6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2196" y="5915730"/>
            <a:ext cx="3419068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20" name="Marcador de texto 6">
            <a:extLst>
              <a:ext uri="{FF2B5EF4-FFF2-40B4-BE49-F238E27FC236}">
                <a16:creationId xmlns:a16="http://schemas.microsoft.com/office/drawing/2014/main" id="{9AFD13D9-95BF-E293-9F87-3D698D47E8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30" y="5910324"/>
            <a:ext cx="3500526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02</a:t>
            </a:r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137D071D-7718-F9F5-0077-3A94984D7B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6425" y="5910323"/>
            <a:ext cx="3486150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79598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805F6A-7B81-7C53-7672-FC2C51D5D1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1665" y="878041"/>
            <a:ext cx="9999662" cy="1701258"/>
          </a:xfrm>
        </p:spPr>
        <p:txBody>
          <a:bodyPr>
            <a:norm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01</a:t>
            </a:r>
            <a:br>
              <a:rPr lang="es-ES" dirty="0"/>
            </a:br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secció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9BC3D8-B540-3438-3AB6-CBE824385A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665" y="3171978"/>
            <a:ext cx="9999662" cy="35131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5069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FES CLIC PER CANVIAR EL TÍTOL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E8F05B8-2452-9F22-C7D7-B5E478F9B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3498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9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FES CLIC PER CANVIAR EL TÍTOL</a:t>
            </a:r>
          </a:p>
        </p:txBody>
      </p:sp>
    </p:spTree>
    <p:extLst>
      <p:ext uri="{BB962C8B-B14F-4D97-AF65-F5344CB8AC3E}">
        <p14:creationId xmlns:p14="http://schemas.microsoft.com/office/powerpoint/2010/main" val="3980487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84535A91-8E41-6595-D548-A7914A2CF3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10103802" cy="499219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4B8093-285C-61C1-FCFA-A2E17EE9047A}"/>
              </a:ext>
            </a:extLst>
          </p:cNvPr>
          <p:cNvSpPr txBox="1"/>
          <p:nvPr userDrawn="1"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82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1623" y="1313713"/>
            <a:ext cx="3591598" cy="44832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(o vídeo, etc.)</a:t>
            </a:r>
          </a:p>
        </p:txBody>
      </p:sp>
      <p:sp>
        <p:nvSpPr>
          <p:cNvPr id="7" name="Marcador de texto 11">
            <a:extLst>
              <a:ext uri="{FF2B5EF4-FFF2-40B4-BE49-F238E27FC236}">
                <a16:creationId xmlns:a16="http://schemas.microsoft.com/office/drawing/2014/main" id="{030CB455-3895-1979-9C65-15EAFB4804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5756089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7FADCDE-6AE8-1F3C-C5BB-BE6DB096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2213" y="5796951"/>
            <a:ext cx="3590925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5883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3638" y="1253331"/>
            <a:ext cx="9969583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Imatge (o vídeo, etc.)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555" y="5726720"/>
            <a:ext cx="9969583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1181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E0E249-9714-4018-A13B-DBBB7B4F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z="4400" b="1" dirty="0">
                <a:solidFill>
                  <a:srgbClr val="1A1A1A"/>
                </a:solidFill>
                <a:latin typeface="IBM Plex Sans" panose="020B0503050203000203" pitchFamily="34" charset="0"/>
                <a:ea typeface="Roboto Black" panose="02000000000000000000" pitchFamily="2" charset="0"/>
              </a:rPr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376660-4EB0-4DFB-8C6F-A142E7AA7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50384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1" r:id="rId3"/>
    <p:sldLayoutId id="2147483661" r:id="rId4"/>
    <p:sldLayoutId id="2147483664" r:id="rId5"/>
    <p:sldLayoutId id="2147483672" r:id="rId6"/>
    <p:sldLayoutId id="2147483662" r:id="rId7"/>
    <p:sldLayoutId id="2147483655" r:id="rId8"/>
    <p:sldLayoutId id="2147483669" r:id="rId9"/>
    <p:sldLayoutId id="2147483663" r:id="rId10"/>
    <p:sldLayoutId id="2147483673" r:id="rId11"/>
    <p:sldLayoutId id="2147483665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es.semrush.com/blog/guia-de-brainstorming/" TargetMode="External"/><Relationship Id="rId5" Type="http://schemas.openxmlformats.org/officeDocument/2006/relationships/hyperlink" Target="https://asana.com/es/resources/brainstorming-techniques" TargetMode="External"/><Relationship Id="rId4" Type="http://schemas.openxmlformats.org/officeDocument/2006/relationships/hyperlink" Target="https://www.youtube.com/watch?v=aLJMEfv1JME&amp;t=174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D1957CF-04D7-5127-1977-6A18A4B16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740" y="870816"/>
            <a:ext cx="11567604" cy="1958110"/>
          </a:xfrm>
        </p:spPr>
        <p:txBody>
          <a:bodyPr>
            <a:noAutofit/>
          </a:bodyPr>
          <a:lstStyle/>
          <a:p>
            <a:r>
              <a:rPr lang="es-ES" sz="4600" i="1" dirty="0" err="1"/>
              <a:t>Design</a:t>
            </a:r>
            <a:r>
              <a:rPr lang="es-ES" sz="4600" i="1" dirty="0"/>
              <a:t> </a:t>
            </a:r>
            <a:r>
              <a:rPr lang="es-ES" sz="4600" i="1" dirty="0" err="1"/>
              <a:t>Thinking</a:t>
            </a:r>
            <a:r>
              <a:rPr lang="es-ES" sz="4600" dirty="0"/>
              <a:t>: Una </a:t>
            </a:r>
            <a:r>
              <a:rPr lang="es-ES" sz="4600"/>
              <a:t>metodologÍa</a:t>
            </a:r>
            <a:r>
              <a:rPr lang="es-ES" sz="4600" dirty="0"/>
              <a:t> colaborativa para docentes y alumnado. Paso 5: el prototipo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561976-E85A-49C0-8B4E-19296A45F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Reina Ferrández Berrueco</a:t>
            </a:r>
          </a:p>
          <a:p>
            <a:r>
              <a:rPr lang="es-ES" dirty="0"/>
              <a:t>Febrero, 2023</a:t>
            </a:r>
          </a:p>
        </p:txBody>
      </p:sp>
      <p:pic>
        <p:nvPicPr>
          <p:cNvPr id="4" name="prototipo 1">
            <a:hlinkClick r:id="" action="ppaction://media"/>
            <a:extLst>
              <a:ext uri="{FF2B5EF4-FFF2-40B4-BE49-F238E27FC236}">
                <a16:creationId xmlns:a16="http://schemas.microsoft.com/office/drawing/2014/main" id="{54A4D23E-CFB4-4A57-A924-8232C54DB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B191BE8-9787-4A95-8A10-77A3BB7E2F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4189" y="2180369"/>
          <a:ext cx="11879442" cy="455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373303936"/>
                    </a:ext>
                  </a:extLst>
                </a:gridCol>
                <a:gridCol w="5210819">
                  <a:extLst>
                    <a:ext uri="{9D8B030D-6E8A-4147-A177-3AD203B41FA5}">
                      <a16:colId xmlns:a16="http://schemas.microsoft.com/office/drawing/2014/main" val="1221893736"/>
                    </a:ext>
                  </a:extLst>
                </a:gridCol>
                <a:gridCol w="3959814">
                  <a:extLst>
                    <a:ext uri="{9D8B030D-6E8A-4147-A177-3AD203B41FA5}">
                      <a16:colId xmlns:a16="http://schemas.microsoft.com/office/drawing/2014/main" val="1741230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IBM Plex Sans" panose="020B0503050203000203"/>
                        </a:rPr>
                        <a:t>PASO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VÍDEO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25103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Plantear un problema, una necesidad de cambio para mejorar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Les plantean un reto: “Rediseñar el carro de la compra”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Les planteamos un reto: cualquier problema práctico que haya relacionado con la materia susceptible de mejora.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03905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Evidenciar lo que no funciona bien o es susceptible de mejora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Observan en los supermercados, analizan estadísticas, hablan con expertos…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Tendrán que construir instrumentos de detección de necesidades y encontrar a los “expertos”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60931"/>
                  </a:ext>
                </a:extLst>
              </a:tr>
              <a:tr h="580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Establecer los objetivos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Deciden qué van a cambiar: Seguridad, maniobrabilidad, comunicación…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Analizadas las evidencias seleccionan los objetivos: Qué es lo que van a hacer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810172"/>
                  </a:ext>
                </a:extLst>
              </a:tr>
              <a:tr h="372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Preparar el prototipo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Hacen el prototipo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Realizan un borrador de la solución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096442"/>
                  </a:ext>
                </a:extLst>
              </a:tr>
              <a:tr h="55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Evaluar el prototipo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Lo muestran a los adultos y reciben feedback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Revisamos ese borrador y les damos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1840"/>
                  </a:ext>
                </a:extLst>
              </a:tr>
              <a:tr h="42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Realizar las mejoras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Rehacen el “producto” con las mejoras propuestas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Realizan la versión definitiva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29649"/>
                  </a:ext>
                </a:extLst>
              </a:tr>
              <a:tr h="586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Evaluar el resultado final</a:t>
                      </a: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Van de nuevo al supermercado a evaluar el resultado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Presentan la versión definitiva a los expertos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18083"/>
                  </a:ext>
                </a:extLst>
              </a:tr>
            </a:tbl>
          </a:graphicData>
        </a:graphic>
      </p:graphicFrame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38FF0E3-5174-DA0F-84A4-67B9C6A39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608" y="562884"/>
            <a:ext cx="10089851" cy="646112"/>
          </a:xfrm>
        </p:spPr>
        <p:txBody>
          <a:bodyPr/>
          <a:lstStyle/>
          <a:p>
            <a:r>
              <a:rPr lang="es-ES" dirty="0"/>
              <a:t>APLICACIÓN EN EL AULA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24B49C8-6CA5-406B-A9EF-8B6931E0086F}"/>
              </a:ext>
            </a:extLst>
          </p:cNvPr>
          <p:cNvSpPr/>
          <p:nvPr/>
        </p:nvSpPr>
        <p:spPr>
          <a:xfrm>
            <a:off x="2911877" y="5157245"/>
            <a:ext cx="5175680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0C8734D-B0A3-4C52-A0D2-23DBC97C1ACF}"/>
              </a:ext>
            </a:extLst>
          </p:cNvPr>
          <p:cNvSpPr/>
          <p:nvPr/>
        </p:nvSpPr>
        <p:spPr>
          <a:xfrm>
            <a:off x="2921957" y="6180671"/>
            <a:ext cx="5175680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2FC5EA-E07E-4460-A300-9F8078AFB838}"/>
              </a:ext>
            </a:extLst>
          </p:cNvPr>
          <p:cNvSpPr/>
          <p:nvPr/>
        </p:nvSpPr>
        <p:spPr>
          <a:xfrm>
            <a:off x="2921957" y="4759902"/>
            <a:ext cx="5175680" cy="397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9A476F9-D1C9-4AB3-AA0B-92DA99E3777D}"/>
              </a:ext>
            </a:extLst>
          </p:cNvPr>
          <p:cNvSpPr/>
          <p:nvPr/>
        </p:nvSpPr>
        <p:spPr>
          <a:xfrm>
            <a:off x="2921957" y="5750269"/>
            <a:ext cx="5175680" cy="397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ECA53B6-E93C-4E41-814D-A95F3E2B55D5}"/>
              </a:ext>
            </a:extLst>
          </p:cNvPr>
          <p:cNvSpPr/>
          <p:nvPr/>
        </p:nvSpPr>
        <p:spPr>
          <a:xfrm>
            <a:off x="8115393" y="5158682"/>
            <a:ext cx="3958238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3C3F370-2C2E-4941-905A-C6472B14FE9E}"/>
              </a:ext>
            </a:extLst>
          </p:cNvPr>
          <p:cNvSpPr/>
          <p:nvPr/>
        </p:nvSpPr>
        <p:spPr>
          <a:xfrm>
            <a:off x="8125473" y="6182108"/>
            <a:ext cx="3958238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C59ADA8-AC69-43E9-A548-1131D7BCDE50}"/>
              </a:ext>
            </a:extLst>
          </p:cNvPr>
          <p:cNvSpPr/>
          <p:nvPr/>
        </p:nvSpPr>
        <p:spPr>
          <a:xfrm>
            <a:off x="8125473" y="4761339"/>
            <a:ext cx="3958238" cy="397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0069B9D-D540-406C-BBC7-753A00C06D8C}"/>
              </a:ext>
            </a:extLst>
          </p:cNvPr>
          <p:cNvSpPr/>
          <p:nvPr/>
        </p:nvSpPr>
        <p:spPr>
          <a:xfrm>
            <a:off x="8125473" y="5751706"/>
            <a:ext cx="3958238" cy="397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DBE992A-2E38-4DB7-BE63-4895A92A35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163" y="1312863"/>
            <a:ext cx="10090150" cy="47482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400" dirty="0"/>
              <a:t>Pasos del método y aplicación en el aula:</a:t>
            </a:r>
          </a:p>
          <a:p>
            <a:endParaRPr lang="es-ES" sz="2400" dirty="0"/>
          </a:p>
        </p:txBody>
      </p:sp>
      <p:pic>
        <p:nvPicPr>
          <p:cNvPr id="3" name="prototipo 2">
            <a:hlinkClick r:id="" action="ppaction://media"/>
            <a:extLst>
              <a:ext uri="{FF2B5EF4-FFF2-40B4-BE49-F238E27FC236}">
                <a16:creationId xmlns:a16="http://schemas.microsoft.com/office/drawing/2014/main" id="{CE524EEE-5F22-45DD-883D-27F0C35D0C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1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1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3EE4F-A098-4B8E-B2F7-D5E7A64EE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PASO 5: El </a:t>
            </a:r>
            <a:r>
              <a:rPr lang="en-GB" dirty="0" err="1"/>
              <a:t>prototipo</a:t>
            </a:r>
            <a:endParaRPr lang="en-GB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B51611B3-5F86-4970-9EB4-C1B4DEAF24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 sea, el </a:t>
            </a:r>
            <a:r>
              <a:rPr lang="en-GB" dirty="0" err="1"/>
              <a:t>borrador</a:t>
            </a:r>
            <a:r>
              <a:rPr lang="en-GB" dirty="0"/>
              <a:t>…</a:t>
            </a:r>
          </a:p>
        </p:txBody>
      </p:sp>
      <p:pic>
        <p:nvPicPr>
          <p:cNvPr id="3" name="Prototipo 3">
            <a:hlinkClick r:id="" action="ppaction://media"/>
            <a:extLst>
              <a:ext uri="{FF2B5EF4-FFF2-40B4-BE49-F238E27FC236}">
                <a16:creationId xmlns:a16="http://schemas.microsoft.com/office/drawing/2014/main" id="{7F5C19A9-F4FB-4B1C-AE2F-A8A72C4B4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9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4A5C7-1B9E-4256-BAB6-9315B082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en-GB" b="1" dirty="0">
                <a:ea typeface="+mn-ea"/>
                <a:cs typeface="+mn-cs"/>
              </a:rPr>
              <a:t>PASO 5. DISEÑAR El </a:t>
            </a:r>
            <a:r>
              <a:rPr lang="en-GB" b="1" dirty="0" err="1">
                <a:ea typeface="+mn-ea"/>
                <a:cs typeface="+mn-cs"/>
              </a:rPr>
              <a:t>prototipo</a:t>
            </a:r>
            <a:endParaRPr lang="en-GB" b="1" dirty="0"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DED9AF-2207-4E73-9F8C-E9B57E4B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88805"/>
            <a:ext cx="9872871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Con los </a:t>
            </a:r>
            <a:r>
              <a:rPr lang="en-GB" sz="2800" dirty="0" err="1"/>
              <a:t>objetivos</a:t>
            </a:r>
            <a:r>
              <a:rPr lang="en-GB" sz="2800" dirty="0"/>
              <a:t> </a:t>
            </a:r>
            <a:r>
              <a:rPr lang="en-GB" sz="2800" dirty="0" err="1"/>
              <a:t>visibles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un </a:t>
            </a:r>
            <a:r>
              <a:rPr lang="en-GB" sz="2800" dirty="0" err="1"/>
              <a:t>lugar</a:t>
            </a:r>
            <a:r>
              <a:rPr lang="en-GB" sz="2800" dirty="0"/>
              <a:t> </a:t>
            </a:r>
            <a:r>
              <a:rPr lang="en-GB" sz="2800" dirty="0" err="1"/>
              <a:t>protagonista</a:t>
            </a:r>
            <a:r>
              <a:rPr lang="en-GB" sz="2800" dirty="0"/>
              <a:t> para no </a:t>
            </a:r>
            <a:r>
              <a:rPr lang="en-GB" sz="2800" dirty="0" err="1"/>
              <a:t>perderlos</a:t>
            </a:r>
            <a:r>
              <a:rPr lang="en-GB" sz="2800" dirty="0"/>
              <a:t> de vista, se </a:t>
            </a:r>
            <a:r>
              <a:rPr lang="en-GB" sz="2800" dirty="0" err="1"/>
              <a:t>va</a:t>
            </a:r>
            <a:r>
              <a:rPr lang="en-GB" sz="2800" dirty="0"/>
              <a:t> </a:t>
            </a:r>
            <a:r>
              <a:rPr lang="en-GB" sz="2800" dirty="0" err="1"/>
              <a:t>dando</a:t>
            </a:r>
            <a:r>
              <a:rPr lang="en-GB" sz="2800" dirty="0"/>
              <a:t> </a:t>
            </a:r>
            <a:r>
              <a:rPr lang="en-GB" sz="2800" dirty="0" err="1"/>
              <a:t>respuesta</a:t>
            </a:r>
            <a:r>
              <a:rPr lang="en-GB" sz="2800" dirty="0"/>
              <a:t> a </a:t>
            </a:r>
            <a:r>
              <a:rPr lang="en-GB" sz="2800" dirty="0" err="1"/>
              <a:t>cada</a:t>
            </a:r>
            <a:r>
              <a:rPr lang="en-GB" sz="2800" dirty="0"/>
              <a:t> </a:t>
            </a:r>
            <a:r>
              <a:rPr lang="en-GB" sz="2800" dirty="0" err="1"/>
              <a:t>uno</a:t>
            </a:r>
            <a:r>
              <a:rPr lang="en-GB" sz="2800" dirty="0"/>
              <a:t> de </a:t>
            </a:r>
            <a:r>
              <a:rPr lang="en-GB" sz="2800" dirty="0" err="1"/>
              <a:t>ellos</a:t>
            </a:r>
            <a:r>
              <a:rPr lang="en-GB" sz="2800" dirty="0"/>
              <a:t> </a:t>
            </a:r>
            <a:r>
              <a:rPr lang="en-GB" sz="2800" dirty="0" err="1"/>
              <a:t>mediante</a:t>
            </a:r>
            <a:r>
              <a:rPr lang="en-GB" sz="2800" dirty="0"/>
              <a:t> las </a:t>
            </a:r>
            <a:r>
              <a:rPr lang="en-GB" sz="2800" dirty="0" err="1"/>
              <a:t>herramientas</a:t>
            </a:r>
            <a:r>
              <a:rPr lang="en-GB" sz="2800" dirty="0"/>
              <a:t> que </a:t>
            </a:r>
            <a:r>
              <a:rPr lang="en-GB" sz="2800" dirty="0" err="1"/>
              <a:t>sean</a:t>
            </a:r>
            <a:r>
              <a:rPr lang="en-GB" sz="2800" dirty="0"/>
              <a:t> </a:t>
            </a:r>
            <a:r>
              <a:rPr lang="en-GB" sz="2800" dirty="0" err="1"/>
              <a:t>necesarias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cada</a:t>
            </a:r>
            <a:r>
              <a:rPr lang="en-GB" sz="2800" dirty="0"/>
              <a:t> </a:t>
            </a:r>
            <a:r>
              <a:rPr lang="en-GB" sz="2800" dirty="0" err="1"/>
              <a:t>situación</a:t>
            </a:r>
            <a:r>
              <a:rPr lang="en-GB" sz="2800" dirty="0"/>
              <a:t>: El brainstorming es una </a:t>
            </a:r>
            <a:r>
              <a:rPr lang="en-GB" sz="2800" dirty="0" err="1"/>
              <a:t>estrategia</a:t>
            </a:r>
            <a:r>
              <a:rPr lang="en-GB" sz="2800" dirty="0"/>
              <a:t> </a:t>
            </a:r>
            <a:r>
              <a:rPr lang="en-GB" sz="2800" dirty="0" err="1"/>
              <a:t>muy</a:t>
            </a:r>
            <a:r>
              <a:rPr lang="en-GB" sz="2800" dirty="0"/>
              <a:t> </a:t>
            </a:r>
            <a:r>
              <a:rPr lang="en-GB" sz="2800" dirty="0" err="1"/>
              <a:t>buena</a:t>
            </a:r>
            <a:r>
              <a:rPr lang="en-GB" sz="2800" dirty="0"/>
              <a:t> para que </a:t>
            </a:r>
            <a:r>
              <a:rPr lang="en-GB" sz="2800" dirty="0" err="1"/>
              <a:t>afloren</a:t>
            </a:r>
            <a:r>
              <a:rPr lang="en-GB" sz="2800" dirty="0"/>
              <a:t> las </a:t>
            </a:r>
            <a:r>
              <a:rPr lang="en-GB" sz="2800" dirty="0" err="1"/>
              <a:t>mejores</a:t>
            </a:r>
            <a:r>
              <a:rPr lang="en-GB" sz="2800" dirty="0"/>
              <a:t> ideas.</a:t>
            </a:r>
          </a:p>
          <a:p>
            <a:pPr marL="0" indent="0">
              <a:buNone/>
            </a:pPr>
            <a:r>
              <a:rPr lang="en-GB" dirty="0" err="1"/>
              <a:t>Aquí</a:t>
            </a:r>
            <a:r>
              <a:rPr lang="en-GB" dirty="0"/>
              <a:t> </a:t>
            </a:r>
            <a:r>
              <a:rPr lang="en-GB" dirty="0" err="1"/>
              <a:t>tienes</a:t>
            </a:r>
            <a:r>
              <a:rPr lang="en-GB" dirty="0"/>
              <a:t> </a:t>
            </a:r>
            <a:r>
              <a:rPr lang="en-GB" dirty="0" err="1"/>
              <a:t>algunos</a:t>
            </a:r>
            <a:r>
              <a:rPr lang="en-GB" dirty="0"/>
              <a:t> enlaces </a:t>
            </a:r>
            <a:r>
              <a:rPr lang="en-GB" dirty="0" err="1"/>
              <a:t>interesantes</a:t>
            </a:r>
            <a:r>
              <a:rPr lang="en-GB" dirty="0"/>
              <a:t> que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pueden</a:t>
            </a:r>
            <a:r>
              <a:rPr lang="en-GB" dirty="0"/>
              <a:t> </a:t>
            </a:r>
            <a:r>
              <a:rPr lang="en-GB" dirty="0" err="1"/>
              <a:t>ayudar</a:t>
            </a:r>
            <a:r>
              <a:rPr lang="en-GB" dirty="0"/>
              <a:t> con las </a:t>
            </a:r>
            <a:r>
              <a:rPr lang="en-GB" dirty="0" err="1"/>
              <a:t>diferentes</a:t>
            </a:r>
            <a:r>
              <a:rPr lang="en-GB" dirty="0"/>
              <a:t> </a:t>
            </a:r>
            <a:r>
              <a:rPr lang="en-GB" dirty="0" err="1"/>
              <a:t>técnicas</a:t>
            </a:r>
            <a:r>
              <a:rPr lang="en-GB" dirty="0"/>
              <a:t> de brainstorming:</a:t>
            </a:r>
          </a:p>
          <a:p>
            <a:r>
              <a:rPr lang="en-GB" dirty="0">
                <a:hlinkClick r:id="rId4"/>
              </a:rPr>
              <a:t>https://www.youtube.com/watch?v=aLJMEfv1JME&amp;t=174s</a:t>
            </a:r>
            <a:endParaRPr lang="en-GB" dirty="0"/>
          </a:p>
          <a:p>
            <a:r>
              <a:rPr lang="en-GB" dirty="0">
                <a:hlinkClick r:id="rId5"/>
              </a:rPr>
              <a:t>https://asana.com/es/resources/brainstorming-techniques</a:t>
            </a:r>
            <a:endParaRPr lang="en-GB" dirty="0"/>
          </a:p>
          <a:p>
            <a:r>
              <a:rPr lang="en-GB" dirty="0">
                <a:hlinkClick r:id="rId6"/>
              </a:rPr>
              <a:t>https://es.semrush.com/blog/guia-de-brainstorming/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29AA5C-9B10-437D-AA63-250111F461F8}"/>
              </a:ext>
            </a:extLst>
          </p:cNvPr>
          <p:cNvSpPr txBox="1"/>
          <p:nvPr/>
        </p:nvSpPr>
        <p:spPr>
          <a:xfrm flipH="1">
            <a:off x="4958328" y="5998098"/>
            <a:ext cx="672182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Stay focused on topic</a:t>
            </a:r>
          </a:p>
        </p:txBody>
      </p:sp>
      <p:pic>
        <p:nvPicPr>
          <p:cNvPr id="4" name="prototipo 4">
            <a:hlinkClick r:id="" action="ppaction://media"/>
            <a:extLst>
              <a:ext uri="{FF2B5EF4-FFF2-40B4-BE49-F238E27FC236}">
                <a16:creationId xmlns:a16="http://schemas.microsoft.com/office/drawing/2014/main" id="{A9F8DED2-F4F2-4711-B22D-4A9C6FA88D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6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1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568F5-2B07-4811-AF3B-5723258F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en-GB" b="1" dirty="0" err="1">
                <a:ea typeface="+mn-ea"/>
                <a:cs typeface="+mn-cs"/>
              </a:rPr>
              <a:t>En</a:t>
            </a:r>
            <a:r>
              <a:rPr lang="en-GB" b="1" dirty="0">
                <a:ea typeface="+mn-ea"/>
                <a:cs typeface="+mn-cs"/>
              </a:rPr>
              <a:t> la </a:t>
            </a:r>
            <a:r>
              <a:rPr lang="en-GB" b="1" dirty="0" err="1">
                <a:ea typeface="+mn-ea"/>
                <a:cs typeface="+mn-cs"/>
              </a:rPr>
              <a:t>próxima</a:t>
            </a:r>
            <a:r>
              <a:rPr lang="en-GB" b="1" dirty="0">
                <a:ea typeface="+mn-ea"/>
                <a:cs typeface="+mn-cs"/>
              </a:rPr>
              <a:t> </a:t>
            </a:r>
            <a:r>
              <a:rPr lang="en-GB" b="1" dirty="0" err="1">
                <a:ea typeface="+mn-ea"/>
                <a:cs typeface="+mn-cs"/>
              </a:rPr>
              <a:t>unidad</a:t>
            </a:r>
            <a:r>
              <a:rPr lang="en-GB" b="1" dirty="0">
                <a:ea typeface="+mn-ea"/>
                <a:cs typeface="+mn-cs"/>
              </a:rPr>
              <a:t>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1C4795-9374-4DFE-AC38-1B23F159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58" y="2948659"/>
            <a:ext cx="11283884" cy="9606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PASO 6: LOS ADULTOS</a:t>
            </a:r>
          </a:p>
        </p:txBody>
      </p:sp>
      <p:pic>
        <p:nvPicPr>
          <p:cNvPr id="4" name="prototipo 5">
            <a:hlinkClick r:id="" action="ppaction://media"/>
            <a:extLst>
              <a:ext uri="{FF2B5EF4-FFF2-40B4-BE49-F238E27FC236}">
                <a16:creationId xmlns:a16="http://schemas.microsoft.com/office/drawing/2014/main" id="{9837C8F7-D3DA-425A-8492-55E399BF95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F43CC-72D5-AA04-62FF-EA8A9318B0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ca-ES" dirty="0"/>
              <a:t>Reina </a:t>
            </a:r>
            <a:r>
              <a:rPr lang="ca-ES" dirty="0" err="1"/>
              <a:t>Ferrández</a:t>
            </a:r>
            <a:r>
              <a:rPr lang="ca-ES" dirty="0"/>
              <a:t> </a:t>
            </a:r>
            <a:r>
              <a:rPr lang="ca-ES" dirty="0" err="1"/>
              <a:t>Berrueco</a:t>
            </a:r>
            <a:endParaRPr lang="ca-ES" dirty="0"/>
          </a:p>
          <a:p>
            <a:pPr algn="ctr"/>
            <a:r>
              <a:rPr lang="ca-ES" dirty="0"/>
              <a:t>ferrande@uji.es</a:t>
            </a:r>
          </a:p>
        </p:txBody>
      </p:sp>
    </p:spTree>
    <p:extLst>
      <p:ext uri="{BB962C8B-B14F-4D97-AF65-F5344CB8AC3E}">
        <p14:creationId xmlns:p14="http://schemas.microsoft.com/office/powerpoint/2010/main" val="3965057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igital_plantilla_presentacio_20220719" id="{1DBA9B50-228E-0941-A5E1-48C3A85BCCD2}" vid="{3F64D860-F5D4-EC47-BE24-F19486F228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7702</TotalTime>
  <Words>355</Words>
  <Application>Microsoft Office PowerPoint</Application>
  <PresentationFormat>Panorámica</PresentationFormat>
  <Paragraphs>42</Paragraphs>
  <Slides>6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IBM Plex Sans</vt:lpstr>
      <vt:lpstr>IBM Plex Sans Light</vt:lpstr>
      <vt:lpstr>IBM Plex Sans SemiBold</vt:lpstr>
      <vt:lpstr>IBM Plex Sans Thin</vt:lpstr>
      <vt:lpstr>Roboto Black</vt:lpstr>
      <vt:lpstr>Roboto Light</vt:lpstr>
      <vt:lpstr>Tema de Office</vt:lpstr>
      <vt:lpstr>Presentación de PowerPoint</vt:lpstr>
      <vt:lpstr>Presentación de PowerPoint</vt:lpstr>
      <vt:lpstr>PASO 5: El prototipo</vt:lpstr>
      <vt:lpstr>PASO 5. DISEÑAR El prototipo</vt:lpstr>
      <vt:lpstr>En la próxima unidad…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</dc:creator>
  <cp:lastModifiedBy>usuari</cp:lastModifiedBy>
  <cp:revision>18</cp:revision>
  <dcterms:created xsi:type="dcterms:W3CDTF">2023-02-16T09:00:41Z</dcterms:created>
  <dcterms:modified xsi:type="dcterms:W3CDTF">2023-03-16T10:31:57Z</dcterms:modified>
</cp:coreProperties>
</file>