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6" r:id="rId4"/>
    <p:sldId id="267" r:id="rId5"/>
    <p:sldId id="286" r:id="rId6"/>
    <p:sldId id="269" r:id="rId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4"/>
    <a:srgbClr val="1A1A1A"/>
    <a:srgbClr val="BFBFBF"/>
    <a:srgbClr val="CCCCCC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6" y="102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8bb11d7226c699d" providerId="LiveId" clId="{D91C5CFE-5355-4939-9589-00AFD900354D}"/>
    <pc:docChg chg="custSel modSld">
      <pc:chgData name="" userId="f8bb11d7226c699d" providerId="LiveId" clId="{D91C5CFE-5355-4939-9589-00AFD900354D}" dt="2023-03-01T12:45:44.622" v="273"/>
      <pc:docMkLst>
        <pc:docMk/>
      </pc:docMkLst>
      <pc:sldChg chg="modAnim">
        <pc:chgData name="" userId="f8bb11d7226c699d" providerId="LiveId" clId="{D91C5CFE-5355-4939-9589-00AFD900354D}" dt="2023-03-01T12:18:16.301" v="4"/>
        <pc:sldMkLst>
          <pc:docMk/>
          <pc:sldMk cId="1915742116" sldId="266"/>
        </pc:sldMkLst>
      </pc:sldChg>
      <pc:sldChg chg="addSp delSp modSp modAnim">
        <pc:chgData name="" userId="f8bb11d7226c699d" providerId="LiveId" clId="{D91C5CFE-5355-4939-9589-00AFD900354D}" dt="2023-03-01T12:42:50.165" v="264" actId="122"/>
        <pc:sldMkLst>
          <pc:docMk/>
          <pc:sldMk cId="1946364570" sldId="267"/>
        </pc:sldMkLst>
        <pc:spChg chg="mod ord">
          <ac:chgData name="" userId="f8bb11d7226c699d" providerId="LiveId" clId="{D91C5CFE-5355-4939-9589-00AFD900354D}" dt="2023-03-01T12:42:50.165" v="264" actId="122"/>
          <ac:spMkLst>
            <pc:docMk/>
            <pc:sldMk cId="1946364570" sldId="267"/>
            <ac:spMk id="6" creationId="{C0EEAC22-0681-463C-B88C-4F4724864E19}"/>
          </ac:spMkLst>
        </pc:spChg>
        <pc:spChg chg="add del mod">
          <ac:chgData name="" userId="f8bb11d7226c699d" providerId="LiveId" clId="{D91C5CFE-5355-4939-9589-00AFD900354D}" dt="2023-03-01T12:42:43.665" v="262" actId="1035"/>
          <ac:spMkLst>
            <pc:docMk/>
            <pc:sldMk cId="1946364570" sldId="267"/>
            <ac:spMk id="8" creationId="{C56A1D63-D51F-4FFB-947E-FF07E82A9A04}"/>
          </ac:spMkLst>
        </pc:spChg>
        <pc:spChg chg="add mod">
          <ac:chgData name="" userId="f8bb11d7226c699d" providerId="LiveId" clId="{D91C5CFE-5355-4939-9589-00AFD900354D}" dt="2023-03-01T12:42:43.665" v="262" actId="1035"/>
          <ac:spMkLst>
            <pc:docMk/>
            <pc:sldMk cId="1946364570" sldId="267"/>
            <ac:spMk id="11" creationId="{D6AAB827-D0D4-412B-8F4D-F82AB6D10F81}"/>
          </ac:spMkLst>
        </pc:spChg>
        <pc:spChg chg="add mod">
          <ac:chgData name="" userId="f8bb11d7226c699d" providerId="LiveId" clId="{D91C5CFE-5355-4939-9589-00AFD900354D}" dt="2023-03-01T12:42:43.665" v="262" actId="1035"/>
          <ac:spMkLst>
            <pc:docMk/>
            <pc:sldMk cId="1946364570" sldId="267"/>
            <ac:spMk id="12" creationId="{3C553D9E-428F-4B9D-9B46-9AD6CC84FBC7}"/>
          </ac:spMkLst>
        </pc:spChg>
      </pc:sldChg>
      <pc:sldChg chg="delSp delAnim modAnim">
        <pc:chgData name="" userId="f8bb11d7226c699d" providerId="LiveId" clId="{D91C5CFE-5355-4939-9589-00AFD900354D}" dt="2023-03-01T12:16:58.100" v="3"/>
        <pc:sldMkLst>
          <pc:docMk/>
          <pc:sldMk cId="3687611319" sldId="280"/>
        </pc:sldMkLst>
        <pc:picChg chg="del">
          <ac:chgData name="" userId="f8bb11d7226c699d" providerId="LiveId" clId="{D91C5CFE-5355-4939-9589-00AFD900354D}" dt="2023-03-01T12:16:04.057" v="2" actId="478"/>
          <ac:picMkLst>
            <pc:docMk/>
            <pc:sldMk cId="3687611319" sldId="280"/>
            <ac:picMk id="3" creationId="{FFEE61CC-9AF9-4E8A-97E8-7F73AA05E18F}"/>
          </ac:picMkLst>
        </pc:picChg>
      </pc:sldChg>
      <pc:sldChg chg="delSp delAnim modAnim">
        <pc:chgData name="" userId="f8bb11d7226c699d" providerId="LiveId" clId="{D91C5CFE-5355-4939-9589-00AFD900354D}" dt="2023-03-01T12:45:44.622" v="273"/>
        <pc:sldMkLst>
          <pc:docMk/>
          <pc:sldMk cId="3465025620" sldId="286"/>
        </pc:sldMkLst>
        <pc:picChg chg="del">
          <ac:chgData name="" userId="f8bb11d7226c699d" providerId="LiveId" clId="{D91C5CFE-5355-4939-9589-00AFD900354D}" dt="2023-03-01T12:44:55.370" v="270" actId="478"/>
          <ac:picMkLst>
            <pc:docMk/>
            <pc:sldMk cId="3465025620" sldId="286"/>
            <ac:picMk id="4" creationId="{646708BD-1AFB-4B0E-B3DE-3420F3F8B6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A0B477-45B3-4366-B5E9-6F626C3CA922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3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B477-45B3-4366-B5E9-6F626C3CA922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205-36AD-4B26-8298-E830023AFB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5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5.m4a"/><Relationship Id="rId7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hyperlink" Target="https://www.youtube.com/watch?v=YOK9RSrb-A8" TargetMode="External"/><Relationship Id="rId4" Type="http://schemas.openxmlformats.org/officeDocument/2006/relationships/audio" Target="../media/media5.m4a"/><Relationship Id="rId9" Type="http://schemas.openxmlformats.org/officeDocument/2006/relationships/hyperlink" Target="https://latelevison.wordpres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740" y="870816"/>
            <a:ext cx="11567604" cy="1958110"/>
          </a:xfrm>
        </p:spPr>
        <p:txBody>
          <a:bodyPr>
            <a:noAutofit/>
          </a:bodyPr>
          <a:lstStyle/>
          <a:p>
            <a:r>
              <a:rPr lang="es-ES" sz="4600" i="1" dirty="0" err="1"/>
              <a:t>Design</a:t>
            </a:r>
            <a:r>
              <a:rPr lang="es-ES" sz="4600" i="1" dirty="0"/>
              <a:t> </a:t>
            </a:r>
            <a:r>
              <a:rPr lang="es-ES" sz="4600" i="1" dirty="0" err="1"/>
              <a:t>Thinking</a:t>
            </a:r>
            <a:r>
              <a:rPr lang="es-ES" sz="4600" dirty="0"/>
              <a:t>: Una </a:t>
            </a:r>
            <a:r>
              <a:rPr lang="es-ES" sz="4600" dirty="0" err="1"/>
              <a:t>metodologÍa</a:t>
            </a:r>
            <a:r>
              <a:rPr lang="es-ES" sz="4600" dirty="0"/>
              <a:t> colaborativa para docentes y ESTUDIANTES. PASO 3: LAS EVIDENCIAS.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Reina Ferrández Berrueco</a:t>
            </a:r>
          </a:p>
          <a:p>
            <a:r>
              <a:rPr lang="es-ES" dirty="0"/>
              <a:t>Febrero, 2023</a:t>
            </a:r>
          </a:p>
        </p:txBody>
      </p:sp>
      <p:pic>
        <p:nvPicPr>
          <p:cNvPr id="5" name="evidencias 1">
            <a:hlinkClick r:id="" action="ppaction://media"/>
            <a:extLst>
              <a:ext uri="{FF2B5EF4-FFF2-40B4-BE49-F238E27FC236}">
                <a16:creationId xmlns:a16="http://schemas.microsoft.com/office/drawing/2014/main" id="{30CC3985-6F34-44DD-88BA-A4DB77768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191BE8-9787-4A95-8A10-77A3BB7E2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99171"/>
              </p:ext>
            </p:extLst>
          </p:nvPr>
        </p:nvGraphicFramePr>
        <p:xfrm>
          <a:off x="194189" y="2180369"/>
          <a:ext cx="11879442" cy="455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09">
                  <a:extLst>
                    <a:ext uri="{9D8B030D-6E8A-4147-A177-3AD203B41FA5}">
                      <a16:colId xmlns:a16="http://schemas.microsoft.com/office/drawing/2014/main" val="373303936"/>
                    </a:ext>
                  </a:extLst>
                </a:gridCol>
                <a:gridCol w="5210819">
                  <a:extLst>
                    <a:ext uri="{9D8B030D-6E8A-4147-A177-3AD203B41FA5}">
                      <a16:colId xmlns:a16="http://schemas.microsoft.com/office/drawing/2014/main" val="1221893736"/>
                    </a:ext>
                  </a:extLst>
                </a:gridCol>
                <a:gridCol w="3959814">
                  <a:extLst>
                    <a:ext uri="{9D8B030D-6E8A-4147-A177-3AD203B41FA5}">
                      <a16:colId xmlns:a16="http://schemas.microsoft.com/office/drawing/2014/main" val="1741230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IBM Plex Sans" panose="020B0503050203000203"/>
                        </a:rP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VÍDEO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AULA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25103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Plantear un problema, una necesidad de cambio para mejorar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plantean un reto: “Rediseñar el carro de la compra”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 planteamos un reto: cualquier problema práctico que haya relacionado con la materia susceptible de mejora.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03905"/>
                  </a:ext>
                </a:extLst>
              </a:tr>
              <a:tr h="838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Evidenciar lo que no funciona bien o es susceptible de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Observan en los supermercados, analizan estadísticas, hablan con expertos…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Tendrán que construir instrumentos de detección de necesidades y encontrar a los “expertos”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0931"/>
                  </a:ext>
                </a:extLst>
              </a:tr>
              <a:tr h="580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Establecer los objetivos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Deciden qué van a cambiar: Seguridad, maniobrabilidad, comunicación…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Analizadas las evidencias seleccionan los objetivos: Qué es lo que van a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810172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Preparar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Hacen el prototipo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un borrador de la solución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6442"/>
                  </a:ext>
                </a:extLst>
              </a:tr>
              <a:tr h="55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prototipo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Lo muestran a los adultos y reciben feedback</a:t>
                      </a:r>
                      <a:endParaRPr lang="es-ES" sz="16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Revisamos ese borrador y les damos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1840"/>
                  </a:ext>
                </a:extLst>
              </a:tr>
              <a:tr h="42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Realizar las mejoras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Rehacen el “producto” con las mejoras propuestas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Realizan la versión definitiva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29649"/>
                  </a:ext>
                </a:extLst>
              </a:tr>
              <a:tr h="58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Evaluar el resultado final</a:t>
                      </a:r>
                      <a:endParaRPr lang="es-E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Van de nuevo al supermercado a evaluar el resultado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Presentan la versión definitiva a los expertos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8083"/>
                  </a:ext>
                </a:extLst>
              </a:tr>
            </a:tbl>
          </a:graphicData>
        </a:graphic>
      </p:graphicFrame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08" y="562884"/>
            <a:ext cx="10089851" cy="646112"/>
          </a:xfrm>
        </p:spPr>
        <p:txBody>
          <a:bodyPr/>
          <a:lstStyle/>
          <a:p>
            <a:r>
              <a:rPr lang="es-ES" dirty="0"/>
              <a:t>APLICACIÓN EN EL AULA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BBB8E8-F19C-4EFD-9492-57A333B3FA1B}"/>
              </a:ext>
            </a:extLst>
          </p:cNvPr>
          <p:cNvSpPr/>
          <p:nvPr/>
        </p:nvSpPr>
        <p:spPr>
          <a:xfrm>
            <a:off x="2921957" y="4224486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4B49C8-6CA5-406B-A9EF-8B6931E0086F}"/>
              </a:ext>
            </a:extLst>
          </p:cNvPr>
          <p:cNvSpPr/>
          <p:nvPr/>
        </p:nvSpPr>
        <p:spPr>
          <a:xfrm>
            <a:off x="2911877" y="5157245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0C8734D-B0A3-4C52-A0D2-23DBC97C1ACF}"/>
              </a:ext>
            </a:extLst>
          </p:cNvPr>
          <p:cNvSpPr/>
          <p:nvPr/>
        </p:nvSpPr>
        <p:spPr>
          <a:xfrm>
            <a:off x="2921957" y="6180671"/>
            <a:ext cx="5175680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2FC5EA-E07E-4460-A300-9F8078AFB838}"/>
              </a:ext>
            </a:extLst>
          </p:cNvPr>
          <p:cNvSpPr/>
          <p:nvPr/>
        </p:nvSpPr>
        <p:spPr>
          <a:xfrm>
            <a:off x="2921957" y="4759902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9A476F9-D1C9-4AB3-AA0B-92DA99E3777D}"/>
              </a:ext>
            </a:extLst>
          </p:cNvPr>
          <p:cNvSpPr/>
          <p:nvPr/>
        </p:nvSpPr>
        <p:spPr>
          <a:xfrm>
            <a:off x="2921957" y="5750269"/>
            <a:ext cx="5175680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A0DEC62-E5FB-49BE-9854-CD51D3595447}"/>
              </a:ext>
            </a:extLst>
          </p:cNvPr>
          <p:cNvSpPr/>
          <p:nvPr/>
        </p:nvSpPr>
        <p:spPr>
          <a:xfrm>
            <a:off x="8125473" y="4225923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ECA53B6-E93C-4E41-814D-A95F3E2B55D5}"/>
              </a:ext>
            </a:extLst>
          </p:cNvPr>
          <p:cNvSpPr/>
          <p:nvPr/>
        </p:nvSpPr>
        <p:spPr>
          <a:xfrm>
            <a:off x="8115393" y="5158682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C3F370-2C2E-4941-905A-C6472B14FE9E}"/>
              </a:ext>
            </a:extLst>
          </p:cNvPr>
          <p:cNvSpPr/>
          <p:nvPr/>
        </p:nvSpPr>
        <p:spPr>
          <a:xfrm>
            <a:off x="8125473" y="6182108"/>
            <a:ext cx="3958238" cy="533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C59ADA8-AC69-43E9-A548-1131D7BCDE50}"/>
              </a:ext>
            </a:extLst>
          </p:cNvPr>
          <p:cNvSpPr/>
          <p:nvPr/>
        </p:nvSpPr>
        <p:spPr>
          <a:xfrm>
            <a:off x="8125473" y="4761339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0069B9D-D540-406C-BBC7-753A00C06D8C}"/>
              </a:ext>
            </a:extLst>
          </p:cNvPr>
          <p:cNvSpPr/>
          <p:nvPr/>
        </p:nvSpPr>
        <p:spPr>
          <a:xfrm>
            <a:off x="8125473" y="5751706"/>
            <a:ext cx="3958238" cy="397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CBAED3B-D523-4058-A470-C78AD8BAFB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1312863"/>
            <a:ext cx="10090150" cy="4748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dirty="0"/>
              <a:t>Pasos del método y aplicación en el aula:</a:t>
            </a:r>
          </a:p>
          <a:p>
            <a:endParaRPr lang="es-ES" sz="2400" dirty="0"/>
          </a:p>
        </p:txBody>
      </p:sp>
      <p:pic>
        <p:nvPicPr>
          <p:cNvPr id="5" name="evidencias 2">
            <a:hlinkClick r:id="" action="ppaction://media"/>
            <a:extLst>
              <a:ext uri="{FF2B5EF4-FFF2-40B4-BE49-F238E27FC236}">
                <a16:creationId xmlns:a16="http://schemas.microsoft.com/office/drawing/2014/main" id="{BB27C482-AD65-40AB-BAC0-508782609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3EE4F-A098-4B8E-B2F7-D5E7A64EE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PASO 3: Las </a:t>
            </a:r>
            <a:r>
              <a:rPr lang="en-GB" dirty="0" err="1"/>
              <a:t>evidencias</a:t>
            </a:r>
            <a:endParaRPr lang="en-GB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B51611B3-5F86-4970-9EB4-C1B4DEAF2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van a </a:t>
            </a:r>
            <a:r>
              <a:rPr lang="en-GB" dirty="0" err="1"/>
              <a:t>conseguir</a:t>
            </a:r>
            <a:r>
              <a:rPr lang="en-GB" dirty="0"/>
              <a:t> las </a:t>
            </a:r>
            <a:r>
              <a:rPr lang="en-GB" dirty="0" err="1"/>
              <a:t>pruebas</a:t>
            </a:r>
            <a:r>
              <a:rPr lang="en-GB" dirty="0"/>
              <a:t>?</a:t>
            </a:r>
          </a:p>
        </p:txBody>
      </p:sp>
      <p:pic>
        <p:nvPicPr>
          <p:cNvPr id="3" name="evidencias 3">
            <a:hlinkClick r:id="" action="ppaction://media"/>
            <a:extLst>
              <a:ext uri="{FF2B5EF4-FFF2-40B4-BE49-F238E27FC236}">
                <a16:creationId xmlns:a16="http://schemas.microsoft.com/office/drawing/2014/main" id="{3B219B70-72BA-42A5-A6FE-0D8A5F170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DB249D-B743-4C98-927F-F32CA5A49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5642" y="3965339"/>
            <a:ext cx="3692613" cy="27283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716452-6BC7-40E0-AFEF-D793B2BD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>
                <a:ea typeface="+mn-ea"/>
                <a:cs typeface="+mn-cs"/>
              </a:rPr>
              <a:t>PASO 3. OBTENER LA EVIDENCIAS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023015-3A2C-4A15-8C80-254C3766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62" y="1621099"/>
            <a:ext cx="11833781" cy="1807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Teniendo claros los “expertos” se trata de entrevistar, observar, leer, etc. Pero buscando una comprensión profunda del problema. Es decir, es necesario EMPATIZAR con el “experto”.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56A1D63-D51F-4FFB-947E-FF07E82A9A04}"/>
              </a:ext>
            </a:extLst>
          </p:cNvPr>
          <p:cNvSpPr txBox="1"/>
          <p:nvPr/>
        </p:nvSpPr>
        <p:spPr>
          <a:xfrm flipH="1">
            <a:off x="4109937" y="3410650"/>
            <a:ext cx="4057519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Efectivamente</a:t>
            </a:r>
            <a:r>
              <a:rPr lang="en-GB" sz="2400" dirty="0">
                <a:solidFill>
                  <a:schemeClr val="bg1"/>
                </a:solidFill>
                <a:latin typeface="IBM Plex Sans" panose="020B0503050203000203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Observación</a:t>
            </a:r>
            <a:endParaRPr lang="en-GB" sz="2400" dirty="0">
              <a:solidFill>
                <a:schemeClr val="bg1"/>
              </a:solidFill>
              <a:latin typeface="IBM Plex Sans" panose="020B050305020300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Entrevistas</a:t>
            </a:r>
            <a:endParaRPr lang="en-GB" sz="2400" dirty="0">
              <a:solidFill>
                <a:schemeClr val="bg1"/>
              </a:solidFill>
              <a:latin typeface="IBM Plex Sans" panose="020B05030502030002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Lectura</a:t>
            </a:r>
            <a:r>
              <a:rPr lang="en-GB" sz="2400" dirty="0">
                <a:solidFill>
                  <a:schemeClr val="bg1"/>
                </a:solidFill>
                <a:latin typeface="IBM Plex Sans" panose="020B0503050203000203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documentos</a:t>
            </a:r>
            <a:endParaRPr lang="en-GB" sz="2400" dirty="0">
              <a:solidFill>
                <a:schemeClr val="bg1"/>
              </a:solidFill>
              <a:latin typeface="IBM Plex Sans" panose="020B0503050203000203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D3E9AF9-0858-452A-B473-BF0B0A9B5697}"/>
              </a:ext>
            </a:extLst>
          </p:cNvPr>
          <p:cNvSpPr/>
          <p:nvPr/>
        </p:nvSpPr>
        <p:spPr>
          <a:xfrm>
            <a:off x="1411529" y="4789674"/>
            <a:ext cx="14794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10"/>
              </a:rPr>
              <a:t>https://www.</a:t>
            </a:r>
            <a:r>
              <a:rPr lang="es-ES" sz="1600" dirty="0">
                <a:hlinkClick r:id="rId10"/>
              </a:rPr>
              <a:t>youtube</a:t>
            </a:r>
            <a:r>
              <a:rPr lang="es-ES" sz="1400" dirty="0">
                <a:hlinkClick r:id="rId10"/>
              </a:rPr>
              <a:t>.com/watch?v=YOK9RSrb-A8</a:t>
            </a:r>
            <a:endParaRPr lang="es-ES" sz="1400" dirty="0"/>
          </a:p>
        </p:txBody>
      </p:sp>
      <p:pic>
        <p:nvPicPr>
          <p:cNvPr id="4" name="evidencias 4">
            <a:hlinkClick r:id="" action="ppaction://media"/>
            <a:extLst>
              <a:ext uri="{FF2B5EF4-FFF2-40B4-BE49-F238E27FC236}">
                <a16:creationId xmlns:a16="http://schemas.microsoft.com/office/drawing/2014/main" id="{CA32821F-DE16-438D-92D9-D30036B9A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7" name="evidencias 4b">
            <a:hlinkClick r:id="" action="ppaction://media"/>
            <a:extLst>
              <a:ext uri="{FF2B5EF4-FFF2-40B4-BE49-F238E27FC236}">
                <a16:creationId xmlns:a16="http://schemas.microsoft.com/office/drawing/2014/main" id="{FDC20439-D15E-45CE-9E8C-51A97E1E56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0" name="evidencias 4b">
            <a:hlinkClick r:id="" action="ppaction://media"/>
            <a:extLst>
              <a:ext uri="{FF2B5EF4-FFF2-40B4-BE49-F238E27FC236}">
                <a16:creationId xmlns:a16="http://schemas.microsoft.com/office/drawing/2014/main" id="{BAAE3189-3D74-4EB1-961B-6D315DCB9F3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sp>
        <p:nvSpPr>
          <p:cNvPr id="11" name="Flecha: a la derecha con muesca 10">
            <a:extLst>
              <a:ext uri="{FF2B5EF4-FFF2-40B4-BE49-F238E27FC236}">
                <a16:creationId xmlns:a16="http://schemas.microsoft.com/office/drawing/2014/main" id="{D6AAB827-D0D4-412B-8F4D-F82AB6D10F81}"/>
              </a:ext>
            </a:extLst>
          </p:cNvPr>
          <p:cNvSpPr/>
          <p:nvPr/>
        </p:nvSpPr>
        <p:spPr>
          <a:xfrm>
            <a:off x="8273988" y="4004610"/>
            <a:ext cx="754602" cy="381740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553D9E-428F-4B9D-9B46-9AD6CC84FBC7}"/>
              </a:ext>
            </a:extLst>
          </p:cNvPr>
          <p:cNvSpPr txBox="1"/>
          <p:nvPr/>
        </p:nvSpPr>
        <p:spPr>
          <a:xfrm flipH="1">
            <a:off x="9135122" y="3642433"/>
            <a:ext cx="271656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Entender</a:t>
            </a:r>
            <a:r>
              <a:rPr lang="en-GB" sz="2400" dirty="0">
                <a:solidFill>
                  <a:schemeClr val="bg1"/>
                </a:solidFill>
                <a:latin typeface="IBM Plex Sans" panose="020B0503050203000203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realmente</a:t>
            </a:r>
            <a:r>
              <a:rPr lang="en-GB" sz="2400" dirty="0">
                <a:solidFill>
                  <a:schemeClr val="bg1"/>
                </a:solidFill>
                <a:latin typeface="IBM Plex Sans" panose="020B0503050203000203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dónde</a:t>
            </a:r>
            <a:r>
              <a:rPr lang="en-GB" sz="2400" dirty="0">
                <a:solidFill>
                  <a:schemeClr val="bg1"/>
                </a:solidFill>
                <a:latin typeface="IBM Plex Sans" panose="020B0503050203000203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está</a:t>
            </a:r>
            <a:r>
              <a:rPr lang="en-GB" sz="2400" dirty="0">
                <a:solidFill>
                  <a:schemeClr val="bg1"/>
                </a:solidFill>
                <a:latin typeface="IBM Plex Sans" panose="020B0503050203000203"/>
              </a:rPr>
              <a:t> el </a:t>
            </a: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problema</a:t>
            </a:r>
            <a:r>
              <a:rPr lang="en-GB" sz="2400" dirty="0">
                <a:solidFill>
                  <a:schemeClr val="bg1"/>
                </a:solidFill>
                <a:latin typeface="IBM Plex Sans" panose="020B0503050203000203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latin typeface="IBM Plex Sans" panose="020B0503050203000203"/>
              </a:rPr>
              <a:t>fondo</a:t>
            </a:r>
            <a:endParaRPr lang="en-GB" sz="2400" dirty="0">
              <a:solidFill>
                <a:schemeClr val="bg1"/>
              </a:solidFill>
              <a:latin typeface="IBM Plex Sans" panose="020B0503050203000203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EAC22-0681-463C-B88C-4F4724864E19}"/>
              </a:ext>
            </a:extLst>
          </p:cNvPr>
          <p:cNvSpPr txBox="1"/>
          <p:nvPr/>
        </p:nvSpPr>
        <p:spPr>
          <a:xfrm flipH="1">
            <a:off x="3823698" y="5508147"/>
            <a:ext cx="817266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¡CUIDADO! ¡NO TE ADELANTES! TÚ NO ERES EL DESTINATARIO </a:t>
            </a:r>
            <a:r>
              <a:rPr lang="es-ES" sz="2400" dirty="0">
                <a:sym typeface="Wingdings" panose="05000000000000000000" pitchFamily="2" charset="2"/>
              </a:rPr>
              <a:t>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463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8" grpId="0" animBg="1"/>
      <p:bldP spid="9" grpId="0"/>
      <p:bldP spid="11" grpId="0" animBg="1"/>
      <p:bldP spid="1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568F5-2B07-4811-AF3B-5723258F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GB" b="1" dirty="0" err="1">
                <a:ea typeface="+mn-ea"/>
                <a:cs typeface="+mn-cs"/>
              </a:rPr>
              <a:t>En</a:t>
            </a:r>
            <a:r>
              <a:rPr lang="en-GB" b="1" dirty="0">
                <a:ea typeface="+mn-ea"/>
                <a:cs typeface="+mn-cs"/>
              </a:rPr>
              <a:t> la </a:t>
            </a:r>
            <a:r>
              <a:rPr lang="en-GB" b="1" dirty="0" err="1">
                <a:ea typeface="+mn-ea"/>
                <a:cs typeface="+mn-cs"/>
              </a:rPr>
              <a:t>próxima</a:t>
            </a:r>
            <a:r>
              <a:rPr lang="en-GB" b="1" dirty="0">
                <a:ea typeface="+mn-ea"/>
                <a:cs typeface="+mn-cs"/>
              </a:rPr>
              <a:t> </a:t>
            </a:r>
            <a:r>
              <a:rPr lang="en-GB" b="1" dirty="0" err="1">
                <a:ea typeface="+mn-ea"/>
                <a:cs typeface="+mn-cs"/>
              </a:rPr>
              <a:t>unidad</a:t>
            </a:r>
            <a:r>
              <a:rPr lang="en-GB" b="1" dirty="0">
                <a:ea typeface="+mn-ea"/>
                <a:cs typeface="+mn-cs"/>
              </a:rPr>
              <a:t>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C4795-9374-4DFE-AC38-1B23F159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58" y="2948659"/>
            <a:ext cx="11283884" cy="960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PASO 4: LOS OBJETIVOS</a:t>
            </a:r>
          </a:p>
        </p:txBody>
      </p:sp>
      <p:pic>
        <p:nvPicPr>
          <p:cNvPr id="5" name="evidencias 5">
            <a:hlinkClick r:id="" action="ppaction://media"/>
            <a:extLst>
              <a:ext uri="{FF2B5EF4-FFF2-40B4-BE49-F238E27FC236}">
                <a16:creationId xmlns:a16="http://schemas.microsoft.com/office/drawing/2014/main" id="{E3266063-2770-4CAF-9C2A-3121F6839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a-ES" dirty="0"/>
              <a:t>Reina </a:t>
            </a:r>
            <a:r>
              <a:rPr lang="ca-ES" dirty="0" err="1"/>
              <a:t>Ferrández</a:t>
            </a:r>
            <a:r>
              <a:rPr lang="ca-ES" dirty="0"/>
              <a:t> </a:t>
            </a:r>
            <a:r>
              <a:rPr lang="ca-ES" dirty="0" err="1"/>
              <a:t>Berrueco</a:t>
            </a:r>
            <a:endParaRPr lang="ca-ES" dirty="0"/>
          </a:p>
          <a:p>
            <a:pPr algn="ctr"/>
            <a:r>
              <a:rPr lang="ca-ES" dirty="0"/>
              <a:t>ferrande@uji.es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9048</TotalTime>
  <Words>329</Words>
  <Application>Microsoft Office PowerPoint</Application>
  <PresentationFormat>Panorámica</PresentationFormat>
  <Paragraphs>44</Paragraphs>
  <Slides>6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IBM Plex Sans</vt:lpstr>
      <vt:lpstr>IBM Plex Sans Light</vt:lpstr>
      <vt:lpstr>IBM Plex Sans SemiBold</vt:lpstr>
      <vt:lpstr>IBM Plex Sans Thin</vt:lpstr>
      <vt:lpstr>Roboto Black</vt:lpstr>
      <vt:lpstr>Roboto Light</vt:lpstr>
      <vt:lpstr>Wingdings</vt:lpstr>
      <vt:lpstr>Tema de Office</vt:lpstr>
      <vt:lpstr>Presentación de PowerPoint</vt:lpstr>
      <vt:lpstr>Presentación de PowerPoint</vt:lpstr>
      <vt:lpstr>PASO 3: Las evidencias</vt:lpstr>
      <vt:lpstr>PASO 3. OBTENER LA EVIDENCIAS</vt:lpstr>
      <vt:lpstr>En la próxima unidad…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22</cp:revision>
  <dcterms:created xsi:type="dcterms:W3CDTF">2023-02-16T09:00:41Z</dcterms:created>
  <dcterms:modified xsi:type="dcterms:W3CDTF">2023-03-01T12:46:07Z</dcterms:modified>
</cp:coreProperties>
</file>