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57" r:id="rId4"/>
    <p:sldId id="281" r:id="rId5"/>
    <p:sldId id="285" r:id="rId6"/>
    <p:sldId id="269" r:id="rId7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665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pos="166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793" userDrawn="1">
          <p15:clr>
            <a:srgbClr val="A4A3A4"/>
          </p15:clr>
        </p15:guide>
        <p15:guide id="7" pos="7514" userDrawn="1">
          <p15:clr>
            <a:srgbClr val="A4A3A4"/>
          </p15:clr>
        </p15:guide>
        <p15:guide id="8" pos="73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4"/>
    <a:srgbClr val="1A1A1A"/>
    <a:srgbClr val="BFBFBF"/>
    <a:srgbClr val="CCCCCC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7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640"/>
        <p:guide pos="665"/>
        <p:guide orient="horz" pos="799"/>
        <p:guide pos="166"/>
        <p:guide pos="347"/>
        <p:guide orient="horz" pos="3793"/>
        <p:guide pos="7514"/>
        <p:guide pos="73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deed.c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solidFill>
          <a:srgbClr val="0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33D15DF0-6717-5940-0EB5-C05BF935DC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7374" y="861938"/>
            <a:ext cx="10078939" cy="1958110"/>
          </a:xfrm>
        </p:spPr>
        <p:txBody>
          <a:bodyPr>
            <a:normAutofit/>
          </a:bodyPr>
          <a:lstStyle>
            <a:lvl1pPr marL="0" indent="0" algn="l">
              <a:buNone/>
              <a:defRPr sz="7200" b="1" cap="all" baseline="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presentació</a:t>
            </a:r>
            <a:endParaRPr lang="es-ES" dirty="0"/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4D92A44B-F56F-BA15-79A6-3E622FFCA3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7373" y="3000745"/>
            <a:ext cx="10078939" cy="103720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s-ES" dirty="0" err="1"/>
              <a:t>Nom</a:t>
            </a:r>
            <a:r>
              <a:rPr lang="es-ES" dirty="0"/>
              <a:t> de </a:t>
            </a:r>
            <a:r>
              <a:rPr lang="es-ES" dirty="0" err="1"/>
              <a:t>l’autor</a:t>
            </a:r>
            <a:r>
              <a:rPr lang="es-ES" dirty="0"/>
              <a:t>/a</a:t>
            </a:r>
            <a:br>
              <a:rPr lang="es-ES" dirty="0"/>
            </a:br>
            <a:r>
              <a:rPr lang="es-ES" dirty="0"/>
              <a:t>Data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D52ED25-07AE-A9D8-4332-0A397B070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8" y="5996062"/>
            <a:ext cx="1520039" cy="31818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F6F312E-EA37-8A1E-E0B2-D03D97FF1430}"/>
              </a:ext>
            </a:extLst>
          </p:cNvPr>
          <p:cNvSpPr txBox="1"/>
          <p:nvPr userDrawn="1"/>
        </p:nvSpPr>
        <p:spPr>
          <a:xfrm>
            <a:off x="7448861" y="5975688"/>
            <a:ext cx="3687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 dirty="0">
                <a:solidFill>
                  <a:schemeClr val="bg1"/>
                </a:solidFill>
                <a:latin typeface="IBM Plex Sans SemiBold" panose="020B0703050203000203" pitchFamily="34" charset="0"/>
                <a:ea typeface="Roboto Light" panose="02000000000000000000" pitchFamily="2" charset="0"/>
              </a:rPr>
              <a:t>#ProDigital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58A8936-2BC5-802B-79BA-60EC93678BD1}"/>
              </a:ext>
            </a:extLst>
          </p:cNvPr>
          <p:cNvSpPr txBox="1"/>
          <p:nvPr userDrawn="1"/>
        </p:nvSpPr>
        <p:spPr>
          <a:xfrm>
            <a:off x="4652387" y="32958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215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s imat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02654" y="1253331"/>
            <a:ext cx="4530567" cy="43513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 dirty="0"/>
              <a:t>Imatge 2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6394DB52-EB59-30D5-1886-1B81DBF5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2571" y="5726720"/>
            <a:ext cx="4530567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1F65BC4D-A134-EB25-FEC8-C51C80EEB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3638" y="5726720"/>
            <a:ext cx="4530567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  <p:sp>
        <p:nvSpPr>
          <p:cNvPr id="2" name="Marcador de contenido 3">
            <a:extLst>
              <a:ext uri="{FF2B5EF4-FFF2-40B4-BE49-F238E27FC236}">
                <a16:creationId xmlns:a16="http://schemas.microsoft.com/office/drawing/2014/main" id="{D6C35A4B-F812-82D1-88CF-6B39C0AD39D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163638" y="1253331"/>
            <a:ext cx="4530567" cy="43513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 dirty="0"/>
              <a:t>Imatge 1</a:t>
            </a:r>
          </a:p>
        </p:txBody>
      </p:sp>
    </p:spTree>
    <p:extLst>
      <p:ext uri="{BB962C8B-B14F-4D97-AF65-F5344CB8AC3E}">
        <p14:creationId xmlns:p14="http://schemas.microsoft.com/office/powerpoint/2010/main" val="182852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 dirty="0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1065050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bg>
      <p:bgPr>
        <a:solidFill>
          <a:srgbClr val="0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DDEC77F-7A0F-EE54-F91A-525F223920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3638" y="2786784"/>
            <a:ext cx="9972675" cy="128443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ctr"/>
            <a:r>
              <a:rPr lang="ca-ES" sz="3200" dirty="0">
                <a:solidFill>
                  <a:schemeClr val="bg1"/>
                </a:solidFill>
                <a:latin typeface="IBM Plex Sans Light" panose="020B0403050203000203" pitchFamily="34" charset="0"/>
                <a:ea typeface="Roboto Light" panose="02000000000000000000" pitchFamily="2" charset="0"/>
              </a:rPr>
              <a:t>Nom de l’autor/a</a:t>
            </a:r>
          </a:p>
          <a:p>
            <a:pPr algn="ctr"/>
            <a:r>
              <a:rPr lang="ca-ES" sz="3200" dirty="0">
                <a:solidFill>
                  <a:schemeClr val="bg1"/>
                </a:solidFill>
                <a:latin typeface="IBM Plex Sans Light" panose="020B0403050203000203" pitchFamily="34" charset="0"/>
                <a:ea typeface="Roboto Light" panose="02000000000000000000" pitchFamily="2" charset="0"/>
              </a:rPr>
              <a:t>Correu electrònic de contacte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4D66F99-9843-6F7C-13EF-ED18DFE19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8" y="5996062"/>
            <a:ext cx="1520039" cy="31818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B561388-76D0-9483-B504-871BF39FDF89}"/>
              </a:ext>
            </a:extLst>
          </p:cNvPr>
          <p:cNvSpPr txBox="1"/>
          <p:nvPr userDrawn="1"/>
        </p:nvSpPr>
        <p:spPr>
          <a:xfrm>
            <a:off x="9616273" y="5975688"/>
            <a:ext cx="1520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 dirty="0">
                <a:solidFill>
                  <a:schemeClr val="bg1"/>
                </a:solidFill>
                <a:latin typeface="IBM Plex Sans SemiBold" panose="020B0703050203000203" pitchFamily="34" charset="0"/>
                <a:ea typeface="Roboto Light" panose="02000000000000000000" pitchFamily="2" charset="0"/>
              </a:rPr>
              <a:t>#ProDigital</a:t>
            </a:r>
          </a:p>
        </p:txBody>
      </p:sp>
      <p:pic>
        <p:nvPicPr>
          <p:cNvPr id="3" name="Gráfico 2">
            <a:hlinkClick r:id="rId3"/>
            <a:extLst>
              <a:ext uri="{FF2B5EF4-FFF2-40B4-BE49-F238E27FC236}">
                <a16:creationId xmlns:a16="http://schemas.microsoft.com/office/drawing/2014/main" id="{21143A35-A0ED-161A-CB65-56F941B6D5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5980" y="5895792"/>
            <a:ext cx="1515484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23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1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A0B477-45B3-4366-B5E9-6F626C3CA922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457205-36AD-4B26-8298-E830023AFB0B}" type="slidenum">
              <a:rPr lang="en-GB" smtClean="0"/>
              <a:t>‹Nº›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73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477-45B3-4366-B5E9-6F626C3CA922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7205-36AD-4B26-8298-E830023AFB0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69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ènc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6">
            <a:extLst>
              <a:ext uri="{FF2B5EF4-FFF2-40B4-BE49-F238E27FC236}">
                <a16:creationId xmlns:a16="http://schemas.microsoft.com/office/drawing/2014/main" id="{6E8570C5-318C-E2C4-9F96-2D57E369C8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45466"/>
            <a:ext cx="10089851" cy="646112"/>
          </a:xfrm>
        </p:spPr>
        <p:txBody>
          <a:bodyPr/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COMPETÈNCIES</a:t>
            </a:r>
          </a:p>
        </p:txBody>
      </p:sp>
      <p:sp>
        <p:nvSpPr>
          <p:cNvPr id="4" name="Marcador de texto 11">
            <a:extLst>
              <a:ext uri="{FF2B5EF4-FFF2-40B4-BE49-F238E27FC236}">
                <a16:creationId xmlns:a16="http://schemas.microsoft.com/office/drawing/2014/main" id="{806C4615-B16E-ED98-DDCE-3BBDB1554C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6851" y="1317721"/>
            <a:ext cx="10089851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 i="0" baseline="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 err="1"/>
              <a:t>Enumereu</a:t>
            </a:r>
            <a:r>
              <a:rPr lang="es-ES" dirty="0"/>
              <a:t> les </a:t>
            </a:r>
            <a:r>
              <a:rPr lang="es-ES" dirty="0" err="1"/>
              <a:t>competències</a:t>
            </a:r>
            <a:r>
              <a:rPr lang="es-ES" dirty="0"/>
              <a:t> que es </a:t>
            </a:r>
            <a:r>
              <a:rPr lang="es-ES" dirty="0" err="1"/>
              <a:t>treballen</a:t>
            </a:r>
            <a:r>
              <a:rPr lang="es-ES" dirty="0"/>
              <a:t> en </a:t>
            </a:r>
            <a:r>
              <a:rPr lang="es-ES" dirty="0" err="1"/>
              <a:t>aquesta</a:t>
            </a:r>
            <a:r>
              <a:rPr lang="es-ES" dirty="0"/>
              <a:t> </a:t>
            </a:r>
            <a:r>
              <a:rPr lang="es-ES" dirty="0" err="1"/>
              <a:t>presentació</a:t>
            </a:r>
            <a:r>
              <a:rPr lang="es-ES" dirty="0"/>
              <a:t>, </a:t>
            </a:r>
            <a:r>
              <a:rPr lang="es-ES" dirty="0" err="1"/>
              <a:t>indicant</a:t>
            </a:r>
            <a:r>
              <a:rPr lang="es-ES" dirty="0"/>
              <a:t> </a:t>
            </a:r>
            <a:r>
              <a:rPr lang="es-ES" dirty="0" err="1"/>
              <a:t>DigComp</a:t>
            </a:r>
            <a:r>
              <a:rPr lang="es-ES" dirty="0"/>
              <a:t>/</a:t>
            </a:r>
            <a:r>
              <a:rPr lang="es-ES" dirty="0" err="1"/>
              <a:t>DigCompEdu</a:t>
            </a:r>
            <a:r>
              <a:rPr lang="es-ES" dirty="0"/>
              <a:t> i </a:t>
            </a:r>
            <a:r>
              <a:rPr lang="es-ES" dirty="0" err="1"/>
              <a:t>els</a:t>
            </a:r>
            <a:r>
              <a:rPr lang="es-ES" dirty="0"/>
              <a:t> números i </a:t>
            </a:r>
            <a:r>
              <a:rPr lang="es-ES" dirty="0" err="1"/>
              <a:t>noms</a:t>
            </a:r>
            <a:r>
              <a:rPr lang="es-ES" dirty="0"/>
              <a:t> de cada </a:t>
            </a:r>
            <a:r>
              <a:rPr lang="es-ES" dirty="0" err="1"/>
              <a:t>competència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 err="1"/>
              <a:t>Exemple</a:t>
            </a:r>
            <a:r>
              <a:rPr lang="es-ES" dirty="0"/>
              <a:t>:</a:t>
            </a:r>
            <a:br>
              <a:rPr lang="es-ES" dirty="0"/>
            </a:br>
            <a:r>
              <a:rPr lang="es-ES" dirty="0" err="1"/>
              <a:t>DigComp</a:t>
            </a:r>
            <a:r>
              <a:rPr lang="es-ES" dirty="0"/>
              <a:t> 3.1 </a:t>
            </a:r>
            <a:r>
              <a:rPr lang="es-ES" dirty="0" err="1"/>
              <a:t>Desenvolupar</a:t>
            </a:r>
            <a:r>
              <a:rPr lang="es-ES" dirty="0"/>
              <a:t> </a:t>
            </a:r>
            <a:r>
              <a:rPr lang="es-ES" dirty="0" err="1"/>
              <a:t>continguts</a:t>
            </a:r>
            <a:r>
              <a:rPr lang="es-ES" dirty="0"/>
              <a:t> </a:t>
            </a:r>
            <a:r>
              <a:rPr lang="es-ES" dirty="0" err="1"/>
              <a:t>digitals</a:t>
            </a:r>
            <a:br>
              <a:rPr lang="es-ES" dirty="0"/>
            </a:br>
            <a:r>
              <a:rPr lang="es-ES" dirty="0" err="1"/>
              <a:t>DigCompEdu</a:t>
            </a:r>
            <a:r>
              <a:rPr lang="es-ES" dirty="0"/>
              <a:t> 2.2 </a:t>
            </a:r>
            <a:r>
              <a:rPr lang="es-ES" dirty="0" err="1"/>
              <a:t>Creació</a:t>
            </a:r>
            <a:r>
              <a:rPr lang="es-ES" dirty="0"/>
              <a:t> i </a:t>
            </a:r>
            <a:r>
              <a:rPr lang="es-ES" dirty="0" err="1"/>
              <a:t>modificació</a:t>
            </a:r>
            <a:r>
              <a:rPr lang="es-ES" dirty="0"/>
              <a:t> de recursos </a:t>
            </a:r>
            <a:r>
              <a:rPr lang="es-ES" dirty="0" err="1"/>
              <a:t>digitals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119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6">
            <a:extLst>
              <a:ext uri="{FF2B5EF4-FFF2-40B4-BE49-F238E27FC236}">
                <a16:creationId xmlns:a16="http://schemas.microsoft.com/office/drawing/2014/main" id="{566D5BDA-6690-364C-8A3E-30CC89466A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8" y="2236187"/>
            <a:ext cx="3311525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 err="1"/>
              <a:t>Secció</a:t>
            </a:r>
            <a:r>
              <a:rPr lang="es-ES" dirty="0"/>
              <a:t> 1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6711974A-A100-F487-77A4-9BC347EFB9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8699" y="896576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ÍNDEX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57503F05-543A-7BF9-466E-1D0E7598E6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2038" y="2609701"/>
            <a:ext cx="3413125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  <a:endParaRPr lang="ca-ES" dirty="0"/>
          </a:p>
        </p:txBody>
      </p:sp>
      <p:sp>
        <p:nvSpPr>
          <p:cNvPr id="14" name="Marcador de texto 6">
            <a:extLst>
              <a:ext uri="{FF2B5EF4-FFF2-40B4-BE49-F238E27FC236}">
                <a16:creationId xmlns:a16="http://schemas.microsoft.com/office/drawing/2014/main" id="{D41560C2-5B9B-3C2D-FCEC-23AB669DD2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1063" y="2236187"/>
            <a:ext cx="3384550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 err="1"/>
              <a:t>Secció</a:t>
            </a:r>
            <a:r>
              <a:rPr lang="es-ES" dirty="0"/>
              <a:t> 2</a:t>
            </a:r>
          </a:p>
        </p:txBody>
      </p:sp>
      <p:sp>
        <p:nvSpPr>
          <p:cNvPr id="15" name="Marcador de texto 12">
            <a:extLst>
              <a:ext uri="{FF2B5EF4-FFF2-40B4-BE49-F238E27FC236}">
                <a16:creationId xmlns:a16="http://schemas.microsoft.com/office/drawing/2014/main" id="{9132227C-CEE5-B83D-04AB-7E820A37DA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9463" y="2609701"/>
            <a:ext cx="3486150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  <a:endParaRPr lang="ca-ES" dirty="0"/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3F1CC392-4B07-F115-384D-2935905158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28025" y="2236187"/>
            <a:ext cx="3384550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 err="1"/>
              <a:t>Secció</a:t>
            </a:r>
            <a:r>
              <a:rPr lang="es-ES" dirty="0"/>
              <a:t> 3</a:t>
            </a:r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C227F69C-997A-4D38-D400-8C8052BB94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6425" y="2609701"/>
            <a:ext cx="3486150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  <a:endParaRPr lang="ca-ES" dirty="0"/>
          </a:p>
        </p:txBody>
      </p:sp>
      <p:sp>
        <p:nvSpPr>
          <p:cNvPr id="18" name="Marcador de texto 6">
            <a:extLst>
              <a:ext uri="{FF2B5EF4-FFF2-40B4-BE49-F238E27FC236}">
                <a16:creationId xmlns:a16="http://schemas.microsoft.com/office/drawing/2014/main" id="{E71F2D5F-F0BB-8740-EC66-775EEE50C6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2196" y="5915730"/>
            <a:ext cx="3419068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01</a:t>
            </a:r>
          </a:p>
        </p:txBody>
      </p:sp>
      <p:sp>
        <p:nvSpPr>
          <p:cNvPr id="20" name="Marcador de texto 6">
            <a:extLst>
              <a:ext uri="{FF2B5EF4-FFF2-40B4-BE49-F238E27FC236}">
                <a16:creationId xmlns:a16="http://schemas.microsoft.com/office/drawing/2014/main" id="{9AFD13D9-95BF-E293-9F87-3D698D47E8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30" y="5910324"/>
            <a:ext cx="3500526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02</a:t>
            </a:r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137D071D-7718-F9F5-0077-3A94984D7B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6425" y="5910323"/>
            <a:ext cx="3486150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795988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>
          <p15:clr>
            <a:srgbClr val="FBAE40"/>
          </p15:clr>
        </p15:guide>
        <p15:guide id="2" pos="2955">
          <p15:clr>
            <a:srgbClr val="FBAE40"/>
          </p15:clr>
        </p15:guide>
        <p15:guide id="3" orient="horz" pos="1593">
          <p15:clr>
            <a:srgbClr val="FBAE40"/>
          </p15:clr>
        </p15:guide>
        <p15:guide id="4" orient="horz" pos="1933">
          <p15:clr>
            <a:srgbClr val="FBAE40"/>
          </p15:clr>
        </p15:guide>
        <p15:guide id="5" pos="5246">
          <p15:clr>
            <a:srgbClr val="FBAE40"/>
          </p15:clr>
        </p15:guide>
        <p15:guide id="6" pos="5087">
          <p15:clr>
            <a:srgbClr val="FBAE40"/>
          </p15:clr>
        </p15:guide>
        <p15:guide id="7" pos="7378">
          <p15:clr>
            <a:srgbClr val="FBAE40"/>
          </p15:clr>
        </p15:guide>
        <p15:guide id="8" orient="horz" pos="41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"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B805F6A-7B81-7C53-7672-FC2C51D5D1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1665" y="878041"/>
            <a:ext cx="9999662" cy="1701258"/>
          </a:xfrm>
        </p:spPr>
        <p:txBody>
          <a:bodyPr>
            <a:normAutofit/>
          </a:bodyPr>
          <a:lstStyle>
            <a:lvl1pPr marL="0" indent="0">
              <a:buNone/>
              <a:defRPr sz="6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01</a:t>
            </a:r>
            <a:br>
              <a:rPr lang="es-ES" dirty="0"/>
            </a:br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secció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69BC3D8-B540-3438-3AB6-CBE824385A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665" y="3171978"/>
            <a:ext cx="9999662" cy="35131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50690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E60D93B-35B0-01C5-23C6-D4C8D95ADE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62884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FES CLIC PER CANVIAR EL TÍTOL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E8F05B8-2452-9F22-C7D7-B5E478F9B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6851" y="1313498"/>
            <a:ext cx="10089851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/>
              <a:t>Fes clic per </a:t>
            </a:r>
            <a:r>
              <a:rPr lang="es-ES" dirty="0" err="1"/>
              <a:t>afegir</a:t>
            </a:r>
            <a:r>
              <a:rPr lang="es-ES" dirty="0"/>
              <a:t> el </a:t>
            </a:r>
            <a:r>
              <a:rPr lang="es-ES" dirty="0" err="1"/>
              <a:t>text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699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E60D93B-35B0-01C5-23C6-D4C8D95ADE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62884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FES CLIC PER CANVIAR EL TÍTOL</a:t>
            </a:r>
          </a:p>
        </p:txBody>
      </p:sp>
    </p:spTree>
    <p:extLst>
      <p:ext uri="{BB962C8B-B14F-4D97-AF65-F5344CB8AC3E}">
        <p14:creationId xmlns:p14="http://schemas.microsoft.com/office/powerpoint/2010/main" val="3980487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6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1">
            <a:extLst>
              <a:ext uri="{FF2B5EF4-FFF2-40B4-BE49-F238E27FC236}">
                <a16:creationId xmlns:a16="http://schemas.microsoft.com/office/drawing/2014/main" id="{84535A91-8E41-6595-D548-A7914A2CF3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779" y="1313713"/>
            <a:ext cx="10103802" cy="499219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/>
              <a:t>Fes clic per </a:t>
            </a:r>
            <a:r>
              <a:rPr lang="es-ES" dirty="0" err="1"/>
              <a:t>afegir</a:t>
            </a:r>
            <a:r>
              <a:rPr lang="es-ES" dirty="0"/>
              <a:t> el </a:t>
            </a:r>
            <a:r>
              <a:rPr lang="es-ES" dirty="0" err="1"/>
              <a:t>text</a:t>
            </a:r>
            <a:r>
              <a:rPr lang="es-ES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F4B8093-285C-61C1-FCFA-A2E17EE9047A}"/>
              </a:ext>
            </a:extLst>
          </p:cNvPr>
          <p:cNvSpPr txBox="1"/>
          <p:nvPr userDrawn="1"/>
        </p:nvSpPr>
        <p:spPr>
          <a:xfrm>
            <a:off x="5195455" y="16625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82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41623" y="1313713"/>
            <a:ext cx="3591598" cy="44832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 dirty="0"/>
              <a:t>Imatge (o vídeo, etc.)</a:t>
            </a:r>
          </a:p>
        </p:txBody>
      </p:sp>
      <p:sp>
        <p:nvSpPr>
          <p:cNvPr id="7" name="Marcador de texto 11">
            <a:extLst>
              <a:ext uri="{FF2B5EF4-FFF2-40B4-BE49-F238E27FC236}">
                <a16:creationId xmlns:a16="http://schemas.microsoft.com/office/drawing/2014/main" id="{030CB455-3895-1979-9C65-15EAFB4804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779" y="1313713"/>
            <a:ext cx="5756089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/>
              <a:t>Fes clic per </a:t>
            </a:r>
            <a:r>
              <a:rPr lang="es-ES" dirty="0" err="1"/>
              <a:t>afegir</a:t>
            </a:r>
            <a:r>
              <a:rPr lang="es-ES" dirty="0"/>
              <a:t> el </a:t>
            </a:r>
            <a:r>
              <a:rPr lang="es-ES" dirty="0" err="1"/>
              <a:t>text</a:t>
            </a:r>
            <a:r>
              <a:rPr lang="es-ES" dirty="0"/>
              <a:t>.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7FADCDE-6AE8-1F3C-C5BB-BE6DB096AD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42213" y="5796951"/>
            <a:ext cx="3590925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5883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63638" y="1253331"/>
            <a:ext cx="9969583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 dirty="0"/>
              <a:t>Imatge (o vídeo, etc.)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6394DB52-EB59-30D5-1886-1B81DBF5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555" y="5726720"/>
            <a:ext cx="9969583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1181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E0E249-9714-4018-A13B-DBBB7B4F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z="4400" b="1" dirty="0">
                <a:solidFill>
                  <a:srgbClr val="1A1A1A"/>
                </a:solidFill>
                <a:latin typeface="IBM Plex Sans" panose="020B0503050203000203" pitchFamily="34" charset="0"/>
                <a:ea typeface="Roboto Black" panose="02000000000000000000" pitchFamily="2" charset="0"/>
              </a:rPr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376660-4EB0-4DFB-8C6F-A142E7AA7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50384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1" r:id="rId3"/>
    <p:sldLayoutId id="2147483661" r:id="rId4"/>
    <p:sldLayoutId id="2147483664" r:id="rId5"/>
    <p:sldLayoutId id="2147483672" r:id="rId6"/>
    <p:sldLayoutId id="2147483662" r:id="rId7"/>
    <p:sldLayoutId id="2147483655" r:id="rId8"/>
    <p:sldLayoutId id="2147483669" r:id="rId9"/>
    <p:sldLayoutId id="2147483663" r:id="rId10"/>
    <p:sldLayoutId id="2147483673" r:id="rId11"/>
    <p:sldLayoutId id="2147483665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IBM Plex Sans" panose="020B050305020300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">
          <p15:clr>
            <a:srgbClr val="F26B43"/>
          </p15:clr>
        </p15:guide>
        <p15:guide id="2" orient="horz" pos="640">
          <p15:clr>
            <a:srgbClr val="F26B43"/>
          </p15:clr>
        </p15:guide>
        <p15:guide id="3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4.xml"/><Relationship Id="rId4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D1957CF-04D7-5127-1977-6A18A4B166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740" y="870816"/>
            <a:ext cx="11567604" cy="1958110"/>
          </a:xfrm>
        </p:spPr>
        <p:txBody>
          <a:bodyPr>
            <a:noAutofit/>
          </a:bodyPr>
          <a:lstStyle/>
          <a:p>
            <a:r>
              <a:rPr lang="es-ES" sz="4600" i="1" dirty="0" err="1"/>
              <a:t>Design</a:t>
            </a:r>
            <a:r>
              <a:rPr lang="es-ES" sz="4600" i="1" dirty="0"/>
              <a:t> </a:t>
            </a:r>
            <a:r>
              <a:rPr lang="es-ES" sz="4600" i="1" dirty="0" err="1"/>
              <a:t>Thinking</a:t>
            </a:r>
            <a:r>
              <a:rPr lang="es-ES" sz="4600" dirty="0"/>
              <a:t>: Una </a:t>
            </a:r>
            <a:r>
              <a:rPr lang="es-ES" sz="4600" dirty="0" err="1"/>
              <a:t>metodologÍa</a:t>
            </a:r>
            <a:r>
              <a:rPr lang="es-ES" sz="4600" dirty="0"/>
              <a:t> colaborativa para docentes y alumnado. Paso 1: el reto.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561976-E85A-49C0-8B4E-19296A45F0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Reina Ferrández Berrueco</a:t>
            </a:r>
          </a:p>
          <a:p>
            <a:r>
              <a:rPr lang="es-ES" dirty="0"/>
              <a:t>Febrero, 2023</a:t>
            </a:r>
          </a:p>
        </p:txBody>
      </p:sp>
      <p:pic>
        <p:nvPicPr>
          <p:cNvPr id="4" name="El reto 1">
            <a:hlinkClick r:id="" action="ppaction://media"/>
            <a:extLst>
              <a:ext uri="{FF2B5EF4-FFF2-40B4-BE49-F238E27FC236}">
                <a16:creationId xmlns:a16="http://schemas.microsoft.com/office/drawing/2014/main" id="{B52EC089-DBE7-4C4C-8624-502A6EF278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4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B191BE8-9787-4A95-8A10-77A3BB7E2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799171"/>
              </p:ext>
            </p:extLst>
          </p:nvPr>
        </p:nvGraphicFramePr>
        <p:xfrm>
          <a:off x="194189" y="2180369"/>
          <a:ext cx="11879442" cy="4555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809">
                  <a:extLst>
                    <a:ext uri="{9D8B030D-6E8A-4147-A177-3AD203B41FA5}">
                      <a16:colId xmlns:a16="http://schemas.microsoft.com/office/drawing/2014/main" val="373303936"/>
                    </a:ext>
                  </a:extLst>
                </a:gridCol>
                <a:gridCol w="5210819">
                  <a:extLst>
                    <a:ext uri="{9D8B030D-6E8A-4147-A177-3AD203B41FA5}">
                      <a16:colId xmlns:a16="http://schemas.microsoft.com/office/drawing/2014/main" val="1221893736"/>
                    </a:ext>
                  </a:extLst>
                </a:gridCol>
                <a:gridCol w="3959814">
                  <a:extLst>
                    <a:ext uri="{9D8B030D-6E8A-4147-A177-3AD203B41FA5}">
                      <a16:colId xmlns:a16="http://schemas.microsoft.com/office/drawing/2014/main" val="17412306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IBM Plex Sans" panose="020B0503050203000203"/>
                        </a:rPr>
                        <a:t>PASO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VÍDEO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AULA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525103"/>
                  </a:ext>
                </a:extLst>
              </a:tr>
              <a:tr h="838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Plantear un problema, una necesidad de cambio para mejorar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Les plantean un reto: “Rediseñar el carro de la compra”</a:t>
                      </a:r>
                      <a:endParaRPr lang="es-ES" sz="1600" dirty="0">
                        <a:solidFill>
                          <a:schemeClr val="dk1"/>
                        </a:solidFill>
                      </a:endParaRPr>
                    </a:p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Les planteamos un reto: cualquier problema práctico que haya relacionado con la materia susceptible de mejora.</a:t>
                      </a:r>
                      <a:endParaRPr lang="es-ES" sz="1600" dirty="0">
                        <a:solidFill>
                          <a:schemeClr val="dk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503905"/>
                  </a:ext>
                </a:extLst>
              </a:tr>
              <a:tr h="838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Evidenciar lo que no funciona bien o es susceptible de mejora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Observan en los supermercados, analizan estadísticas, hablan con expertos…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Tendrán que construir instrumentos de detección de necesidades y encontrar a los “expertos”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560931"/>
                  </a:ext>
                </a:extLst>
              </a:tr>
              <a:tr h="580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Establecer los objetivos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Deciden qué van a cambiar: Seguridad, maniobrabilidad, comunicación…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Analizadas las evidencias seleccionan los objetivos: Qué es lo que van a hacer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810172"/>
                  </a:ext>
                </a:extLst>
              </a:tr>
              <a:tr h="3728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Preparar el prototipo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Hacen el prototipo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Realizan un borrador de la solución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096442"/>
                  </a:ext>
                </a:extLst>
              </a:tr>
              <a:tr h="559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Evaluar el prototipo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Lo muestran a los adultos y reciben feedback</a:t>
                      </a:r>
                      <a:endParaRPr lang="es-ES" sz="1600" dirty="0">
                        <a:solidFill>
                          <a:schemeClr val="dk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Revisamos ese borrador y les damos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1840"/>
                  </a:ext>
                </a:extLst>
              </a:tr>
              <a:tr h="42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Realizar las mejoras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Rehacen el “producto” con las mejoras propuestas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Realizan la versión definitiva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529649"/>
                  </a:ext>
                </a:extLst>
              </a:tr>
              <a:tr h="586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Evaluar el resultado final</a:t>
                      </a:r>
                      <a:endParaRPr lang="es-E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Van de nuevo al supermercado a evaluar el resultado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Presentan la versión definitiva a los expertos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918083"/>
                  </a:ext>
                </a:extLst>
              </a:tr>
            </a:tbl>
          </a:graphicData>
        </a:graphic>
      </p:graphicFrame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38FF0E3-5174-DA0F-84A4-67B9C6A398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608" y="562884"/>
            <a:ext cx="10089851" cy="646112"/>
          </a:xfrm>
        </p:spPr>
        <p:txBody>
          <a:bodyPr/>
          <a:lstStyle/>
          <a:p>
            <a:r>
              <a:rPr lang="es-ES" dirty="0"/>
              <a:t>APLICACIÓN EN EL AULA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DCC2D3D-8D04-4D1D-A891-F02CBE077FAA}"/>
              </a:ext>
            </a:extLst>
          </p:cNvPr>
          <p:cNvSpPr/>
          <p:nvPr/>
        </p:nvSpPr>
        <p:spPr>
          <a:xfrm>
            <a:off x="2911877" y="2527821"/>
            <a:ext cx="5175680" cy="7812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03471A4-8E0A-46F4-B279-B41FE923C99F}"/>
              </a:ext>
            </a:extLst>
          </p:cNvPr>
          <p:cNvSpPr/>
          <p:nvPr/>
        </p:nvSpPr>
        <p:spPr>
          <a:xfrm>
            <a:off x="2911877" y="3338003"/>
            <a:ext cx="5175680" cy="843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BBBB8E8-F19C-4EFD-9492-57A333B3FA1B}"/>
              </a:ext>
            </a:extLst>
          </p:cNvPr>
          <p:cNvSpPr/>
          <p:nvPr/>
        </p:nvSpPr>
        <p:spPr>
          <a:xfrm>
            <a:off x="2921957" y="4224486"/>
            <a:ext cx="5175680" cy="533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24B49C8-6CA5-406B-A9EF-8B6931E0086F}"/>
              </a:ext>
            </a:extLst>
          </p:cNvPr>
          <p:cNvSpPr/>
          <p:nvPr/>
        </p:nvSpPr>
        <p:spPr>
          <a:xfrm>
            <a:off x="2911877" y="5157245"/>
            <a:ext cx="5175680" cy="533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0C8734D-B0A3-4C52-A0D2-23DBC97C1ACF}"/>
              </a:ext>
            </a:extLst>
          </p:cNvPr>
          <p:cNvSpPr/>
          <p:nvPr/>
        </p:nvSpPr>
        <p:spPr>
          <a:xfrm>
            <a:off x="2921957" y="6180671"/>
            <a:ext cx="5175680" cy="533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92FC5EA-E07E-4460-A300-9F8078AFB838}"/>
              </a:ext>
            </a:extLst>
          </p:cNvPr>
          <p:cNvSpPr/>
          <p:nvPr/>
        </p:nvSpPr>
        <p:spPr>
          <a:xfrm>
            <a:off x="2921957" y="4759902"/>
            <a:ext cx="5175680" cy="397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9A476F9-D1C9-4AB3-AA0B-92DA99E3777D}"/>
              </a:ext>
            </a:extLst>
          </p:cNvPr>
          <p:cNvSpPr/>
          <p:nvPr/>
        </p:nvSpPr>
        <p:spPr>
          <a:xfrm>
            <a:off x="2921957" y="5750269"/>
            <a:ext cx="5175680" cy="397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CDAA281-A0F2-4786-9F73-8E829029EB9D}"/>
              </a:ext>
            </a:extLst>
          </p:cNvPr>
          <p:cNvSpPr/>
          <p:nvPr/>
        </p:nvSpPr>
        <p:spPr>
          <a:xfrm>
            <a:off x="8115393" y="2529258"/>
            <a:ext cx="3958238" cy="7812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4292567-630E-4CEF-AEC5-FD8C78B209EC}"/>
              </a:ext>
            </a:extLst>
          </p:cNvPr>
          <p:cNvSpPr/>
          <p:nvPr/>
        </p:nvSpPr>
        <p:spPr>
          <a:xfrm>
            <a:off x="8115393" y="3339440"/>
            <a:ext cx="3958238" cy="843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1A0DEC62-E5FB-49BE-9854-CD51D3595447}"/>
              </a:ext>
            </a:extLst>
          </p:cNvPr>
          <p:cNvSpPr/>
          <p:nvPr/>
        </p:nvSpPr>
        <p:spPr>
          <a:xfrm>
            <a:off x="8125473" y="4225923"/>
            <a:ext cx="3958238" cy="533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ECA53B6-E93C-4E41-814D-A95F3E2B55D5}"/>
              </a:ext>
            </a:extLst>
          </p:cNvPr>
          <p:cNvSpPr/>
          <p:nvPr/>
        </p:nvSpPr>
        <p:spPr>
          <a:xfrm>
            <a:off x="8115393" y="5158682"/>
            <a:ext cx="3958238" cy="533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93C3F370-2C2E-4941-905A-C6472B14FE9E}"/>
              </a:ext>
            </a:extLst>
          </p:cNvPr>
          <p:cNvSpPr/>
          <p:nvPr/>
        </p:nvSpPr>
        <p:spPr>
          <a:xfrm>
            <a:off x="8125473" y="6182108"/>
            <a:ext cx="3958238" cy="533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AC59ADA8-AC69-43E9-A548-1131D7BCDE50}"/>
              </a:ext>
            </a:extLst>
          </p:cNvPr>
          <p:cNvSpPr/>
          <p:nvPr/>
        </p:nvSpPr>
        <p:spPr>
          <a:xfrm>
            <a:off x="8125473" y="4761339"/>
            <a:ext cx="3958238" cy="397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80069B9D-D540-406C-BBC7-753A00C06D8C}"/>
              </a:ext>
            </a:extLst>
          </p:cNvPr>
          <p:cNvSpPr/>
          <p:nvPr/>
        </p:nvSpPr>
        <p:spPr>
          <a:xfrm>
            <a:off x="8125473" y="5751706"/>
            <a:ext cx="3958238" cy="397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571F013E-8A43-4F00-80E7-E3BF814913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6163" y="1312863"/>
            <a:ext cx="10090150" cy="6461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400" dirty="0"/>
              <a:t>Pasos del método y aplicación en el aula:</a:t>
            </a:r>
          </a:p>
          <a:p>
            <a:endParaRPr lang="es-ES" sz="2400" dirty="0"/>
          </a:p>
        </p:txBody>
      </p:sp>
      <p:pic>
        <p:nvPicPr>
          <p:cNvPr id="3" name="El reto 2">
            <a:hlinkClick r:id="" action="ppaction://media"/>
            <a:extLst>
              <a:ext uri="{FF2B5EF4-FFF2-40B4-BE49-F238E27FC236}">
                <a16:creationId xmlns:a16="http://schemas.microsoft.com/office/drawing/2014/main" id="{9F4D100F-FE8A-4A77-9912-171378AED9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1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EDF4F-753B-4590-911F-95DA092290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PASO 1: El </a:t>
            </a:r>
            <a:r>
              <a:rPr lang="en-GB" dirty="0" err="1"/>
              <a:t>reto</a:t>
            </a:r>
            <a:endParaRPr lang="en-GB" dirty="0"/>
          </a:p>
        </p:txBody>
      </p:sp>
      <p:sp>
        <p:nvSpPr>
          <p:cNvPr id="5" name="Subtítulo 3">
            <a:extLst>
              <a:ext uri="{FF2B5EF4-FFF2-40B4-BE49-F238E27FC236}">
                <a16:creationId xmlns:a16="http://schemas.microsoft.com/office/drawing/2014/main" id="{8B1761F8-EBE8-4D32-8CB0-51349457E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/>
          <a:lstStyle/>
          <a:p>
            <a:r>
              <a:rPr lang="en-GB" dirty="0" err="1"/>
              <a:t>Vamos</a:t>
            </a:r>
            <a:r>
              <a:rPr lang="en-GB" dirty="0"/>
              <a:t> a </a:t>
            </a:r>
            <a:r>
              <a:rPr lang="en-GB" dirty="0" err="1"/>
              <a:t>comprobarlo</a:t>
            </a:r>
            <a:r>
              <a:rPr lang="en-GB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5949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F859420-D973-48F8-AC34-CA17A3F2E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PASO 1. EL RETO</a:t>
            </a:r>
          </a:p>
        </p:txBody>
      </p:sp>
      <p:sp>
        <p:nvSpPr>
          <p:cNvPr id="4" name="Diagrama de flujo: cinta perforada 3">
            <a:extLst>
              <a:ext uri="{FF2B5EF4-FFF2-40B4-BE49-F238E27FC236}">
                <a16:creationId xmlns:a16="http://schemas.microsoft.com/office/drawing/2014/main" id="{FC9B4AFF-53D2-4235-91AB-C9E1B1ED928F}"/>
              </a:ext>
            </a:extLst>
          </p:cNvPr>
          <p:cNvSpPr/>
          <p:nvPr/>
        </p:nvSpPr>
        <p:spPr>
          <a:xfrm>
            <a:off x="941033" y="3089430"/>
            <a:ext cx="1633491" cy="1038687"/>
          </a:xfrm>
          <a:prstGeom prst="flowChartPunchedTap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Problema aplicado</a:t>
            </a:r>
          </a:p>
        </p:txBody>
      </p:sp>
      <p:sp>
        <p:nvSpPr>
          <p:cNvPr id="5" name="Flecha: a la derecha con muesca 4">
            <a:extLst>
              <a:ext uri="{FF2B5EF4-FFF2-40B4-BE49-F238E27FC236}">
                <a16:creationId xmlns:a16="http://schemas.microsoft.com/office/drawing/2014/main" id="{945091A3-FBE3-4BE5-A010-0B92509489A6}"/>
              </a:ext>
            </a:extLst>
          </p:cNvPr>
          <p:cNvSpPr/>
          <p:nvPr/>
        </p:nvSpPr>
        <p:spPr>
          <a:xfrm>
            <a:off x="2881918" y="3444536"/>
            <a:ext cx="816745" cy="328474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Diagrama de flujo: cinta perforada 5">
            <a:extLst>
              <a:ext uri="{FF2B5EF4-FFF2-40B4-BE49-F238E27FC236}">
                <a16:creationId xmlns:a16="http://schemas.microsoft.com/office/drawing/2014/main" id="{D4C19B83-D595-413F-80F4-8E922F171770}"/>
              </a:ext>
            </a:extLst>
          </p:cNvPr>
          <p:cNvSpPr/>
          <p:nvPr/>
        </p:nvSpPr>
        <p:spPr>
          <a:xfrm>
            <a:off x="3960921" y="3089430"/>
            <a:ext cx="1633491" cy="1038687"/>
          </a:xfrm>
          <a:prstGeom prst="flowChartPunchedTap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Necesidad real</a:t>
            </a:r>
          </a:p>
        </p:txBody>
      </p:sp>
      <p:sp>
        <p:nvSpPr>
          <p:cNvPr id="7" name="Flecha: a la derecha con muesca 6">
            <a:extLst>
              <a:ext uri="{FF2B5EF4-FFF2-40B4-BE49-F238E27FC236}">
                <a16:creationId xmlns:a16="http://schemas.microsoft.com/office/drawing/2014/main" id="{A52783DB-CB0D-4BC4-920B-FAB7075C1B4C}"/>
              </a:ext>
            </a:extLst>
          </p:cNvPr>
          <p:cNvSpPr/>
          <p:nvPr/>
        </p:nvSpPr>
        <p:spPr>
          <a:xfrm rot="1064801">
            <a:off x="5942783" y="3608773"/>
            <a:ext cx="816745" cy="328474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a la derecha con muesca 7">
            <a:extLst>
              <a:ext uri="{FF2B5EF4-FFF2-40B4-BE49-F238E27FC236}">
                <a16:creationId xmlns:a16="http://schemas.microsoft.com/office/drawing/2014/main" id="{43D6B183-DED4-43D7-8A89-070724CBA986}"/>
              </a:ext>
            </a:extLst>
          </p:cNvPr>
          <p:cNvSpPr/>
          <p:nvPr/>
        </p:nvSpPr>
        <p:spPr>
          <a:xfrm rot="20256381">
            <a:off x="5911010" y="3141546"/>
            <a:ext cx="816745" cy="328474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Diagrama de flujo: cinta perforada 8">
            <a:extLst>
              <a:ext uri="{FF2B5EF4-FFF2-40B4-BE49-F238E27FC236}">
                <a16:creationId xmlns:a16="http://schemas.microsoft.com/office/drawing/2014/main" id="{881A36EA-138D-400E-B5D8-4D7DFA59BCB6}"/>
              </a:ext>
            </a:extLst>
          </p:cNvPr>
          <p:cNvSpPr/>
          <p:nvPr/>
        </p:nvSpPr>
        <p:spPr>
          <a:xfrm>
            <a:off x="6980809" y="2453425"/>
            <a:ext cx="1633491" cy="1038687"/>
          </a:xfrm>
          <a:prstGeom prst="flowChartPunchedTap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Planteado por el/la docente</a:t>
            </a:r>
          </a:p>
        </p:txBody>
      </p:sp>
      <p:sp>
        <p:nvSpPr>
          <p:cNvPr id="10" name="Diagrama de flujo: cinta perforada 9">
            <a:extLst>
              <a:ext uri="{FF2B5EF4-FFF2-40B4-BE49-F238E27FC236}">
                <a16:creationId xmlns:a16="http://schemas.microsoft.com/office/drawing/2014/main" id="{6D1628C2-B377-4BE2-B4BF-2D8365FF4F55}"/>
              </a:ext>
            </a:extLst>
          </p:cNvPr>
          <p:cNvSpPr/>
          <p:nvPr/>
        </p:nvSpPr>
        <p:spPr>
          <a:xfrm>
            <a:off x="6980809" y="3608773"/>
            <a:ext cx="1633491" cy="1038687"/>
          </a:xfrm>
          <a:prstGeom prst="flowChartPunchedTap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Planteado por el/la alumnado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E2244DD-1DF0-47AB-9D12-D8543A89A94C}"/>
              </a:ext>
            </a:extLst>
          </p:cNvPr>
          <p:cNvSpPr txBox="1"/>
          <p:nvPr/>
        </p:nvSpPr>
        <p:spPr>
          <a:xfrm>
            <a:off x="8993080" y="2720098"/>
            <a:ext cx="2267422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MAYOR CONTROL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B35E766-DF4A-48E1-9635-875DE0AEBDBF}"/>
              </a:ext>
            </a:extLst>
          </p:cNvPr>
          <p:cNvSpPr txBox="1"/>
          <p:nvPr/>
        </p:nvSpPr>
        <p:spPr>
          <a:xfrm>
            <a:off x="8983545" y="3869242"/>
            <a:ext cx="2267422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MAYOR AUTONOMÍA</a:t>
            </a:r>
          </a:p>
        </p:txBody>
      </p:sp>
      <p:pic>
        <p:nvPicPr>
          <p:cNvPr id="13" name="el reto 4">
            <a:hlinkClick r:id="" action="ppaction://media"/>
            <a:extLst>
              <a:ext uri="{FF2B5EF4-FFF2-40B4-BE49-F238E27FC236}">
                <a16:creationId xmlns:a16="http://schemas.microsoft.com/office/drawing/2014/main" id="{6DE2E514-BE6C-44F0-8D91-CE84DEE430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2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4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2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8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8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6568F5-2B07-4811-AF3B-5723258F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en-GB" b="1" dirty="0" err="1">
                <a:ea typeface="+mn-ea"/>
                <a:cs typeface="+mn-cs"/>
              </a:rPr>
              <a:t>En</a:t>
            </a:r>
            <a:r>
              <a:rPr lang="en-GB" b="1" dirty="0">
                <a:ea typeface="+mn-ea"/>
                <a:cs typeface="+mn-cs"/>
              </a:rPr>
              <a:t> la </a:t>
            </a:r>
            <a:r>
              <a:rPr lang="en-GB" b="1" dirty="0" err="1">
                <a:ea typeface="+mn-ea"/>
                <a:cs typeface="+mn-cs"/>
              </a:rPr>
              <a:t>próxima</a:t>
            </a:r>
            <a:r>
              <a:rPr lang="en-GB" b="1" dirty="0">
                <a:ea typeface="+mn-ea"/>
                <a:cs typeface="+mn-cs"/>
              </a:rPr>
              <a:t> </a:t>
            </a:r>
            <a:r>
              <a:rPr lang="en-GB" b="1" dirty="0" err="1">
                <a:ea typeface="+mn-ea"/>
                <a:cs typeface="+mn-cs"/>
              </a:rPr>
              <a:t>unidad</a:t>
            </a:r>
            <a:r>
              <a:rPr lang="en-GB" b="1" dirty="0">
                <a:ea typeface="+mn-ea"/>
                <a:cs typeface="+mn-cs"/>
              </a:rPr>
              <a:t>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1C4795-9374-4DFE-AC38-1B23F1591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58" y="2948659"/>
            <a:ext cx="11283884" cy="9606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PASO 2: LOS EXPERTOS</a:t>
            </a:r>
          </a:p>
        </p:txBody>
      </p:sp>
      <p:pic>
        <p:nvPicPr>
          <p:cNvPr id="5" name="El reto 5">
            <a:hlinkClick r:id="" action="ppaction://media"/>
            <a:extLst>
              <a:ext uri="{FF2B5EF4-FFF2-40B4-BE49-F238E27FC236}">
                <a16:creationId xmlns:a16="http://schemas.microsoft.com/office/drawing/2014/main" id="{BC6B1CA8-4619-4B8B-A29B-4A47EBDC29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6" name="El reto 5">
            <a:hlinkClick r:id="" action="ppaction://media"/>
            <a:extLst>
              <a:ext uri="{FF2B5EF4-FFF2-40B4-BE49-F238E27FC236}">
                <a16:creationId xmlns:a16="http://schemas.microsoft.com/office/drawing/2014/main" id="{3E7E8D31-AACC-4D30-8D4A-D2C4D1FDBF4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8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AF43CC-72D5-AA04-62FF-EA8A9318B0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ca-ES" dirty="0"/>
              <a:t>Reina </a:t>
            </a:r>
            <a:r>
              <a:rPr lang="ca-ES" dirty="0" err="1"/>
              <a:t>Ferrández</a:t>
            </a:r>
            <a:r>
              <a:rPr lang="ca-ES" dirty="0"/>
              <a:t> </a:t>
            </a:r>
            <a:r>
              <a:rPr lang="ca-ES" dirty="0" err="1"/>
              <a:t>Berrueco</a:t>
            </a:r>
            <a:endParaRPr lang="ca-ES" dirty="0"/>
          </a:p>
          <a:p>
            <a:pPr algn="ctr"/>
            <a:r>
              <a:rPr lang="ca-ES" dirty="0"/>
              <a:t>ferrande@uji.es</a:t>
            </a:r>
          </a:p>
        </p:txBody>
      </p:sp>
    </p:spTree>
    <p:extLst>
      <p:ext uri="{BB962C8B-B14F-4D97-AF65-F5344CB8AC3E}">
        <p14:creationId xmlns:p14="http://schemas.microsoft.com/office/powerpoint/2010/main" val="39650576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igital_plantilla_presentacio_20220719" id="{1DBA9B50-228E-0941-A5E1-48C3A85BCCD2}" vid="{3F64D860-F5D4-EC47-BE24-F19486F2282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TM03090430[[fn=Con bandas]]</Template>
  <TotalTime>8900</TotalTime>
  <Words>266</Words>
  <Application>Microsoft Office PowerPoint</Application>
  <PresentationFormat>Panorámica</PresentationFormat>
  <Paragraphs>42</Paragraphs>
  <Slides>6</Slides>
  <Notes>0</Notes>
  <HiddenSlides>0</HiddenSlides>
  <MMClips>5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Calibri</vt:lpstr>
      <vt:lpstr>IBM Plex Sans</vt:lpstr>
      <vt:lpstr>IBM Plex Sans Light</vt:lpstr>
      <vt:lpstr>IBM Plex Sans SemiBold</vt:lpstr>
      <vt:lpstr>IBM Plex Sans Thin</vt:lpstr>
      <vt:lpstr>Roboto Black</vt:lpstr>
      <vt:lpstr>Roboto Light</vt:lpstr>
      <vt:lpstr>Tema de Office</vt:lpstr>
      <vt:lpstr>Presentación de PowerPoint</vt:lpstr>
      <vt:lpstr>Presentación de PowerPoint</vt:lpstr>
      <vt:lpstr>PASO 1: El reto</vt:lpstr>
      <vt:lpstr>Presentación de PowerPoint</vt:lpstr>
      <vt:lpstr>En la próxima unidad…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</dc:creator>
  <cp:lastModifiedBy>usuari</cp:lastModifiedBy>
  <cp:revision>21</cp:revision>
  <dcterms:created xsi:type="dcterms:W3CDTF">2023-02-16T09:00:41Z</dcterms:created>
  <dcterms:modified xsi:type="dcterms:W3CDTF">2023-03-01T10:52:42Z</dcterms:modified>
</cp:coreProperties>
</file>