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66" r:id="rId4"/>
    <p:sldId id="302" r:id="rId5"/>
    <p:sldId id="303" r:id="rId6"/>
    <p:sldId id="304" r:id="rId7"/>
    <p:sldId id="305" r:id="rId8"/>
    <p:sldId id="306" r:id="rId9"/>
    <p:sldId id="307" r:id="rId10"/>
    <p:sldId id="308" r:id="rId11"/>
    <p:sldId id="309" r:id="rId12"/>
    <p:sldId id="310" r:id="rId13"/>
    <p:sldId id="311" r:id="rId14"/>
    <p:sldId id="301" r:id="rId15"/>
    <p:sldId id="267" r:id="rId16"/>
    <p:sldId id="265" r:id="rId17"/>
    <p:sldId id="268" r:id="rId18"/>
    <p:sldId id="300" r:id="rId19"/>
    <p:sldId id="26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IBM Plex Sans" panose="020B0503050203000203" pitchFamily="34" charset="0"/>
      <p:regular r:id="rId26"/>
      <p:bold r:id="rId27"/>
      <p:italic r:id="rId28"/>
      <p:boldItalic r:id="rId29"/>
    </p:embeddedFont>
    <p:embeddedFont>
      <p:font typeface="IBM Plex Sans Light" panose="020F0302020204030204" pitchFamily="34" charset="0"/>
      <p:regular r:id="rId30"/>
      <p:bold r:id="rId31"/>
      <p:italic r:id="rId32"/>
      <p:boldItalic r:id="rId33"/>
    </p:embeddedFont>
    <p:embeddedFont>
      <p:font typeface="IBM Plex Sans SemiBold" panose="020F0502020204030204" pitchFamily="34" charset="0"/>
      <p:regular r:id="rId34"/>
      <p:bold r:id="rId35"/>
      <p:italic r:id="rId36"/>
      <p:boldItalic r:id="rId37"/>
    </p:embeddedFont>
    <p:embeddedFont>
      <p:font typeface="IBM Plex Sans Thin" panose="020F03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 clar 3 - èmfasi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Estil clar 1 - èmfasi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6" autoAdjust="0"/>
    <p:restoredTop sz="95082"/>
  </p:normalViewPr>
  <p:slideViewPr>
    <p:cSldViewPr snapToGrid="0">
      <p:cViewPr>
        <p:scale>
          <a:sx n="44" d="100"/>
          <a:sy n="44" d="100"/>
        </p:scale>
        <p:origin x="248" y="1264"/>
      </p:cViewPr>
      <p:guideLst>
        <p:guide orient="horz" pos="640"/>
        <p:guide pos="665"/>
        <p:guide orient="horz" pos="799"/>
        <p:guide pos="166"/>
        <p:guide pos="347"/>
        <p:guide orient="horz" pos="3793"/>
        <p:guide pos="7514"/>
        <p:guide pos="7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5411D-A360-49D1-B317-6C1DE9240BEA}"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s-ES"/>
        </a:p>
      </dgm:t>
    </dgm:pt>
    <dgm:pt modelId="{47F328A5-F652-4AD3-80EE-75F7D6E6B862}">
      <dgm:prSet phldrT="[Text]" custT="1"/>
      <dgm:spPr/>
      <dgm:t>
        <a:bodyPr/>
        <a:lstStyle/>
        <a:p>
          <a:pPr algn="l"/>
          <a:r>
            <a:rPr lang="es-ES" sz="2200" b="1" dirty="0">
              <a:latin typeface="IBM Plex Sans" panose="020B0604020202020204" charset="0"/>
            </a:rPr>
            <a:t>LA TRANSMISIÓN DE DERECHOS Y LA EXPLOTACIÓN DE CONTENIDOS DIGITALES</a:t>
          </a:r>
        </a:p>
      </dgm:t>
    </dgm:pt>
    <dgm:pt modelId="{86607F05-94F9-42FE-B1CE-EA9CBF57EF58}" type="parTrans" cxnId="{ED9321E0-8CBD-459E-B818-7B5E4702E271}">
      <dgm:prSet/>
      <dgm:spPr/>
      <dgm:t>
        <a:bodyPr/>
        <a:lstStyle/>
        <a:p>
          <a:endParaRPr lang="es-ES"/>
        </a:p>
      </dgm:t>
    </dgm:pt>
    <dgm:pt modelId="{6B5F8849-E400-4027-8250-E4B4F4A8CF0A}" type="sibTrans" cxnId="{ED9321E0-8CBD-459E-B818-7B5E4702E271}">
      <dgm:prSet/>
      <dgm:spPr/>
      <dgm:t>
        <a:bodyPr/>
        <a:lstStyle/>
        <a:p>
          <a:endParaRPr lang="es-ES"/>
        </a:p>
      </dgm:t>
    </dgm:pt>
    <dgm:pt modelId="{429E977D-6439-47F5-BA26-179D7BA36A3A}">
      <dgm:prSet phldrT="[Text]" custT="1"/>
      <dgm:spPr/>
      <dgm:t>
        <a:bodyPr/>
        <a:lstStyle/>
        <a:p>
          <a:pPr algn="l"/>
          <a:r>
            <a:rPr lang="es-ES" sz="2200" b="1" dirty="0">
              <a:latin typeface="IBM Plex Sans" panose="020B0604020202020204" charset="0"/>
            </a:rPr>
            <a:t>LA PROTECCIÓN DE LOS DERECHOS DE AUTOR EN EL ENTORNO DIGITAL</a:t>
          </a:r>
        </a:p>
      </dgm:t>
    </dgm:pt>
    <dgm:pt modelId="{965978B9-CC2D-405A-B0B9-AD3DC2912E93}" type="parTrans" cxnId="{C6788C35-543E-4C1A-B6C0-E0027D685763}">
      <dgm:prSet/>
      <dgm:spPr/>
      <dgm:t>
        <a:bodyPr/>
        <a:lstStyle/>
        <a:p>
          <a:endParaRPr lang="es-ES"/>
        </a:p>
      </dgm:t>
    </dgm:pt>
    <dgm:pt modelId="{368CF479-4C81-49BD-8942-2D89002214D3}" type="sibTrans" cxnId="{C6788C35-543E-4C1A-B6C0-E0027D685763}">
      <dgm:prSet/>
      <dgm:spPr/>
      <dgm:t>
        <a:bodyPr/>
        <a:lstStyle/>
        <a:p>
          <a:endParaRPr lang="es-ES"/>
        </a:p>
      </dgm:t>
    </dgm:pt>
    <dgm:pt modelId="{DFB0BC10-5FBA-400B-91FC-148AD7293562}">
      <dgm:prSet phldrT="[Text]" custT="1"/>
      <dgm:spPr/>
      <dgm:t>
        <a:bodyPr/>
        <a:lstStyle/>
        <a:p>
          <a:pPr algn="just"/>
          <a:r>
            <a:rPr lang="es-ES" sz="2200" b="1" dirty="0">
              <a:latin typeface="IBM Plex Sans" panose="020B0604020202020204" charset="0"/>
            </a:rPr>
            <a:t>LAS LICENCIAS </a:t>
          </a:r>
          <a:r>
            <a:rPr lang="es-ES" sz="2200" b="1" i="1" dirty="0">
              <a:latin typeface="IBM Plex Sans" panose="020B0604020202020204" charset="0"/>
            </a:rPr>
            <a:t>CREATIVE COMMONS</a:t>
          </a:r>
        </a:p>
      </dgm:t>
    </dgm:pt>
    <dgm:pt modelId="{27ED521D-10C5-4866-A9A8-CCEEA6DC894C}" type="parTrans" cxnId="{01433B5D-4E80-4B64-A4C3-99683F893FC0}">
      <dgm:prSet/>
      <dgm:spPr/>
      <dgm:t>
        <a:bodyPr/>
        <a:lstStyle/>
        <a:p>
          <a:endParaRPr lang="es-ES"/>
        </a:p>
      </dgm:t>
    </dgm:pt>
    <dgm:pt modelId="{D0115A99-6362-4D47-8160-B108EAF2C73A}" type="sibTrans" cxnId="{01433B5D-4E80-4B64-A4C3-99683F893FC0}">
      <dgm:prSet/>
      <dgm:spPr/>
      <dgm:t>
        <a:bodyPr/>
        <a:lstStyle/>
        <a:p>
          <a:endParaRPr lang="es-ES"/>
        </a:p>
      </dgm:t>
    </dgm:pt>
    <dgm:pt modelId="{0BF1E4E8-BC90-4402-86DB-E8D158587C51}" type="pres">
      <dgm:prSet presAssocID="{56B5411D-A360-49D1-B317-6C1DE9240BEA}" presName="Name0" presStyleCnt="0">
        <dgm:presLayoutVars>
          <dgm:chMax val="7"/>
          <dgm:chPref val="7"/>
          <dgm:dir/>
        </dgm:presLayoutVars>
      </dgm:prSet>
      <dgm:spPr/>
    </dgm:pt>
    <dgm:pt modelId="{AB420C71-C9A6-4F78-8E4B-738592591EBE}" type="pres">
      <dgm:prSet presAssocID="{56B5411D-A360-49D1-B317-6C1DE9240BEA}" presName="Name1" presStyleCnt="0"/>
      <dgm:spPr/>
    </dgm:pt>
    <dgm:pt modelId="{85BAE8E3-6923-4E13-8B89-6B8187AFE33A}" type="pres">
      <dgm:prSet presAssocID="{56B5411D-A360-49D1-B317-6C1DE9240BEA}" presName="cycle" presStyleCnt="0"/>
      <dgm:spPr/>
    </dgm:pt>
    <dgm:pt modelId="{C958428B-56A3-4FF3-BB96-3CB5998502E3}" type="pres">
      <dgm:prSet presAssocID="{56B5411D-A360-49D1-B317-6C1DE9240BEA}" presName="srcNode" presStyleLbl="node1" presStyleIdx="0" presStyleCnt="3"/>
      <dgm:spPr/>
    </dgm:pt>
    <dgm:pt modelId="{9E884529-9336-423F-AA58-6352950B24EB}" type="pres">
      <dgm:prSet presAssocID="{56B5411D-A360-49D1-B317-6C1DE9240BEA}" presName="conn" presStyleLbl="parChTrans1D2" presStyleIdx="0" presStyleCnt="1"/>
      <dgm:spPr/>
    </dgm:pt>
    <dgm:pt modelId="{D6DD9335-5890-4BE7-89BF-2DECCBDF18C6}" type="pres">
      <dgm:prSet presAssocID="{56B5411D-A360-49D1-B317-6C1DE9240BEA}" presName="extraNode" presStyleLbl="node1" presStyleIdx="0" presStyleCnt="3"/>
      <dgm:spPr/>
    </dgm:pt>
    <dgm:pt modelId="{586EB5F6-D3DF-4B95-BC5B-CDFB67C9C482}" type="pres">
      <dgm:prSet presAssocID="{56B5411D-A360-49D1-B317-6C1DE9240BEA}" presName="dstNode" presStyleLbl="node1" presStyleIdx="0" presStyleCnt="3"/>
      <dgm:spPr/>
    </dgm:pt>
    <dgm:pt modelId="{BB818E64-BB5F-4F58-962E-8896FCDC7852}" type="pres">
      <dgm:prSet presAssocID="{47F328A5-F652-4AD3-80EE-75F7D6E6B862}" presName="text_1" presStyleLbl="node1" presStyleIdx="0" presStyleCnt="3">
        <dgm:presLayoutVars>
          <dgm:bulletEnabled val="1"/>
        </dgm:presLayoutVars>
      </dgm:prSet>
      <dgm:spPr/>
    </dgm:pt>
    <dgm:pt modelId="{3BBDE19C-4449-4321-A176-70EC564BD914}" type="pres">
      <dgm:prSet presAssocID="{47F328A5-F652-4AD3-80EE-75F7D6E6B862}" presName="accent_1" presStyleCnt="0"/>
      <dgm:spPr/>
    </dgm:pt>
    <dgm:pt modelId="{36423C2B-926F-44AA-919E-3C180F983D96}" type="pres">
      <dgm:prSet presAssocID="{47F328A5-F652-4AD3-80EE-75F7D6E6B862}" presName="accentRepeatNode" presStyleLbl="solidFgAcc1" presStyleIdx="0" presStyleCnt="3"/>
      <dgm:spPr>
        <a:solidFill>
          <a:srgbClr val="D0E0E3"/>
        </a:solidFill>
      </dgm:spPr>
    </dgm:pt>
    <dgm:pt modelId="{B25860AE-C27D-4A40-9636-414D24A7426D}" type="pres">
      <dgm:prSet presAssocID="{429E977D-6439-47F5-BA26-179D7BA36A3A}" presName="text_2" presStyleLbl="node1" presStyleIdx="1" presStyleCnt="3">
        <dgm:presLayoutVars>
          <dgm:bulletEnabled val="1"/>
        </dgm:presLayoutVars>
      </dgm:prSet>
      <dgm:spPr/>
    </dgm:pt>
    <dgm:pt modelId="{D157FD88-056B-4EDD-A93E-328006AEC921}" type="pres">
      <dgm:prSet presAssocID="{429E977D-6439-47F5-BA26-179D7BA36A3A}" presName="accent_2" presStyleCnt="0"/>
      <dgm:spPr/>
    </dgm:pt>
    <dgm:pt modelId="{32001F23-D6FE-468A-B634-13966C7B614E}" type="pres">
      <dgm:prSet presAssocID="{429E977D-6439-47F5-BA26-179D7BA36A3A}" presName="accentRepeatNode" presStyleLbl="solidFgAcc1" presStyleIdx="1" presStyleCnt="3"/>
      <dgm:spPr>
        <a:solidFill>
          <a:srgbClr val="D0E0E3"/>
        </a:solidFill>
      </dgm:spPr>
    </dgm:pt>
    <dgm:pt modelId="{EF471CE8-3954-44C5-868B-9AD6E1CB7AAB}" type="pres">
      <dgm:prSet presAssocID="{DFB0BC10-5FBA-400B-91FC-148AD7293562}" presName="text_3" presStyleLbl="node1" presStyleIdx="2" presStyleCnt="3" custScaleY="120292">
        <dgm:presLayoutVars>
          <dgm:bulletEnabled val="1"/>
        </dgm:presLayoutVars>
      </dgm:prSet>
      <dgm:spPr/>
    </dgm:pt>
    <dgm:pt modelId="{769F257C-4B02-44A6-AAC9-F47933C01DC4}" type="pres">
      <dgm:prSet presAssocID="{DFB0BC10-5FBA-400B-91FC-148AD7293562}" presName="accent_3" presStyleCnt="0"/>
      <dgm:spPr/>
    </dgm:pt>
    <dgm:pt modelId="{783EE539-F19E-41F1-AB92-820E1A2326B2}" type="pres">
      <dgm:prSet presAssocID="{DFB0BC10-5FBA-400B-91FC-148AD7293562}" presName="accentRepeatNode" presStyleLbl="solidFgAcc1" presStyleIdx="2" presStyleCnt="3"/>
      <dgm:spPr>
        <a:solidFill>
          <a:srgbClr val="D0E0E3"/>
        </a:solidFill>
      </dgm:spPr>
    </dgm:pt>
  </dgm:ptLst>
  <dgm:cxnLst>
    <dgm:cxn modelId="{96E91421-FB94-43F8-AAED-D8FE1A44192D}" type="presOf" srcId="{6B5F8849-E400-4027-8250-E4B4F4A8CF0A}" destId="{9E884529-9336-423F-AA58-6352950B24EB}" srcOrd="0" destOrd="0" presId="urn:microsoft.com/office/officeart/2008/layout/VerticalCurvedList"/>
    <dgm:cxn modelId="{F6623631-0D88-4AFF-9054-9360BE52389B}" type="presOf" srcId="{DFB0BC10-5FBA-400B-91FC-148AD7293562}" destId="{EF471CE8-3954-44C5-868B-9AD6E1CB7AAB}" srcOrd="0" destOrd="0" presId="urn:microsoft.com/office/officeart/2008/layout/VerticalCurvedList"/>
    <dgm:cxn modelId="{B2FD2E35-4E62-4EDC-AAD9-BD01A73F16F7}" type="presOf" srcId="{429E977D-6439-47F5-BA26-179D7BA36A3A}" destId="{B25860AE-C27D-4A40-9636-414D24A7426D}" srcOrd="0" destOrd="0" presId="urn:microsoft.com/office/officeart/2008/layout/VerticalCurvedList"/>
    <dgm:cxn modelId="{C6788C35-543E-4C1A-B6C0-E0027D685763}" srcId="{56B5411D-A360-49D1-B317-6C1DE9240BEA}" destId="{429E977D-6439-47F5-BA26-179D7BA36A3A}" srcOrd="1" destOrd="0" parTransId="{965978B9-CC2D-405A-B0B9-AD3DC2912E93}" sibTransId="{368CF479-4C81-49BD-8942-2D89002214D3}"/>
    <dgm:cxn modelId="{D0815054-2D32-4D9C-8CD5-5207939210C3}" type="presOf" srcId="{56B5411D-A360-49D1-B317-6C1DE9240BEA}" destId="{0BF1E4E8-BC90-4402-86DB-E8D158587C51}" srcOrd="0" destOrd="0" presId="urn:microsoft.com/office/officeart/2008/layout/VerticalCurvedList"/>
    <dgm:cxn modelId="{01433B5D-4E80-4B64-A4C3-99683F893FC0}" srcId="{56B5411D-A360-49D1-B317-6C1DE9240BEA}" destId="{DFB0BC10-5FBA-400B-91FC-148AD7293562}" srcOrd="2" destOrd="0" parTransId="{27ED521D-10C5-4866-A9A8-CCEEA6DC894C}" sibTransId="{D0115A99-6362-4D47-8160-B108EAF2C73A}"/>
    <dgm:cxn modelId="{ED9321E0-8CBD-459E-B818-7B5E4702E271}" srcId="{56B5411D-A360-49D1-B317-6C1DE9240BEA}" destId="{47F328A5-F652-4AD3-80EE-75F7D6E6B862}" srcOrd="0" destOrd="0" parTransId="{86607F05-94F9-42FE-B1CE-EA9CBF57EF58}" sibTransId="{6B5F8849-E400-4027-8250-E4B4F4A8CF0A}"/>
    <dgm:cxn modelId="{6FBC73F7-9BFE-4AFB-B426-2190466BF049}" type="presOf" srcId="{47F328A5-F652-4AD3-80EE-75F7D6E6B862}" destId="{BB818E64-BB5F-4F58-962E-8896FCDC7852}" srcOrd="0" destOrd="0" presId="urn:microsoft.com/office/officeart/2008/layout/VerticalCurvedList"/>
    <dgm:cxn modelId="{0D060FAE-08FA-40D7-88BC-465C7B340884}" type="presParOf" srcId="{0BF1E4E8-BC90-4402-86DB-E8D158587C51}" destId="{AB420C71-C9A6-4F78-8E4B-738592591EBE}" srcOrd="0" destOrd="0" presId="urn:microsoft.com/office/officeart/2008/layout/VerticalCurvedList"/>
    <dgm:cxn modelId="{97859A58-9F8C-4F93-B3E0-53FC91C7FCB1}" type="presParOf" srcId="{AB420C71-C9A6-4F78-8E4B-738592591EBE}" destId="{85BAE8E3-6923-4E13-8B89-6B8187AFE33A}" srcOrd="0" destOrd="0" presId="urn:microsoft.com/office/officeart/2008/layout/VerticalCurvedList"/>
    <dgm:cxn modelId="{9B99BF98-E842-4493-B1E2-B1B23CE5E6DD}" type="presParOf" srcId="{85BAE8E3-6923-4E13-8B89-6B8187AFE33A}" destId="{C958428B-56A3-4FF3-BB96-3CB5998502E3}" srcOrd="0" destOrd="0" presId="urn:microsoft.com/office/officeart/2008/layout/VerticalCurvedList"/>
    <dgm:cxn modelId="{09CF0A1A-A248-4E78-A0D5-566D8EF658EC}" type="presParOf" srcId="{85BAE8E3-6923-4E13-8B89-6B8187AFE33A}" destId="{9E884529-9336-423F-AA58-6352950B24EB}" srcOrd="1" destOrd="0" presId="urn:microsoft.com/office/officeart/2008/layout/VerticalCurvedList"/>
    <dgm:cxn modelId="{B9DDE8BC-9CC7-4402-9C31-AD570C6C0B24}" type="presParOf" srcId="{85BAE8E3-6923-4E13-8B89-6B8187AFE33A}" destId="{D6DD9335-5890-4BE7-89BF-2DECCBDF18C6}" srcOrd="2" destOrd="0" presId="urn:microsoft.com/office/officeart/2008/layout/VerticalCurvedList"/>
    <dgm:cxn modelId="{E7617334-E5AA-4DE9-BC72-C66B7E6E5221}" type="presParOf" srcId="{85BAE8E3-6923-4E13-8B89-6B8187AFE33A}" destId="{586EB5F6-D3DF-4B95-BC5B-CDFB67C9C482}" srcOrd="3" destOrd="0" presId="urn:microsoft.com/office/officeart/2008/layout/VerticalCurvedList"/>
    <dgm:cxn modelId="{6A48D2AD-D80A-4BDB-8E7C-AE0E8D2141AC}" type="presParOf" srcId="{AB420C71-C9A6-4F78-8E4B-738592591EBE}" destId="{BB818E64-BB5F-4F58-962E-8896FCDC7852}" srcOrd="1" destOrd="0" presId="urn:microsoft.com/office/officeart/2008/layout/VerticalCurvedList"/>
    <dgm:cxn modelId="{A1B3F865-781D-4C49-A162-23C98DB916A3}" type="presParOf" srcId="{AB420C71-C9A6-4F78-8E4B-738592591EBE}" destId="{3BBDE19C-4449-4321-A176-70EC564BD914}" srcOrd="2" destOrd="0" presId="urn:microsoft.com/office/officeart/2008/layout/VerticalCurvedList"/>
    <dgm:cxn modelId="{E28580FB-CAE2-4531-8C71-A8DC523296EA}" type="presParOf" srcId="{3BBDE19C-4449-4321-A176-70EC564BD914}" destId="{36423C2B-926F-44AA-919E-3C180F983D96}" srcOrd="0" destOrd="0" presId="urn:microsoft.com/office/officeart/2008/layout/VerticalCurvedList"/>
    <dgm:cxn modelId="{82527F37-6055-43D3-AB5B-26F2F2B11C97}" type="presParOf" srcId="{AB420C71-C9A6-4F78-8E4B-738592591EBE}" destId="{B25860AE-C27D-4A40-9636-414D24A7426D}" srcOrd="3" destOrd="0" presId="urn:microsoft.com/office/officeart/2008/layout/VerticalCurvedList"/>
    <dgm:cxn modelId="{6F3EC948-090F-4762-9867-69CD5E6F84FF}" type="presParOf" srcId="{AB420C71-C9A6-4F78-8E4B-738592591EBE}" destId="{D157FD88-056B-4EDD-A93E-328006AEC921}" srcOrd="4" destOrd="0" presId="urn:microsoft.com/office/officeart/2008/layout/VerticalCurvedList"/>
    <dgm:cxn modelId="{99720441-137A-4A76-88D0-F5EFA670539F}" type="presParOf" srcId="{D157FD88-056B-4EDD-A93E-328006AEC921}" destId="{32001F23-D6FE-468A-B634-13966C7B614E}" srcOrd="0" destOrd="0" presId="urn:microsoft.com/office/officeart/2008/layout/VerticalCurvedList"/>
    <dgm:cxn modelId="{DE7EC960-C509-4E47-8872-56A7B97DF5E9}" type="presParOf" srcId="{AB420C71-C9A6-4F78-8E4B-738592591EBE}" destId="{EF471CE8-3954-44C5-868B-9AD6E1CB7AAB}" srcOrd="5" destOrd="0" presId="urn:microsoft.com/office/officeart/2008/layout/VerticalCurvedList"/>
    <dgm:cxn modelId="{26DCFF62-0BDE-44F9-BB54-D42E47DBD2A1}" type="presParOf" srcId="{AB420C71-C9A6-4F78-8E4B-738592591EBE}" destId="{769F257C-4B02-44A6-AAC9-F47933C01DC4}" srcOrd="6" destOrd="0" presId="urn:microsoft.com/office/officeart/2008/layout/VerticalCurvedList"/>
    <dgm:cxn modelId="{8583BAC7-3558-470C-BE2B-25330F37AE45}" type="presParOf" srcId="{769F257C-4B02-44A6-AAC9-F47933C01DC4}" destId="{783EE539-F19E-41F1-AB92-820E1A2326B2}" srcOrd="0" destOrd="0" presId="urn:microsoft.com/office/officeart/2008/layout/VerticalCurv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4529-9336-423F-AA58-6352950B24EB}">
      <dsp:nvSpPr>
        <dsp:cNvPr id="0" name=""/>
        <dsp:cNvSpPr/>
      </dsp:nvSpPr>
      <dsp:spPr>
        <a:xfrm>
          <a:off x="-5364359" y="-821542"/>
          <a:ext cx="6388096" cy="6388096"/>
        </a:xfrm>
        <a:prstGeom prst="blockArc">
          <a:avLst>
            <a:gd name="adj1" fmla="val 18900000"/>
            <a:gd name="adj2" fmla="val 2700000"/>
            <a:gd name="adj3" fmla="val 33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18E64-BB5F-4F58-962E-8896FCDC7852}">
      <dsp:nvSpPr>
        <dsp:cNvPr id="0" name=""/>
        <dsp:cNvSpPr/>
      </dsp:nvSpPr>
      <dsp:spPr>
        <a:xfrm>
          <a:off x="658607" y="474501"/>
          <a:ext cx="8522623" cy="949002"/>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5327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latin typeface="IBM Plex Sans" panose="020B0604020202020204" charset="0"/>
            </a:rPr>
            <a:t>LA TRANSMISIÓN DE DERECHOS Y LA EXPLOTACIÓN DE CONTENIDOS DIGITALES</a:t>
          </a:r>
        </a:p>
      </dsp:txBody>
      <dsp:txXfrm>
        <a:off x="658607" y="474501"/>
        <a:ext cx="8522623" cy="949002"/>
      </dsp:txXfrm>
    </dsp:sp>
    <dsp:sp modelId="{36423C2B-926F-44AA-919E-3C180F983D96}">
      <dsp:nvSpPr>
        <dsp:cNvPr id="0" name=""/>
        <dsp:cNvSpPr/>
      </dsp:nvSpPr>
      <dsp:spPr>
        <a:xfrm>
          <a:off x="65481" y="355875"/>
          <a:ext cx="1186253" cy="1186253"/>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860AE-C27D-4A40-9636-414D24A7426D}">
      <dsp:nvSpPr>
        <dsp:cNvPr id="0" name=""/>
        <dsp:cNvSpPr/>
      </dsp:nvSpPr>
      <dsp:spPr>
        <a:xfrm>
          <a:off x="1003570" y="1898004"/>
          <a:ext cx="8177660" cy="949002"/>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53271" tIns="55880" rIns="55880" bIns="55880" numCol="1" spcCol="1270" anchor="ctr" anchorCtr="0">
          <a:noAutofit/>
        </a:bodyPr>
        <a:lstStyle/>
        <a:p>
          <a:pPr marL="0" lvl="0" indent="0" algn="l" defTabSz="977900">
            <a:lnSpc>
              <a:spcPct val="90000"/>
            </a:lnSpc>
            <a:spcBef>
              <a:spcPct val="0"/>
            </a:spcBef>
            <a:spcAft>
              <a:spcPct val="35000"/>
            </a:spcAft>
            <a:buNone/>
          </a:pPr>
          <a:r>
            <a:rPr lang="es-ES" sz="2200" b="1" kern="1200" dirty="0">
              <a:latin typeface="IBM Plex Sans" panose="020B0604020202020204" charset="0"/>
            </a:rPr>
            <a:t>LA PROTECCIÓN DE LOS DERECHOS DE AUTOR EN EL ENTORNO DIGITAL</a:t>
          </a:r>
        </a:p>
      </dsp:txBody>
      <dsp:txXfrm>
        <a:off x="1003570" y="1898004"/>
        <a:ext cx="8177660" cy="949002"/>
      </dsp:txXfrm>
    </dsp:sp>
    <dsp:sp modelId="{32001F23-D6FE-468A-B634-13966C7B614E}">
      <dsp:nvSpPr>
        <dsp:cNvPr id="0" name=""/>
        <dsp:cNvSpPr/>
      </dsp:nvSpPr>
      <dsp:spPr>
        <a:xfrm>
          <a:off x="410443" y="1779379"/>
          <a:ext cx="1186253" cy="1186253"/>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71CE8-3954-44C5-868B-9AD6E1CB7AAB}">
      <dsp:nvSpPr>
        <dsp:cNvPr id="0" name=""/>
        <dsp:cNvSpPr/>
      </dsp:nvSpPr>
      <dsp:spPr>
        <a:xfrm>
          <a:off x="658607" y="3225222"/>
          <a:ext cx="8522623" cy="1141573"/>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53271" tIns="55880" rIns="55880" bIns="55880" numCol="1" spcCol="1270" anchor="ctr" anchorCtr="0">
          <a:noAutofit/>
        </a:bodyPr>
        <a:lstStyle/>
        <a:p>
          <a:pPr marL="0" lvl="0" indent="0" algn="just" defTabSz="977900">
            <a:lnSpc>
              <a:spcPct val="90000"/>
            </a:lnSpc>
            <a:spcBef>
              <a:spcPct val="0"/>
            </a:spcBef>
            <a:spcAft>
              <a:spcPct val="35000"/>
            </a:spcAft>
            <a:buNone/>
          </a:pPr>
          <a:r>
            <a:rPr lang="es-ES" sz="2200" b="1" kern="1200" dirty="0">
              <a:latin typeface="IBM Plex Sans" panose="020B0604020202020204" charset="0"/>
            </a:rPr>
            <a:t>LAS LICENCIAS </a:t>
          </a:r>
          <a:r>
            <a:rPr lang="es-ES" sz="2200" b="1" i="1" kern="1200" dirty="0">
              <a:latin typeface="IBM Plex Sans" panose="020B0604020202020204" charset="0"/>
            </a:rPr>
            <a:t>CREATIVE COMMONS</a:t>
          </a:r>
        </a:p>
      </dsp:txBody>
      <dsp:txXfrm>
        <a:off x="658607" y="3225222"/>
        <a:ext cx="8522623" cy="1141573"/>
      </dsp:txXfrm>
    </dsp:sp>
    <dsp:sp modelId="{783EE539-F19E-41F1-AB92-820E1A2326B2}">
      <dsp:nvSpPr>
        <dsp:cNvPr id="0" name=""/>
        <dsp:cNvSpPr/>
      </dsp:nvSpPr>
      <dsp:spPr>
        <a:xfrm>
          <a:off x="65481" y="3202883"/>
          <a:ext cx="1186253" cy="1186253"/>
        </a:xfrm>
        <a:prstGeom prst="ellipse">
          <a:avLst/>
        </a:prstGeom>
        <a:solidFill>
          <a:srgbClr val="D0E0E3"/>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42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2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632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208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Frente al sistema de copyright se inició un movimiento de cultura libre, que aboga por el uso de licencias libres para compartir y utilizar recursos. Una corriente de pensamiento que partió del denominado software libre, surgido como una reacción frente a la protección que la legislación confiere concretamente a los programas de ordenador y que hemos advertido en la primera presentación.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El software libre permite a los usuarios de software distribuidos bajo este tipo de licencia hacer cualquier uso de el para cualquier finalidad, copiarlo y modificarlo, adaptarlo, mejorarlo y distribuirlo con la mera condición de que el programa y sus nuevas versiones se pongan al alcance del resto de usuarios bajo la misma licencia. Es decir, que los programas generados continúen siendo libres y nadie utilice el esfuerzo ajeno en su propio beneficio.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En el contexto del movimiento del software libre surgió en 2002 el proyecto CC, mediante el cual se propuso facilitar modelos de licencia que permitan de forma sencilla el uso, la distribución y, en su caso, la modificación de todo tipo de creaciones de PI (obviamente, excepto software).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dirty="0"/>
              <a:t>Se trata de </a:t>
            </a:r>
            <a:r>
              <a:rPr lang="es-ES" sz="1100" dirty="0"/>
              <a:t>poner al alcance de los titulares de PI </a:t>
            </a:r>
            <a:r>
              <a:rPr lang="es-ES" sz="1100" b="1" dirty="0"/>
              <a:t>–un conjunto de licencias que les permita autorizar a favor del público la explotación de sus obras intelectuales, para construir un </a:t>
            </a:r>
            <a:r>
              <a:rPr lang="es-ES" sz="1100" b="1" i="1" dirty="0"/>
              <a:t>commons </a:t>
            </a:r>
            <a:r>
              <a:rPr lang="es-ES" sz="1100" b="1" dirty="0"/>
              <a:t>que esté a disposición del público de forma libre y gratuita–.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sz="1100" b="0" dirty="0"/>
          </a:p>
          <a:p>
            <a:pPr marL="0" lvl="0" indent="0" algn="l" rtl="0">
              <a:spcBef>
                <a:spcPts val="0"/>
              </a:spcBef>
              <a:spcAft>
                <a:spcPts val="0"/>
              </a:spcAft>
              <a:buNone/>
            </a:pPr>
            <a:r>
              <a:rPr lang="es-ES" sz="1100" dirty="0"/>
              <a:t>Ahora bien, este commons o fondo común no debe confundirse con el dominio público. Hay que recordar que la obra licenciada con </a:t>
            </a:r>
            <a:r>
              <a:rPr lang="es-ES" sz="1100" i="1" dirty="0"/>
              <a:t>creative commons </a:t>
            </a:r>
            <a:r>
              <a:rPr lang="es-ES" sz="1100" dirty="0"/>
              <a:t>sigue estando protegida y es que la LPI solo reconoce el dominio público de una obra una vez agotado el período de vigencia de los derechos de explotación y aun entonces subsisten otros derechos que pueden ser ejercitados por los titulares de DPI o sus herederos e incluso por las AAPP.</a:t>
            </a:r>
          </a:p>
          <a:p>
            <a:pPr marL="0" lvl="0" indent="0" algn="l" rtl="0">
              <a:spcBef>
                <a:spcPts val="0"/>
              </a:spcBef>
              <a:spcAft>
                <a:spcPts val="0"/>
              </a:spcAft>
              <a:buNone/>
            </a:pPr>
            <a:r>
              <a:rPr lang="es-ES" sz="1100" b="1" dirty="0"/>
              <a:t>–Diapositiva 2 párr.—</a:t>
            </a:r>
          </a:p>
          <a:p>
            <a:pPr marL="0" lvl="0" indent="0" algn="l" rtl="0">
              <a:spcBef>
                <a:spcPts val="0"/>
              </a:spcBef>
              <a:spcAft>
                <a:spcPts val="0"/>
              </a:spcAft>
              <a:buNone/>
            </a:pPr>
            <a:endParaRPr lang="es-ES" sz="1100"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100" b="0" dirty="0"/>
              <a:t>Es decir, poner a disposición de los titulares de DPI un modelo de licencia pública y estandarizada (contenido prefijado mediante cláusulas tipo que no pueden modificarse) que autorice el uso de su obra a través de Internet bajo determinadas condiciones, en lugar de prohibirse de facto. Se pasa así de ”tener todos los derechos reservados” a tener solo “algunos derechos reservados”. Uso libre a través de internet de una obra creada pero bajo ciertas condiciones que ahora veremos.</a:t>
            </a:r>
            <a:endParaRPr lang="es-ES" dirty="0"/>
          </a:p>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53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41350" marR="254000" lvl="1" indent="0" algn="just" rtl="0">
              <a:lnSpc>
                <a:spcPct val="100000"/>
              </a:lnSpc>
              <a:spcBef>
                <a:spcPts val="1000"/>
              </a:spcBef>
              <a:spcAft>
                <a:spcPts val="0"/>
              </a:spcAft>
              <a:buSzPts val="700"/>
              <a:buNone/>
            </a:pPr>
            <a:r>
              <a:rPr lang="es-ES" sz="1100" b="1" dirty="0"/>
              <a:t>Diapositiva 1 párr.</a:t>
            </a:r>
          </a:p>
          <a:p>
            <a:pPr marL="641350" marR="254000" lvl="1" indent="0" algn="just" rtl="0">
              <a:lnSpc>
                <a:spcPct val="100000"/>
              </a:lnSpc>
              <a:spcBef>
                <a:spcPts val="1000"/>
              </a:spcBef>
              <a:spcAft>
                <a:spcPts val="0"/>
              </a:spcAft>
              <a:buSzPts val="700"/>
              <a:buNone/>
            </a:pPr>
            <a:r>
              <a:rPr lang="es-ES" sz="1100" dirty="0"/>
              <a:t>Más concretamente, las cláusulas a las que el licenciante puede condicionar el ejercicio de sus derechos son:</a:t>
            </a:r>
          </a:p>
          <a:p>
            <a:pPr marL="812800" marR="254000" lvl="1" indent="-171450" algn="just" rtl="0">
              <a:lnSpc>
                <a:spcPct val="100000"/>
              </a:lnSpc>
              <a:spcBef>
                <a:spcPts val="1000"/>
              </a:spcBef>
              <a:spcAft>
                <a:spcPts val="0"/>
              </a:spcAft>
              <a:buSzPts val="700"/>
            </a:pPr>
            <a:r>
              <a:rPr lang="es-ES" sz="1100" dirty="0"/>
              <a:t>Reconocimiento de la autoría: cualquier uso o distribución de la obra ha de incorporar el reconocimiento del autor original</a:t>
            </a:r>
          </a:p>
          <a:p>
            <a:pPr marL="812800" marR="254000" lvl="1" indent="-171450" algn="just" rtl="0">
              <a:lnSpc>
                <a:spcPct val="100000"/>
              </a:lnSpc>
              <a:spcBef>
                <a:spcPts val="1000"/>
              </a:spcBef>
              <a:spcAft>
                <a:spcPts val="0"/>
              </a:spcAft>
              <a:buSzPts val="700"/>
            </a:pPr>
            <a:r>
              <a:rPr lang="es-ES" sz="1100" dirty="0"/>
              <a:t>Usos no comerciales: si se utiliza esta cláusula se autoriza cualesquiera no comerciales (utilizar la obra para actividades de las que se vaya a obtener un lucro permitirían al licenciante obtener una retribución económica</a:t>
            </a:r>
          </a:p>
          <a:p>
            <a:pPr marL="812800" marR="254000" lvl="1" indent="-171450" algn="just" rtl="0">
              <a:lnSpc>
                <a:spcPct val="100000"/>
              </a:lnSpc>
              <a:spcBef>
                <a:spcPts val="1000"/>
              </a:spcBef>
              <a:spcAft>
                <a:spcPts val="0"/>
              </a:spcAft>
              <a:buSzPts val="700"/>
            </a:pPr>
            <a:r>
              <a:rPr lang="es-ES" sz="1100" dirty="0"/>
              <a:t>Sin obra derivada: esto permite copiar, distribuir y exhibir la obra, pero no alterarla o transformarla</a:t>
            </a:r>
          </a:p>
          <a:p>
            <a:pPr marL="812800" marR="254000" lvl="1" indent="-171450" algn="just" rtl="0">
              <a:lnSpc>
                <a:spcPct val="100000"/>
              </a:lnSpc>
              <a:spcBef>
                <a:spcPts val="1000"/>
              </a:spcBef>
              <a:spcAft>
                <a:spcPts val="0"/>
              </a:spcAft>
              <a:buSzPts val="700"/>
            </a:pPr>
            <a:r>
              <a:rPr lang="es-ES" sz="1100" dirty="0"/>
              <a:t>Compartir igual, es decir, que quien quiera transformar la obra o crear una derivada, habrá de hacerla accesible en las mismas condiciones establecidas en la licencia de la obra original</a:t>
            </a:r>
          </a:p>
          <a:p>
            <a:pPr marL="641350" marR="254000" lvl="1" indent="0" algn="just" defTabSz="914400" rtl="0" eaLnBrk="1" fontAlgn="auto" latinLnBrk="0" hangingPunct="1">
              <a:lnSpc>
                <a:spcPct val="100000"/>
              </a:lnSpc>
              <a:spcBef>
                <a:spcPts val="1000"/>
              </a:spcBef>
              <a:spcAft>
                <a:spcPts val="0"/>
              </a:spcAft>
              <a:buClr>
                <a:srgbClr val="000000"/>
              </a:buClr>
              <a:buSzPts val="700"/>
              <a:buFont typeface="Arial"/>
              <a:buNone/>
              <a:tabLst/>
              <a:defRPr/>
            </a:pPr>
            <a:r>
              <a:rPr lang="es-ES" sz="1100" b="0" dirty="0"/>
              <a:t>Pues bien, el titular de los DPI tiene discrecionalidad para elegir entre estas cláusulas y, de este modo, reducir o ampliar el alcance de la autorización que da para la utilización de su obra. Por ejemplo, puede decidir excluir los usos comerciales de su obra o su modificación o permitirla a condición de que la obra resultante quede sometida a idéntica licencia.</a:t>
            </a:r>
          </a:p>
          <a:p>
            <a:pPr marL="641350" marR="254000" lvl="1" indent="0" algn="just" defTabSz="914400" rtl="0" eaLnBrk="1" fontAlgn="auto" latinLnBrk="0" hangingPunct="1">
              <a:lnSpc>
                <a:spcPct val="100000"/>
              </a:lnSpc>
              <a:spcBef>
                <a:spcPts val="1000"/>
              </a:spcBef>
              <a:spcAft>
                <a:spcPts val="0"/>
              </a:spcAft>
              <a:buClr>
                <a:srgbClr val="000000"/>
              </a:buClr>
              <a:buSzPts val="700"/>
              <a:buFont typeface="Arial"/>
              <a:buNone/>
              <a:tabLst/>
              <a:defRPr/>
            </a:pPr>
            <a:endParaRPr lang="es-ES" sz="1100" b="0" dirty="0"/>
          </a:p>
          <a:p>
            <a:pPr marL="641350" marR="254000" lvl="1" indent="0" algn="just" defTabSz="914400" rtl="0" eaLnBrk="1" fontAlgn="auto" latinLnBrk="0" hangingPunct="1">
              <a:lnSpc>
                <a:spcPct val="100000"/>
              </a:lnSpc>
              <a:spcBef>
                <a:spcPts val="1000"/>
              </a:spcBef>
              <a:spcAft>
                <a:spcPts val="0"/>
              </a:spcAft>
              <a:buClr>
                <a:srgbClr val="000000"/>
              </a:buClr>
              <a:buSzPts val="700"/>
              <a:buFont typeface="Arial"/>
              <a:buNone/>
              <a:tabLst/>
              <a:defRPr/>
            </a:pPr>
            <a:r>
              <a:rPr lang="es-ES" sz="1100" b="1" dirty="0"/>
              <a:t>Diapositiva 2 párr.</a:t>
            </a: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09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comercial o no, siempre que se reconozca la autoría original.</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La enciclopedia en línea Wikipedia utiliza la licencia CC BY para permitir que cualquier persona pueda utilizar, compartir y modificar sus artículos siempre que se les dé crédito. Esto ha permitido que Wikipedia se convierta en una de las fuentes de información más importantes y accesibles en todo el mundo, ya que cualquier persona puede contribuir con su conocimiento y experiencia para crear y mejorar los contenidos.</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 bloguero escribe un artículo sobre una receta de cocina y decide utilizar la licencia CC BY para permitir que cualquier persona pueda compartir y modificar su contenido siempre que se le dé crédito. De esta manera, otras personas pueden compartir el artículo en sus propias redes sociales o blogs, o incluso traducirlo a otros idiomas, lo que puede ayudar a difundir la receta a un público más amplio.</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comercial o no, siempre que se reconozca la autoría original y se distribuya bajo la misma licencia.</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 profesor universitario decide crear un sitio web para su curso en línea. Utiliza algunos materiales de aprendizaje, como imágenes y videos, que están bajo la licencia CC BY-SA, los cuales pueden ser compartidos, modificados y utilizados con fines comerciales siempre que se les dé crédito y que se compartan bajo la misma licencia.</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comercial o no, siempre que se reconozca la autoría original y no se hagan cambios o modificaciones al trabajo.</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 músico independiente decide publicar su álbum en línea bajo la licencia CC BY-ND. Esto significa que las personas pueden descargar y compartir el álbum, pero no pueden modificarlo ni utilizarlo con fines comerciales sin permiso del artista.</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siempre que se reconozca la autoría original y no se utilice con fines comerciales.</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Una organización sin fines de lucro quiere crear una campaña de concientización sobre la contaminación del aire. Decide utilizar algunos videos de TED </a:t>
            </a:r>
            <a:r>
              <a:rPr lang="es-ES" sz="1800" b="0" i="0" u="none" strike="noStrike" dirty="0" err="1">
                <a:solidFill>
                  <a:srgbClr val="000000"/>
                </a:solidFill>
                <a:effectLst/>
                <a:latin typeface="Arial" panose="020B0604020202020204" pitchFamily="34" charset="0"/>
              </a:rPr>
              <a:t>Talks</a:t>
            </a:r>
            <a:r>
              <a:rPr lang="es-ES" sz="1800" b="0" i="0" u="none" strike="noStrike" dirty="0">
                <a:solidFill>
                  <a:srgbClr val="000000"/>
                </a:solidFill>
                <a:effectLst/>
                <a:latin typeface="Arial" panose="020B0604020202020204" pitchFamily="34" charset="0"/>
              </a:rPr>
              <a:t> que están bajo la licencia CC BY-NC, los cuales pueden ser compartidos y modificados siempre que se les dé crédito y que no se utilicen con fines comerciales.</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siempre que se reconozca la autoría original, no se utilice con fines comerciales y se distribuya bajo la misma licencia.</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 fotógrafo profesional decide publicar algunas de sus imágenes en línea bajo la licencia CC BY-NC-SA. De esta manera, cualquier persona puede utilizar, compartir y modificar las imágenes siempre que se les dé crédito, que no se utilicen con fines comerciales y que se compartan bajo la misma licencia.</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1" i="0" u="none" strike="noStrike" dirty="0">
                <a:solidFill>
                  <a:srgbClr val="000000"/>
                </a:solidFill>
                <a:effectLst/>
                <a:latin typeface="Arial" panose="020B0604020202020204" pitchFamily="34" charset="0"/>
              </a:rPr>
              <a:t>Permite la redistribución, siempre que se reconozca la autoría original, no se hagan cambios o modificaciones al trabajo y no se utilice con fines comerciales.</a:t>
            </a:r>
            <a:endParaRPr lang="es-ES" sz="1800" b="0" i="0" u="none" strike="noStrike" dirty="0">
              <a:effectLst/>
              <a:latin typeface="Arial" panose="020B0604020202020204" pitchFamily="34" charset="0"/>
            </a:endParaRPr>
          </a:p>
          <a:p>
            <a:pPr marR="0" algn="just" rtl="0" fontAlgn="ctr">
              <a:spcBef>
                <a:spcPts val="2400"/>
              </a:spcBef>
              <a:spcAft>
                <a:spcPts val="2400"/>
              </a:spcAft>
            </a:pPr>
            <a:r>
              <a:rPr lang="es-ES" sz="1800" b="0" i="0" u="none" strike="noStrike" dirty="0">
                <a:solidFill>
                  <a:srgbClr val="000000"/>
                </a:solidFill>
                <a:effectLst/>
                <a:latin typeface="Arial" panose="020B0604020202020204" pitchFamily="34" charset="0"/>
              </a:rPr>
              <a:t>Un artista crea una serie de ilustraciones que desea compartir en línea. Decide utilizar la licencia CC BY-NC-ND para permitir que cualquier persona pueda descargar y compartir las ilustraciones siempre que se le dé crédito, que no se utilice con fines comerciales y que no se realicen modificaciones. De esta manera, el artista puede compartir su trabajo con el mundo sin renunciar a sus derechos de autor y asegurándose de que su obra se mantenga tal como fue creada originalmente.</a:t>
            </a:r>
            <a:endParaRPr lang="es-ES" sz="1800" b="0" i="0" u="none" strike="noStrike" dirty="0">
              <a:effectLst/>
              <a:latin typeface="Arial" panose="020B0604020202020204" pitchFamily="34" charset="0"/>
            </a:endParaRP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6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Las licencias CC </a:t>
            </a:r>
            <a:r>
              <a:rPr lang="es-ES" sz="1100" dirty="0"/>
              <a:t>permiten elegir a los titulares de DPI las posibilidades en las que deben ser utilizadas sus obras. Es decir, </a:t>
            </a:r>
            <a:r>
              <a:rPr lang="es-ES" sz="1100" b="1" dirty="0"/>
              <a:t>abarcan todas las modalidades de explotación y cubren todos los medios o formatos de explotación</a:t>
            </a:r>
            <a:endParaRPr lang="es-ES" sz="1100" b="1" i="1" dirty="0"/>
          </a:p>
          <a:p>
            <a:pPr marL="457200" marR="254000" lvl="0" indent="-317500" algn="just" rtl="0">
              <a:lnSpc>
                <a:spcPct val="100000"/>
              </a:lnSpc>
              <a:spcBef>
                <a:spcPts val="1000"/>
              </a:spcBef>
              <a:spcAft>
                <a:spcPts val="0"/>
              </a:spcAft>
              <a:buSzPts val="1400"/>
              <a:buChar char="●"/>
            </a:pPr>
            <a:r>
              <a:rPr lang="es-ES" sz="1100" b="1" dirty="0"/>
              <a:t>Se otorgan con carácter gratuito</a:t>
            </a:r>
            <a:r>
              <a:rPr lang="es-ES" sz="1100" dirty="0"/>
              <a:t>, el titular de los DPI renuncia a exigir cobro por los usos licenciados</a:t>
            </a:r>
          </a:p>
          <a:p>
            <a:pPr marL="457200" marR="254000" lvl="0" indent="-317500" algn="just" rtl="0">
              <a:lnSpc>
                <a:spcPct val="100000"/>
              </a:lnSpc>
              <a:spcBef>
                <a:spcPts val="1000"/>
              </a:spcBef>
              <a:spcAft>
                <a:spcPts val="0"/>
              </a:spcAft>
              <a:buSzPts val="1400"/>
              <a:buChar char="●"/>
            </a:pPr>
            <a:r>
              <a:rPr lang="es-ES" sz="1100" b="1" dirty="0"/>
              <a:t>Se establecen a perpetuidad, es decir, </a:t>
            </a:r>
            <a:r>
              <a:rPr lang="es-ES" sz="1100" dirty="0"/>
              <a:t>para toda la duración de la protección de la obra. Por tanto, una vez se otorgue la licencia, el autor queda vinculado hasta la extinción de sus derechos de exclusiva, </a:t>
            </a:r>
            <a:r>
              <a:rPr lang="es-ES" sz="1100" b="1" dirty="0"/>
              <a:t>sin que quepa la revocación</a:t>
            </a:r>
          </a:p>
          <a:p>
            <a:pPr marL="457200" marR="254000" lvl="0" indent="-317500" algn="just" rtl="0">
              <a:lnSpc>
                <a:spcPct val="100000"/>
              </a:lnSpc>
              <a:spcBef>
                <a:spcPts val="1000"/>
              </a:spcBef>
              <a:spcAft>
                <a:spcPts val="0"/>
              </a:spcAft>
              <a:buSzPts val="1400"/>
              <a:buChar char="●"/>
            </a:pPr>
            <a:r>
              <a:rPr lang="es-ES" sz="1100" b="1" dirty="0"/>
              <a:t>No tienen el carácter de exclusiva</a:t>
            </a:r>
            <a:r>
              <a:rPr lang="es-ES" sz="1100" dirty="0"/>
              <a:t>, es decir, el titular de los DPI puede otorgar nuevas licencias sobre la misma obra con condiciones diferentes</a:t>
            </a:r>
          </a:p>
          <a:p>
            <a:pPr marL="457200" marR="254000" lvl="0" indent="-317500" algn="just" rtl="0">
              <a:lnSpc>
                <a:spcPct val="100000"/>
              </a:lnSpc>
              <a:spcBef>
                <a:spcPts val="1000"/>
              </a:spcBef>
              <a:spcAft>
                <a:spcPts val="0"/>
              </a:spcAft>
              <a:buSzPts val="1400"/>
              <a:buChar char="●"/>
            </a:pPr>
            <a:r>
              <a:rPr lang="es-ES" sz="1100" b="1" dirty="0"/>
              <a:t>No afectan a los usos directamente permitidos por la Ley. </a:t>
            </a:r>
            <a:r>
              <a:rPr lang="es-ES" sz="1100" b="0" dirty="0"/>
              <a:t>Esto quiere decir que </a:t>
            </a:r>
            <a:r>
              <a:rPr lang="es-ES" sz="1100" dirty="0"/>
              <a:t>con independencia de la licencia que se establezca, esta no alterará, en ningún caso, los denominados “límites materiales” que la LPI excluye del monopolio del titular de los DPI, que atienden a razones de interés público. Dicho de otro modo, sea el tipo </a:t>
            </a:r>
            <a:r>
              <a:rPr lang="es-ES" sz="1100"/>
              <a:t>de licencia que sea, </a:t>
            </a:r>
            <a:r>
              <a:rPr lang="es-ES" sz="1100" dirty="0"/>
              <a:t>cualquier persona podrá utilizar la obra para hacer una cita o una parodia o con fines educativos o de investigación en los términos </a:t>
            </a:r>
            <a:r>
              <a:rPr lang="es-ES" sz="1100"/>
              <a:t>legalmente fijados.</a:t>
            </a:r>
            <a:endParaRPr lang="es-ES" sz="1100" dirty="0"/>
          </a:p>
          <a:p>
            <a:pPr marL="0" lvl="0" indent="0" algn="l" rtl="0">
              <a:spcBef>
                <a:spcPts val="0"/>
              </a:spcBef>
              <a:spcAft>
                <a:spcPts val="0"/>
              </a:spcAft>
              <a:buNone/>
            </a:pPr>
            <a:endParaRPr lang="es-ES" b="1" dirty="0"/>
          </a:p>
          <a:p>
            <a:pPr marL="0" lvl="0" indent="0" algn="l" rtl="0">
              <a:spcBef>
                <a:spcPts val="0"/>
              </a:spcBef>
              <a:spcAft>
                <a:spcPts val="0"/>
              </a:spcAft>
              <a:buNone/>
            </a:pPr>
            <a:r>
              <a:rPr lang="es-ES" dirty="0"/>
              <a:t>La explotación de obras objeto de protección por la PI exige a su titular elegir la licencia CC que más le convenga e identificar la obra con el símbolo correspondiente, para permitir a los usuarios identificar con facilidad las condiciones de su utilización. Si el usuario decide utilizar una obra en Internet que ha sido colgada bajo una licencia CC se convierte en licenciatario y se compromete a aceptar y respetar las condiciones de la licencia establecidas por el titular de los DPI.</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En definitiva, señalar que, pese a sus ventajas, es un sistema falto de control y, por ende, especialmente vulnerable. Ello es así, en esencia, porque la masificación de contenidos digitales en internet puede dar lugar a la mala utilización de buena fe por los usuarios, que erróneamente creen que una obra está licenciada y, por ende, puede ser explotada; y que, en cambio, no es así. El desconocimiento por parte del usuario no evita, en ningún caso, la comisión de infracciones de DPI. Y es que cabe traer a colación aquí un principio del Derecho propio de nuestra tradición jurídica: </a:t>
            </a:r>
            <a:r>
              <a:rPr lang="es-ES" b="1" i="0" u="none" strike="noStrike" dirty="0" err="1">
                <a:solidFill>
                  <a:srgbClr val="000000"/>
                </a:solidFill>
                <a:effectLst/>
                <a:latin typeface="Linux Libertine"/>
              </a:rPr>
              <a:t>ignorantia</a:t>
            </a:r>
            <a:r>
              <a:rPr lang="es-ES" b="1" i="0" u="none" strike="noStrike" dirty="0">
                <a:solidFill>
                  <a:srgbClr val="000000"/>
                </a:solidFill>
                <a:effectLst/>
                <a:latin typeface="Linux Libertine"/>
              </a:rPr>
              <a:t> </a:t>
            </a:r>
            <a:r>
              <a:rPr lang="es-ES" b="1" i="0" u="none" strike="noStrike" dirty="0" err="1">
                <a:solidFill>
                  <a:srgbClr val="000000"/>
                </a:solidFill>
                <a:effectLst/>
                <a:latin typeface="Linux Libertine"/>
              </a:rPr>
              <a:t>juris</a:t>
            </a:r>
            <a:r>
              <a:rPr lang="es-ES" b="1" i="0" u="none" strike="noStrike" dirty="0">
                <a:solidFill>
                  <a:srgbClr val="000000"/>
                </a:solidFill>
                <a:effectLst/>
                <a:latin typeface="Linux Libertine"/>
              </a:rPr>
              <a:t> non </a:t>
            </a:r>
            <a:r>
              <a:rPr lang="es-ES" b="1" i="0" u="none" strike="noStrike" dirty="0" err="1">
                <a:solidFill>
                  <a:srgbClr val="000000"/>
                </a:solidFill>
                <a:effectLst/>
                <a:latin typeface="Linux Libertine"/>
              </a:rPr>
              <a:t>excusat</a:t>
            </a:r>
            <a:r>
              <a:rPr lang="es-ES" b="0" i="0" u="none" strike="noStrike" dirty="0">
                <a:solidFill>
                  <a:srgbClr val="000000"/>
                </a:solidFill>
                <a:effectLst/>
                <a:latin typeface="Linux Libertine"/>
              </a:rPr>
              <a:t>, es decir, la “ignorancia no exime del cumplimiento de la ley” o más coloquialmente “el desconocimiento de la ley no exime de su cumplimiento”.</a:t>
            </a:r>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275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8932eb9c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208932eb9c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483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08932eb9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08932eb9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1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0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55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10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906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8" name="Google Shape;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851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nc-sa/4.0/deed.c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p:cSld name="Portada">
    <p:bg>
      <p:bgPr>
        <a:solidFill>
          <a:srgbClr val="00386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7200"/>
              <a:buNone/>
              <a:defRPr sz="7200" b="1" cap="none">
                <a:solidFill>
                  <a:schemeClr val="lt1"/>
                </a:solidFill>
                <a:latin typeface="IBM Plex Sans"/>
                <a:ea typeface="IBM Plex Sans"/>
                <a:cs typeface="IBM Plex Sans"/>
                <a:sym typeface="IBM Plex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10;p2"/>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 name="Google Shape;11;p2"/>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12" name="Google Shape;12;p2"/>
          <p:cNvSpPr txBox="1"/>
          <p:nvPr/>
        </p:nvSpPr>
        <p:spPr>
          <a:xfrm>
            <a:off x="7448861" y="5975688"/>
            <a:ext cx="368745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600" b="0" i="0" u="none" strike="noStrike" cap="none">
                <a:solidFill>
                  <a:schemeClr val="lt1"/>
                </a:solidFill>
                <a:latin typeface="IBM Plex Sans SemiBold"/>
                <a:ea typeface="IBM Plex Sans SemiBold"/>
                <a:cs typeface="IBM Plex Sans SemiBold"/>
                <a:sym typeface="IBM Plex Sans SemiBold"/>
              </a:rPr>
              <a:t>#ProDigital</a:t>
            </a:r>
            <a:endParaRPr/>
          </a:p>
        </p:txBody>
      </p:sp>
      <p:sp>
        <p:nvSpPr>
          <p:cNvPr id="13" name="Google Shape;13;p2"/>
          <p:cNvSpPr txBox="1"/>
          <p:nvPr/>
        </p:nvSpPr>
        <p:spPr>
          <a:xfrm>
            <a:off x="4652387" y="3295859"/>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omés imatge">
  <p:cSld name="Només imatge">
    <p:spTree>
      <p:nvGrpSpPr>
        <p:cNvPr id="1" name="Shape 48"/>
        <p:cNvGrpSpPr/>
        <p:nvPr/>
      </p:nvGrpSpPr>
      <p:grpSpPr>
        <a:xfrm>
          <a:off x="0" y="0"/>
          <a:ext cx="0" cy="0"/>
          <a:chOff x="0" y="0"/>
          <a:chExt cx="0" cy="0"/>
        </a:xfrm>
      </p:grpSpPr>
      <p:sp>
        <p:nvSpPr>
          <p:cNvPr id="49" name="Google Shape;49;p11"/>
          <p:cNvSpPr txBox="1">
            <a:spLocks noGrp="1"/>
          </p:cNvSpPr>
          <p:nvPr>
            <p:ph type="body" idx="1"/>
          </p:nvPr>
        </p:nvSpPr>
        <p:spPr>
          <a:xfrm>
            <a:off x="1163638" y="1253331"/>
            <a:ext cx="9969583"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1"/>
          <p:cNvSpPr txBox="1">
            <a:spLocks noGrp="1"/>
          </p:cNvSpPr>
          <p:nvPr>
            <p:ph type="body" idx="2"/>
          </p:nvPr>
        </p:nvSpPr>
        <p:spPr>
          <a:xfrm>
            <a:off x="1163555" y="5726720"/>
            <a:ext cx="9969583"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ues imatges">
  <p:cSld name="Dues imatges">
    <p:spTree>
      <p:nvGrpSpPr>
        <p:cNvPr id="1" name="Shape 51"/>
        <p:cNvGrpSpPr/>
        <p:nvPr/>
      </p:nvGrpSpPr>
      <p:grpSpPr>
        <a:xfrm>
          <a:off x="0" y="0"/>
          <a:ext cx="0" cy="0"/>
          <a:chOff x="0" y="0"/>
          <a:chExt cx="0" cy="0"/>
        </a:xfrm>
      </p:grpSpPr>
      <p:sp>
        <p:nvSpPr>
          <p:cNvPr id="52" name="Google Shape;52;p12"/>
          <p:cNvSpPr txBox="1">
            <a:spLocks noGrp="1"/>
          </p:cNvSpPr>
          <p:nvPr>
            <p:ph type="body" idx="1"/>
          </p:nvPr>
        </p:nvSpPr>
        <p:spPr>
          <a:xfrm>
            <a:off x="6602654"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body" idx="2"/>
          </p:nvPr>
        </p:nvSpPr>
        <p:spPr>
          <a:xfrm>
            <a:off x="6602571"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2"/>
          <p:cNvSpPr txBox="1">
            <a:spLocks noGrp="1"/>
          </p:cNvSpPr>
          <p:nvPr>
            <p:ph type="body" idx="3"/>
          </p:nvPr>
        </p:nvSpPr>
        <p:spPr>
          <a:xfrm>
            <a:off x="1163638" y="5726720"/>
            <a:ext cx="4530567"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2"/>
          <p:cNvSpPr txBox="1">
            <a:spLocks noGrp="1"/>
          </p:cNvSpPr>
          <p:nvPr>
            <p:ph type="body" idx="4"/>
          </p:nvPr>
        </p:nvSpPr>
        <p:spPr>
          <a:xfrm>
            <a:off x="1163638" y="1253331"/>
            <a:ext cx="4530567"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6"/>
        <p:cNvGrpSpPr/>
        <p:nvPr/>
      </p:nvGrpSpPr>
      <p:grpSpPr>
        <a:xfrm>
          <a:off x="0" y="0"/>
          <a:ext cx="0" cy="0"/>
          <a:chOff x="0" y="0"/>
          <a:chExt cx="0" cy="0"/>
        </a:xfrm>
      </p:grpSpPr>
      <p:sp>
        <p:nvSpPr>
          <p:cNvPr id="57" name="Google Shape;57;p13"/>
          <p:cNvSpPr txBox="1">
            <a:spLocks noGrp="1"/>
          </p:cNvSpPr>
          <p:nvPr>
            <p:ph type="body" idx="1"/>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ol i text">
  <p:cSld name="Títol i text">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
          <p:cNvSpPr txBox="1">
            <a:spLocks noGrp="1"/>
          </p:cNvSpPr>
          <p:nvPr>
            <p:ph type="body" idx="2"/>
          </p:nvPr>
        </p:nvSpPr>
        <p:spPr>
          <a:xfrm>
            <a:off x="1046851" y="1313498"/>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raportada">
  <p:cSld name="Contraportada">
    <p:bg>
      <p:bgPr>
        <a:solidFill>
          <a:srgbClr val="003864"/>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4"/>
          <p:cNvPicPr preferRelativeResize="0"/>
          <p:nvPr/>
        </p:nvPicPr>
        <p:blipFill rotWithShape="1">
          <a:blip r:embed="rId2">
            <a:alphaModFix/>
          </a:blip>
          <a:srcRect/>
          <a:stretch/>
        </p:blipFill>
        <p:spPr>
          <a:xfrm>
            <a:off x="1163638" y="5996062"/>
            <a:ext cx="1520039" cy="318180"/>
          </a:xfrm>
          <a:prstGeom prst="rect">
            <a:avLst/>
          </a:prstGeom>
          <a:noFill/>
          <a:ln>
            <a:noFill/>
          </a:ln>
        </p:spPr>
      </p:pic>
      <p:sp>
        <p:nvSpPr>
          <p:cNvPr id="20" name="Google Shape;20;p4"/>
          <p:cNvSpPr txBox="1"/>
          <p:nvPr/>
        </p:nvSpPr>
        <p:spPr>
          <a:xfrm>
            <a:off x="9616273" y="5975688"/>
            <a:ext cx="152003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600">
                <a:solidFill>
                  <a:schemeClr val="lt1"/>
                </a:solidFill>
                <a:latin typeface="IBM Plex Sans SemiBold"/>
                <a:ea typeface="IBM Plex Sans SemiBold"/>
                <a:cs typeface="IBM Plex Sans SemiBold"/>
                <a:sym typeface="IBM Plex Sans SemiBold"/>
              </a:rPr>
              <a:t>#ProDigital</a:t>
            </a:r>
            <a:endParaRPr/>
          </a:p>
        </p:txBody>
      </p:sp>
      <p:pic>
        <p:nvPicPr>
          <p:cNvPr id="21" name="Google Shape;21;p4">
            <a:hlinkClick r:id="rId3"/>
          </p:cNvPr>
          <p:cNvPicPr preferRelativeResize="0"/>
          <p:nvPr/>
        </p:nvPicPr>
        <p:blipFill rotWithShape="1">
          <a:blip r:embed="rId4">
            <a:alphaModFix/>
          </a:blip>
          <a:srcRect/>
          <a:stretch/>
        </p:blipFill>
        <p:spPr>
          <a:xfrm>
            <a:off x="5335980" y="5895792"/>
            <a:ext cx="1515484" cy="522000"/>
          </a:xfrm>
          <a:prstGeom prst="rect">
            <a:avLst/>
          </a:prstGeom>
          <a:noFill/>
          <a:ln>
            <a:noFill/>
          </a:ln>
        </p:spPr>
      </p:pic>
    </p:spTree>
  </p:cSld>
  <p:clrMapOvr>
    <a:masterClrMapping/>
  </p:clrMapOvr>
  <p:extLst>
    <p:ext uri="{DCECCB84-F9BA-43D5-87BE-67443E8EF086}">
      <p15:sldGuideLst xmlns:p15="http://schemas.microsoft.com/office/powerpoint/2012/main">
        <p15:guide id="1"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etències">
  <p:cSld name="Competències">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1038225" y="545466"/>
            <a:ext cx="10089851" cy="646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a:spLocks noGrp="1"/>
          </p:cNvSpPr>
          <p:nvPr>
            <p:ph type="body" idx="2"/>
          </p:nvPr>
        </p:nvSpPr>
        <p:spPr>
          <a:xfrm>
            <a:off x="1046851" y="1317721"/>
            <a:ext cx="10089851"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i="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Índex">
  <p:cSld name="Índex">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1163638" y="2236187"/>
            <a:ext cx="3311525"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1068699" y="896576"/>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body" idx="3"/>
          </p:nvPr>
        </p:nvSpPr>
        <p:spPr>
          <a:xfrm>
            <a:off x="1062038" y="2609701"/>
            <a:ext cx="3413125"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
          <p:cNvSpPr txBox="1">
            <a:spLocks noGrp="1"/>
          </p:cNvSpPr>
          <p:nvPr>
            <p:ph type="body" idx="4"/>
          </p:nvPr>
        </p:nvSpPr>
        <p:spPr>
          <a:xfrm>
            <a:off x="4691063"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5"/>
          </p:nvPr>
        </p:nvSpPr>
        <p:spPr>
          <a:xfrm>
            <a:off x="4589463"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body" idx="6"/>
          </p:nvPr>
        </p:nvSpPr>
        <p:spPr>
          <a:xfrm>
            <a:off x="8328025" y="2236187"/>
            <a:ext cx="3384550" cy="31547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dk1"/>
              </a:buClr>
              <a:buSzPts val="2800"/>
              <a:buFont typeface="IBM Plex Sans"/>
              <a:buNone/>
              <a:defRPr sz="28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7"/>
          </p:nvPr>
        </p:nvSpPr>
        <p:spPr>
          <a:xfrm>
            <a:off x="8226425" y="2609701"/>
            <a:ext cx="3486150" cy="2916237"/>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marL="914400" lvl="1"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marL="1371600" lvl="2"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marL="1828800" lvl="3"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marL="2286000" lvl="4" indent="-381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body" idx="8"/>
          </p:nvPr>
        </p:nvSpPr>
        <p:spPr>
          <a:xfrm>
            <a:off x="1032196" y="5915730"/>
            <a:ext cx="3419068"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9"/>
          </p:nvPr>
        </p:nvSpPr>
        <p:spPr>
          <a:xfrm>
            <a:off x="4568330" y="5910324"/>
            <a:ext cx="3500526"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13"/>
          </p:nvPr>
        </p:nvSpPr>
        <p:spPr>
          <a:xfrm>
            <a:off x="8226425" y="5910323"/>
            <a:ext cx="3486150" cy="67728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BFBFBF"/>
              </a:buClr>
              <a:buSzPts val="4400"/>
              <a:buFont typeface="IBM Plex Sans"/>
              <a:buNone/>
              <a:defRPr sz="4400" b="1">
                <a:solidFill>
                  <a:srgbClr val="BFBFBF"/>
                </a:solidFil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ció">
  <p:cSld name="Secció">
    <p:bg>
      <p:bgPr>
        <a:solidFill>
          <a:srgbClr val="737373"/>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1061665" y="878041"/>
            <a:ext cx="9999662" cy="17012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None/>
              <a:defRPr sz="6000" b="1" cap="none">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2"/>
          </p:nvPr>
        </p:nvSpPr>
        <p:spPr>
          <a:xfrm>
            <a:off x="1061665" y="3171978"/>
            <a:ext cx="9999662" cy="351313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marL="914400" lvl="1"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marL="1371600" lvl="2"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marL="1828800" lvl="3"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marL="2286000" lvl="4" indent="-381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més títol">
  <p:cSld name="Només títol">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400"/>
              <a:buFont typeface="IBM Plex Sans"/>
              <a:buNone/>
              <a:defRPr sz="4400" b="1" cap="none"/>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6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més text">
  <p:cSld name="Només text">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1058779" y="1313713"/>
            <a:ext cx="10103802" cy="499219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p:nvPr/>
        </p:nvSpPr>
        <p:spPr>
          <a:xfrm>
            <a:off x="5195455" y="1662545"/>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i imatge">
  <p:cSld name="Text i imatge">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7541623" y="1313713"/>
            <a:ext cx="3591598" cy="44832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body" idx="2"/>
          </p:nvPr>
        </p:nvSpPr>
        <p:spPr>
          <a:xfrm>
            <a:off x="1058779" y="1313713"/>
            <a:ext cx="5756089" cy="47482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marL="914400" lvl="1"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marL="1371600" lvl="2"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marL="1828800" lvl="3"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marL="2286000" lvl="4" indent="-381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0"/>
          <p:cNvSpPr txBox="1">
            <a:spLocks noGrp="1"/>
          </p:cNvSpPr>
          <p:nvPr>
            <p:ph type="body" idx="3"/>
          </p:nvPr>
        </p:nvSpPr>
        <p:spPr>
          <a:xfrm>
            <a:off x="7542213" y="5796951"/>
            <a:ext cx="3590925" cy="2952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BM Plex Sans"/>
              <a:buNone/>
              <a:defRPr sz="4400" b="0" i="0" u="none" strike="noStrike" cap="non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a:ea typeface="IBM Plex Sans"/>
                <a:cs typeface="IBM Plex Sans"/>
                <a:sym typeface="IBM Plex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indret.com/wp-content/themes/indret/pdf/1246.pdf" TargetMode="External"/><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ogle.com/url?sa=t&amp;rct=j&amp;q=&amp;esrc=s&amp;source=web&amp;cd=&amp;ved=2ahUKEwj47dyprvr_AhXrUKQEHaeMCQgQFnoECAoQAQ&amp;url=https%3A%2F%2Fwww.raco.cat%2Findex.php%2FQuadernsCAC%2Farticle%2Fdownload%2F405818%2F499959&amp;usg=AOvVaw0C4JMYyq_xNxwTsJS8Sjlg&amp;opi=89978449" TargetMode="External"/><Relationship Id="rId4" Type="http://schemas.openxmlformats.org/officeDocument/2006/relationships/hyperlink" Target="https://www.pei-revista.com/index.php?option=com_virtuemart&amp;view=plugin&amp;name=downloads_for_sale&amp;customfield_id=20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vicentec@uji.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1057374" y="861938"/>
            <a:ext cx="10078939" cy="1958110"/>
          </a:xfrm>
          <a:prstGeom prst="rect">
            <a:avLst/>
          </a:prstGeom>
          <a:noFill/>
          <a:ln>
            <a:noFill/>
          </a:ln>
        </p:spPr>
        <p:txBody>
          <a:bodyPr spcFirstLastPara="1" wrap="square" lIns="91425" tIns="45700" rIns="91425" bIns="45700" anchor="t" anchorCtr="0">
            <a:normAutofit fontScale="32500" lnSpcReduction="20000"/>
          </a:bodyPr>
          <a:lstStyle/>
          <a:p>
            <a:pPr marL="0" lvl="0" indent="0" algn="just" rtl="0">
              <a:lnSpc>
                <a:spcPct val="90000"/>
              </a:lnSpc>
              <a:spcBef>
                <a:spcPts val="0"/>
              </a:spcBef>
              <a:spcAft>
                <a:spcPts val="0"/>
              </a:spcAft>
              <a:buClr>
                <a:schemeClr val="lt1"/>
              </a:buClr>
              <a:buSzPct val="74567"/>
              <a:buNone/>
            </a:pPr>
            <a:r>
              <a:rPr lang="es-ES" sz="9655" dirty="0"/>
              <a:t>PROPIEDAD INTELECTUAL:</a:t>
            </a:r>
            <a:endParaRPr sz="9655" dirty="0"/>
          </a:p>
          <a:p>
            <a:pPr marL="0" lvl="0" indent="0" algn="just" rtl="0">
              <a:lnSpc>
                <a:spcPct val="90000"/>
              </a:lnSpc>
              <a:spcBef>
                <a:spcPts val="0"/>
              </a:spcBef>
              <a:spcAft>
                <a:spcPts val="0"/>
              </a:spcAft>
              <a:buClr>
                <a:schemeClr val="lt1"/>
              </a:buClr>
              <a:buSzPct val="74567"/>
              <a:buNone/>
            </a:pPr>
            <a:r>
              <a:rPr lang="es-ES" sz="9655" dirty="0"/>
              <a:t>DERECHOS DE AUTOR Y CREACIÓN</a:t>
            </a:r>
            <a:endParaRPr sz="9655" dirty="0"/>
          </a:p>
          <a:p>
            <a:pPr marL="0" lvl="0" indent="0" algn="just" rtl="0">
              <a:lnSpc>
                <a:spcPct val="90000"/>
              </a:lnSpc>
              <a:spcBef>
                <a:spcPts val="0"/>
              </a:spcBef>
              <a:spcAft>
                <a:spcPts val="0"/>
              </a:spcAft>
              <a:buClr>
                <a:schemeClr val="lt1"/>
              </a:buClr>
              <a:buSzPct val="74567"/>
              <a:buNone/>
            </a:pPr>
            <a:r>
              <a:rPr lang="es-ES" sz="9655" dirty="0"/>
              <a:t>DE CONTENIDOS DIGITALES</a:t>
            </a:r>
            <a:endParaRPr sz="9655" dirty="0"/>
          </a:p>
          <a:p>
            <a:pPr marL="0" lvl="0" indent="0" algn="l" rtl="0">
              <a:lnSpc>
                <a:spcPct val="90000"/>
              </a:lnSpc>
              <a:spcBef>
                <a:spcPts val="0"/>
              </a:spcBef>
              <a:spcAft>
                <a:spcPts val="0"/>
              </a:spcAft>
              <a:buClr>
                <a:schemeClr val="lt1"/>
              </a:buClr>
              <a:buSzPct val="100000"/>
              <a:buNone/>
            </a:pPr>
            <a:endParaRPr dirty="0"/>
          </a:p>
          <a:p>
            <a:pPr marL="0" lvl="0" indent="0" algn="l" rtl="0">
              <a:lnSpc>
                <a:spcPct val="90000"/>
              </a:lnSpc>
              <a:spcBef>
                <a:spcPts val="0"/>
              </a:spcBef>
              <a:spcAft>
                <a:spcPts val="0"/>
              </a:spcAft>
              <a:buClr>
                <a:schemeClr val="lt1"/>
              </a:buClr>
              <a:buSzPct val="114450"/>
              <a:buNone/>
            </a:pPr>
            <a:r>
              <a:rPr lang="es-ES" sz="6290" dirty="0"/>
              <a:t>PARTE ESPECIAL: PROPIEDAD INTELECTUAL, LICENCIAS Y CONTENIDOS DIGITALES</a:t>
            </a:r>
            <a:endParaRPr sz="6290" dirty="0"/>
          </a:p>
        </p:txBody>
      </p:sp>
      <p:sp>
        <p:nvSpPr>
          <p:cNvPr id="63" name="Google Shape;63;p14"/>
          <p:cNvSpPr txBox="1">
            <a:spLocks noGrp="1"/>
          </p:cNvSpPr>
          <p:nvPr>
            <p:ph type="body" idx="2"/>
          </p:nvPr>
        </p:nvSpPr>
        <p:spPr>
          <a:xfrm>
            <a:off x="1057373" y="3000745"/>
            <a:ext cx="10078939" cy="10372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s-ES" dirty="0"/>
              <a:t>Ciara Vicente Mampel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413645"/>
            <a:ext cx="10793827" cy="4999459"/>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i="1" dirty="0">
                <a:highlight>
                  <a:srgbClr val="D0E0E3"/>
                </a:highlight>
              </a:rPr>
              <a:t>OPEN ACCESS </a:t>
            </a:r>
            <a:r>
              <a:rPr lang="es-ES" sz="2200" b="1" dirty="0">
                <a:highlight>
                  <a:srgbClr val="D0E0E3"/>
                </a:highlight>
              </a:rPr>
              <a:t>(ACCESO ABIERTO)</a:t>
            </a:r>
          </a:p>
          <a:p>
            <a:pPr marL="457200" marR="254000" lvl="0" indent="-317500" rtl="0">
              <a:lnSpc>
                <a:spcPct val="100000"/>
              </a:lnSpc>
              <a:spcBef>
                <a:spcPts val="1000"/>
              </a:spcBef>
              <a:spcAft>
                <a:spcPts val="0"/>
              </a:spcAft>
              <a:buSzPts val="1400"/>
              <a:buChar char="●"/>
            </a:pPr>
            <a:r>
              <a:rPr lang="es-ES" sz="2400" dirty="0"/>
              <a:t>Refleja la posibilidad de acceder gratuitamente y sin restricciones a los recursos digitales que estén en abierto (textos, bases de datos, soportes de audio, video, etc.).</a:t>
            </a:r>
          </a:p>
          <a:p>
            <a:pPr marL="457200" marR="254000" lvl="0" indent="-317500" rtl="0">
              <a:lnSpc>
                <a:spcPct val="100000"/>
              </a:lnSpc>
              <a:spcBef>
                <a:spcPts val="1000"/>
              </a:spcBef>
              <a:spcAft>
                <a:spcPts val="0"/>
              </a:spcAft>
              <a:buSzPts val="1400"/>
              <a:buChar char="●"/>
            </a:pPr>
            <a:r>
              <a:rPr lang="es-ES" sz="2400" dirty="0"/>
              <a:t>Requisitos para poder difundir un determinado recurso digital en abierto:</a:t>
            </a:r>
          </a:p>
          <a:p>
            <a:pPr marR="254000" lvl="1" indent="-273050">
              <a:lnSpc>
                <a:spcPct val="100000"/>
              </a:lnSpc>
              <a:spcBef>
                <a:spcPts val="1000"/>
              </a:spcBef>
              <a:buSzPts val="700"/>
              <a:buFont typeface="Arial"/>
              <a:buChar char="○"/>
            </a:pPr>
            <a:r>
              <a:rPr lang="es-ES" sz="1800" dirty="0">
                <a:solidFill>
                  <a:schemeClr val="tx1"/>
                </a:solidFill>
              </a:rPr>
              <a:t>Accesibilidad gratuita libre y universal sin costes.</a:t>
            </a:r>
          </a:p>
          <a:p>
            <a:pPr marR="254000" lvl="1" indent="-273050">
              <a:lnSpc>
                <a:spcPct val="100000"/>
              </a:lnSpc>
              <a:spcBef>
                <a:spcPts val="1000"/>
              </a:spcBef>
              <a:buSzPts val="700"/>
              <a:buFont typeface="Arial"/>
              <a:buChar char="○"/>
            </a:pPr>
            <a:r>
              <a:rPr lang="es-ES" sz="1800" dirty="0">
                <a:solidFill>
                  <a:schemeClr val="tx1"/>
                </a:solidFill>
              </a:rPr>
              <a:t>Cesión irrevocable e ilimitada de los derechos de propiedad intelectual para utilizar, reproducir y distribuir los materiales.</a:t>
            </a:r>
          </a:p>
          <a:p>
            <a:pPr marR="254000" lvl="1" indent="-273050">
              <a:lnSpc>
                <a:spcPct val="100000"/>
              </a:lnSpc>
              <a:spcBef>
                <a:spcPts val="1000"/>
              </a:spcBef>
              <a:buSzPts val="700"/>
              <a:buFont typeface="Arial"/>
              <a:buChar char="○"/>
            </a:pPr>
            <a:r>
              <a:rPr lang="es-ES" sz="1800" dirty="0">
                <a:solidFill>
                  <a:schemeClr val="tx1"/>
                </a:solidFill>
              </a:rPr>
              <a:t>Disponibilidad íntegra de los materiales en un repositorio reconocido Open Access.</a:t>
            </a:r>
          </a:p>
          <a:p>
            <a:pPr marL="457200" marR="254000" lvl="0" indent="-317500" rtl="0">
              <a:lnSpc>
                <a:spcPct val="100000"/>
              </a:lnSpc>
              <a:spcBef>
                <a:spcPts val="1000"/>
              </a:spcBef>
              <a:spcAft>
                <a:spcPts val="0"/>
              </a:spcAft>
              <a:buSzPts val="1400"/>
              <a:buChar char="●"/>
            </a:pPr>
            <a:r>
              <a:rPr lang="es-ES" sz="2000" dirty="0"/>
              <a:t>Ventajas del Open Access: mayor visibilidad y difusión de la investigación y transferencia del conocimiento.</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71934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413645"/>
            <a:ext cx="10793827" cy="4999459"/>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i="1" dirty="0">
                <a:highlight>
                  <a:srgbClr val="D0E0E3"/>
                </a:highlight>
              </a:rPr>
              <a:t>OPEN ACCESS </a:t>
            </a:r>
            <a:r>
              <a:rPr lang="es-ES" sz="2200" b="1" dirty="0">
                <a:highlight>
                  <a:srgbClr val="D0E0E3"/>
                </a:highlight>
              </a:rPr>
              <a:t>(ACCESO ABIERTO)</a:t>
            </a:r>
          </a:p>
          <a:p>
            <a:pPr marL="457200" marR="254000" lvl="0" indent="-317500" rtl="0">
              <a:lnSpc>
                <a:spcPct val="100000"/>
              </a:lnSpc>
              <a:spcBef>
                <a:spcPts val="1000"/>
              </a:spcBef>
              <a:spcAft>
                <a:spcPts val="0"/>
              </a:spcAft>
              <a:buSzPts val="1400"/>
              <a:buChar char="●"/>
            </a:pPr>
            <a:r>
              <a:rPr lang="es-ES" sz="2400" dirty="0"/>
              <a:t>Ley 14/2011, de 1 de julio, de la Ciencia, la Tecnología y la Innovación (LCTI):</a:t>
            </a:r>
          </a:p>
          <a:p>
            <a:pPr marR="254000" lvl="1" indent="-273050">
              <a:lnSpc>
                <a:spcPct val="100000"/>
              </a:lnSpc>
              <a:spcBef>
                <a:spcPts val="1000"/>
              </a:spcBef>
              <a:buSzPts val="700"/>
              <a:buFont typeface="Arial"/>
              <a:buChar char="○"/>
            </a:pPr>
            <a:r>
              <a:rPr lang="es-ES" sz="1800" dirty="0">
                <a:solidFill>
                  <a:schemeClr val="tx1"/>
                </a:solidFill>
              </a:rPr>
              <a:t>“Los agentes </a:t>
            </a:r>
            <a:r>
              <a:rPr lang="es-ES" sz="1800" dirty="0"/>
              <a:t>públicos del Sistema Español de Ciencia, Tecnología e Innovación impulsarán el desarrollo de repositorios, propios o compartidos, de acceso abierto a las publicaciones de su personal de investigación, y establecerán sistemas que permitan conectarlos con iniciativas similares de ámbito nacional e internacional” (art. 37.1 LCTI).</a:t>
            </a:r>
          </a:p>
          <a:p>
            <a:pPr marR="254000" lvl="1" indent="-273050">
              <a:lnSpc>
                <a:spcPct val="100000"/>
              </a:lnSpc>
              <a:spcBef>
                <a:spcPts val="1000"/>
              </a:spcBef>
              <a:buSzPts val="700"/>
              <a:buFont typeface="Arial"/>
              <a:buChar char="○"/>
            </a:pPr>
            <a:r>
              <a:rPr lang="es-ES" sz="1800" dirty="0"/>
              <a:t>“El personal de investigación cuya actividad investigadora esté financiada mayoritariamente con fondos de los Presupuestos Generales del Estado hará pública una versión digital de la versión final de los contenidos que le hayan sido aceptados para publicación en publicaciones de investigación seriadas o periódicas, tan pronto como resulte posible, pero no más tarde de doce meses después de la fecha oficial de publicación” (art. 37.2 LCTI).</a:t>
            </a:r>
          </a:p>
          <a:p>
            <a:pPr marR="254000" lvl="1" indent="-273050">
              <a:lnSpc>
                <a:spcPct val="100000"/>
              </a:lnSpc>
              <a:spcBef>
                <a:spcPts val="1000"/>
              </a:spcBef>
              <a:buSzPts val="700"/>
              <a:buFont typeface="Arial"/>
              <a:buChar char="○"/>
            </a:pPr>
            <a:r>
              <a:rPr lang="es-ES" sz="1800" dirty="0"/>
              <a:t>“La versión electrónica se hará pública en repositorios de acceso abierto reconocidos en el campo de conocimiento en el que se ha desarrollado la investigación, o en repositorios institucionales de acceso abierto” (art. 37.3 LCTI).</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74083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413645"/>
            <a:ext cx="10793827" cy="4220239"/>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i="1" dirty="0">
                <a:highlight>
                  <a:srgbClr val="D0E0E3"/>
                </a:highlight>
              </a:rPr>
              <a:t>OPEN ACCESS </a:t>
            </a:r>
            <a:r>
              <a:rPr lang="es-ES" sz="2200" b="1" dirty="0">
                <a:highlight>
                  <a:srgbClr val="D0E0E3"/>
                </a:highlight>
              </a:rPr>
              <a:t>(ACCESO ABIERTO)</a:t>
            </a:r>
          </a:p>
          <a:p>
            <a:pPr marL="457200" marR="254000" lvl="0" indent="-317500" rtl="0">
              <a:lnSpc>
                <a:spcPct val="100000"/>
              </a:lnSpc>
              <a:spcBef>
                <a:spcPts val="1000"/>
              </a:spcBef>
              <a:spcAft>
                <a:spcPts val="0"/>
              </a:spcAft>
              <a:buSzPts val="1400"/>
              <a:buChar char="●"/>
            </a:pPr>
            <a:r>
              <a:rPr lang="es-ES" sz="2400" dirty="0"/>
              <a:t>Ley 14/2011, de 1 de julio, de la Ciencia, la Tecnología y la Innovación (LCTI):</a:t>
            </a:r>
          </a:p>
          <a:p>
            <a:pPr marR="254000" lvl="1" indent="-273050">
              <a:lnSpc>
                <a:spcPct val="100000"/>
              </a:lnSpc>
              <a:spcBef>
                <a:spcPts val="1000"/>
              </a:spcBef>
              <a:buSzPts val="700"/>
              <a:buFont typeface="Arial"/>
              <a:buChar char="○"/>
            </a:pPr>
            <a:r>
              <a:rPr lang="es-ES" sz="1800" dirty="0">
                <a:solidFill>
                  <a:schemeClr val="tx1"/>
                </a:solidFill>
              </a:rPr>
              <a:t>“La versión </a:t>
            </a:r>
            <a:r>
              <a:rPr lang="es-ES" sz="1800" dirty="0"/>
              <a:t>electrónica pública podrá ser empleada por las Administraciones Públicas en sus procesos de evaluación” (art. 37.4 LCTI).</a:t>
            </a:r>
          </a:p>
          <a:p>
            <a:pPr marR="254000" lvl="1" indent="-273050">
              <a:lnSpc>
                <a:spcPct val="100000"/>
              </a:lnSpc>
              <a:spcBef>
                <a:spcPts val="1000"/>
              </a:spcBef>
              <a:buSzPts val="700"/>
              <a:buFont typeface="Arial"/>
              <a:buChar char="○"/>
            </a:pPr>
            <a:r>
              <a:rPr lang="es-ES" sz="1800" dirty="0"/>
              <a:t>“El Ministerio de Ciencia e Innovación facilitará el acceso centralizado a los repositorios, y su conexión con iniciativas similares nacionales e internacionales” (art. 37.5 LCTI).</a:t>
            </a:r>
          </a:p>
          <a:p>
            <a:pPr marR="254000" lvl="1" indent="-273050">
              <a:lnSpc>
                <a:spcPct val="100000"/>
              </a:lnSpc>
              <a:spcBef>
                <a:spcPts val="1000"/>
              </a:spcBef>
              <a:buSzPts val="700"/>
              <a:buFont typeface="Arial"/>
              <a:buChar char="○"/>
            </a:pPr>
            <a:r>
              <a:rPr lang="es-ES" sz="1800" dirty="0"/>
              <a:t>“Lo anterior se entiende sin perjuicio de los acuerdos en virtud de los cuales se hayan podido atribuir o transferir a terceros los derechos sobre las publicaciones, y no será de aplicación cuando los derechos sobre los resultados de la actividad de investigación, desarrollo e innovación sean susceptibles de protección”. (art. 37.6 LCTI).</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130632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413645"/>
            <a:ext cx="10373081" cy="4220239"/>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i="1" dirty="0">
                <a:highlight>
                  <a:srgbClr val="D0E0E3"/>
                </a:highlight>
              </a:rPr>
              <a:t>OPEN ACCESS </a:t>
            </a:r>
            <a:r>
              <a:rPr lang="es-ES" sz="2200" b="1" dirty="0">
                <a:highlight>
                  <a:srgbClr val="D0E0E3"/>
                </a:highlight>
              </a:rPr>
              <a:t>(ACCESO ABIERTO)</a:t>
            </a:r>
          </a:p>
          <a:p>
            <a:pPr marL="457200" marR="254000" lvl="0" indent="-317500" rtl="0">
              <a:lnSpc>
                <a:spcPct val="100000"/>
              </a:lnSpc>
              <a:spcBef>
                <a:spcPts val="1000"/>
              </a:spcBef>
              <a:spcAft>
                <a:spcPts val="0"/>
              </a:spcAft>
              <a:buSzPts val="1400"/>
              <a:buChar char="●"/>
            </a:pPr>
            <a:r>
              <a:rPr lang="es-ES" sz="2400" b="1" i="1" dirty="0">
                <a:solidFill>
                  <a:schemeClr val="accent5">
                    <a:lumMod val="75000"/>
                  </a:schemeClr>
                </a:solidFill>
              </a:rPr>
              <a:t>Excurso: Los trabajos de los estudiantes universitarios</a:t>
            </a:r>
          </a:p>
          <a:p>
            <a:pPr marR="254000" lvl="1" indent="-273050">
              <a:lnSpc>
                <a:spcPct val="100000"/>
              </a:lnSpc>
              <a:spcBef>
                <a:spcPts val="1000"/>
              </a:spcBef>
              <a:buSzPts val="700"/>
              <a:buFont typeface="Arial"/>
              <a:buChar char="○"/>
            </a:pPr>
            <a:r>
              <a:rPr lang="es-ES" sz="1800" b="1" dirty="0">
                <a:solidFill>
                  <a:schemeClr val="tx1"/>
                </a:solidFill>
              </a:rPr>
              <a:t>Normativa aplicable</a:t>
            </a:r>
            <a:r>
              <a:rPr lang="es-ES" sz="1800" dirty="0">
                <a:solidFill>
                  <a:schemeClr val="tx1"/>
                </a:solidFill>
              </a:rPr>
              <a:t>: RD 1791 </a:t>
            </a:r>
            <a:r>
              <a:rPr lang="es-ES_tradnl" sz="1800" dirty="0"/>
              <a:t>1791/2010, de 30 de diciembre, por el que se aprueba el Estatuto del Estudiante Universitario.</a:t>
            </a:r>
          </a:p>
          <a:p>
            <a:pPr marR="254000" lvl="1" indent="-273050">
              <a:lnSpc>
                <a:spcPct val="100000"/>
              </a:lnSpc>
              <a:spcBef>
                <a:spcPts val="1000"/>
              </a:spcBef>
              <a:buSzPts val="700"/>
              <a:buFont typeface="Arial"/>
              <a:buChar char="○"/>
            </a:pPr>
            <a:r>
              <a:rPr lang="es-ES" sz="1800" dirty="0"/>
              <a:t>Reconocimiento </a:t>
            </a:r>
            <a:r>
              <a:rPr lang="es-ES_tradnl" sz="1800" dirty="0"/>
              <a:t>los estudiantes de la autoría de los trabajos elaborados durante sus estudios y su protección mediante propiedad intelectual [art. 7.1.x)]; en concreto, el TFG [art. 8.h)], el TFM [art. 9.h)], la Tesis doctoral [art. 10.f)] y los trabajos de investigación previos para su respectiva elaboración.</a:t>
            </a:r>
          </a:p>
          <a:p>
            <a:pPr marR="254000" lvl="1" indent="-273050">
              <a:lnSpc>
                <a:spcPct val="100000"/>
              </a:lnSpc>
              <a:spcBef>
                <a:spcPts val="1000"/>
              </a:spcBef>
              <a:buSzPts val="700"/>
              <a:buFont typeface="Arial"/>
              <a:buChar char="○"/>
            </a:pPr>
            <a:r>
              <a:rPr lang="es-ES" sz="1800" b="1" dirty="0"/>
              <a:t>Excepción:</a:t>
            </a:r>
            <a:r>
              <a:rPr lang="es-ES" sz="1800" dirty="0"/>
              <a:t> ante la concurrencia de una beca o ayuda que formalice una vinculación del estudiante con la Universidad se deberá atender a la convocatoria pública del contrato para determinar las reglas de atribución de los derechos de propiedad intelectual derivados de la investigación.</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131488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LICENCIAS </a:t>
            </a:r>
            <a:r>
              <a:rPr lang="es-ES" i="1" dirty="0"/>
              <a:t>CREATIVE COMMONS</a:t>
            </a:r>
            <a:endParaRPr i="1" dirty="0"/>
          </a:p>
        </p:txBody>
      </p:sp>
      <p:sp>
        <p:nvSpPr>
          <p:cNvPr id="81" name="Google Shape;81;p16"/>
          <p:cNvSpPr txBox="1">
            <a:spLocks noGrp="1"/>
          </p:cNvSpPr>
          <p:nvPr>
            <p:ph type="body" idx="2"/>
          </p:nvPr>
        </p:nvSpPr>
        <p:spPr>
          <a:xfrm>
            <a:off x="835699" y="1443144"/>
            <a:ext cx="9999702"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INICIATIVA </a:t>
            </a:r>
            <a:r>
              <a:rPr lang="es-ES" sz="2200" b="1" i="1" dirty="0">
                <a:highlight>
                  <a:srgbClr val="D0E0E3"/>
                </a:highlight>
              </a:rPr>
              <a:t>CREATIVE COMMONS</a:t>
            </a:r>
            <a:r>
              <a:rPr lang="es-ES" sz="2200" b="1" dirty="0">
                <a:highlight>
                  <a:srgbClr val="D0E0E3"/>
                </a:highlight>
              </a:rPr>
              <a:t> (2002)</a:t>
            </a:r>
          </a:p>
          <a:p>
            <a:pPr marL="457200" marR="254000" lvl="0" indent="-317500" rtl="0">
              <a:lnSpc>
                <a:spcPct val="100000"/>
              </a:lnSpc>
              <a:spcBef>
                <a:spcPts val="1000"/>
              </a:spcBef>
              <a:spcAft>
                <a:spcPts val="0"/>
              </a:spcAft>
              <a:buSzPts val="1400"/>
              <a:buChar char="●"/>
            </a:pPr>
            <a:r>
              <a:rPr lang="es-ES" sz="2400" dirty="0"/>
              <a:t>conjunto de </a:t>
            </a:r>
            <a:r>
              <a:rPr lang="es-ES" sz="2400" b="1" dirty="0"/>
              <a:t>licencias </a:t>
            </a:r>
            <a:r>
              <a:rPr lang="es-ES" sz="2400" dirty="0"/>
              <a:t>que les permita autorizar a favor del público la explotación de sus obras intelectuales, para construir un </a:t>
            </a:r>
            <a:r>
              <a:rPr lang="es-ES" sz="2400" i="1" dirty="0"/>
              <a:t>commons </a:t>
            </a:r>
            <a:r>
              <a:rPr lang="es-ES" sz="2400" dirty="0"/>
              <a:t>que esté a disposición del público de forma libre y gratuita.</a:t>
            </a:r>
          </a:p>
          <a:p>
            <a:pPr marL="457200" marR="254000" lvl="0" indent="-317500" rtl="0">
              <a:lnSpc>
                <a:spcPct val="100000"/>
              </a:lnSpc>
              <a:spcBef>
                <a:spcPts val="1000"/>
              </a:spcBef>
              <a:spcAft>
                <a:spcPts val="0"/>
              </a:spcAft>
              <a:buSzPts val="1400"/>
              <a:buChar char="●"/>
            </a:pPr>
            <a:r>
              <a:rPr lang="es-ES" sz="2400" i="1" dirty="0"/>
              <a:t>commons vs. </a:t>
            </a:r>
            <a:r>
              <a:rPr lang="es-ES" sz="2400" dirty="0"/>
              <a:t>dominio público</a:t>
            </a:r>
          </a:p>
          <a:p>
            <a:pPr marL="139700" marR="254000" lvl="0" indent="0" rtl="0">
              <a:lnSpc>
                <a:spcPct val="100000"/>
              </a:lnSpc>
              <a:spcBef>
                <a:spcPts val="1000"/>
              </a:spcBef>
              <a:spcAft>
                <a:spcPts val="0"/>
              </a:spcAft>
              <a:buSzPts val="1400"/>
            </a:pPr>
            <a:endParaRPr sz="1700" dirty="0"/>
          </a:p>
          <a:p>
            <a:pPr marL="0" lvl="0" indent="0" rtl="0">
              <a:lnSpc>
                <a:spcPct val="100000"/>
              </a:lnSpc>
              <a:spcBef>
                <a:spcPts val="0"/>
              </a:spcBef>
              <a:spcAft>
                <a:spcPts val="0"/>
              </a:spcAft>
              <a:buClr>
                <a:schemeClr val="dk1"/>
              </a:buClr>
              <a:buSzPts val="2800"/>
              <a:buNone/>
            </a:pPr>
            <a:r>
              <a:rPr lang="es-ES" sz="2200" b="1" dirty="0">
                <a:highlight>
                  <a:srgbClr val="D0E0E3"/>
                </a:highlight>
              </a:rPr>
              <a:t>LICENCIAS </a:t>
            </a:r>
            <a:r>
              <a:rPr lang="es-ES" sz="2200" b="1" i="1" dirty="0">
                <a:highlight>
                  <a:srgbClr val="D0E0E3"/>
                </a:highlight>
              </a:rPr>
              <a:t>CREATIVE COMMONS</a:t>
            </a:r>
            <a:r>
              <a:rPr lang="es-ES" sz="2200" b="1" dirty="0">
                <a:highlight>
                  <a:srgbClr val="D0E0E3"/>
                </a:highlight>
              </a:rPr>
              <a:t> </a:t>
            </a:r>
            <a:endParaRPr sz="2200" b="1" dirty="0">
              <a:highlight>
                <a:srgbClr val="D0E0E3"/>
              </a:highlight>
            </a:endParaRPr>
          </a:p>
          <a:p>
            <a:pPr marR="254000" lvl="1" indent="-273050">
              <a:lnSpc>
                <a:spcPct val="100000"/>
              </a:lnSpc>
              <a:spcBef>
                <a:spcPts val="1000"/>
              </a:spcBef>
              <a:buSzPts val="700"/>
              <a:buFont typeface="Arial"/>
              <a:buChar char="○"/>
            </a:pPr>
            <a:r>
              <a:rPr lang="es-ES" sz="2400" dirty="0"/>
              <a:t>Sujetos: licenciante (titular de los DPI) y licenciatario (usuario).</a:t>
            </a:r>
          </a:p>
          <a:p>
            <a:pPr marL="914400" marR="254000" lvl="1" indent="-273050" rtl="0">
              <a:lnSpc>
                <a:spcPct val="100000"/>
              </a:lnSpc>
              <a:spcBef>
                <a:spcPts val="1000"/>
              </a:spcBef>
              <a:spcAft>
                <a:spcPts val="0"/>
              </a:spcAft>
              <a:buSzPts val="700"/>
              <a:buChar char="○"/>
            </a:pPr>
            <a:r>
              <a:rPr lang="es-ES" sz="2400" dirty="0"/>
              <a:t>Licencias públicas y estandarizadas.</a:t>
            </a:r>
          </a:p>
          <a:p>
            <a:pPr marL="914400" marR="254000" lvl="1" indent="-273050" rtl="0">
              <a:lnSpc>
                <a:spcPct val="100000"/>
              </a:lnSpc>
              <a:spcBef>
                <a:spcPts val="1000"/>
              </a:spcBef>
              <a:spcAft>
                <a:spcPts val="0"/>
              </a:spcAft>
              <a:buSzPts val="700"/>
              <a:buChar char="○"/>
            </a:pPr>
            <a:r>
              <a:rPr lang="es-ES" dirty="0"/>
              <a:t>Contenido prefijado mediante cláusul</a:t>
            </a:r>
            <a:r>
              <a:rPr lang="es-ES" sz="2400" dirty="0"/>
              <a:t>as tipo a combinar y que no pueden modificarse.</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13600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LICENCIAS </a:t>
            </a:r>
            <a:r>
              <a:rPr lang="es-ES" i="1" dirty="0"/>
              <a:t>CREATIVE COMMONS</a:t>
            </a:r>
            <a:endParaRPr i="1" dirty="0"/>
          </a:p>
        </p:txBody>
      </p:sp>
      <p:sp>
        <p:nvSpPr>
          <p:cNvPr id="81" name="Google Shape;81;p16"/>
          <p:cNvSpPr txBox="1">
            <a:spLocks noGrp="1"/>
          </p:cNvSpPr>
          <p:nvPr>
            <p:ph type="body" idx="2"/>
          </p:nvPr>
        </p:nvSpPr>
        <p:spPr>
          <a:xfrm>
            <a:off x="835698" y="1443144"/>
            <a:ext cx="10031901"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LICENCIAS </a:t>
            </a:r>
            <a:r>
              <a:rPr lang="es-ES" sz="2200" b="1" i="1" dirty="0">
                <a:highlight>
                  <a:srgbClr val="D0E0E3"/>
                </a:highlight>
              </a:rPr>
              <a:t>CREATIVE COMMONS</a:t>
            </a:r>
            <a:r>
              <a:rPr lang="es-ES" sz="2200" b="1" dirty="0">
                <a:highlight>
                  <a:srgbClr val="D0E0E3"/>
                </a:highlight>
              </a:rPr>
              <a:t> (2002)</a:t>
            </a:r>
            <a:endParaRPr sz="2200" b="1" dirty="0">
              <a:highlight>
                <a:srgbClr val="D0E0E3"/>
              </a:highlight>
            </a:endParaRPr>
          </a:p>
          <a:p>
            <a:pPr marL="457200" marR="254000" lvl="0" indent="-317500" rtl="0">
              <a:lnSpc>
                <a:spcPct val="100000"/>
              </a:lnSpc>
              <a:spcBef>
                <a:spcPts val="1000"/>
              </a:spcBef>
              <a:spcAft>
                <a:spcPts val="0"/>
              </a:spcAft>
              <a:buSzPts val="1400"/>
              <a:buChar char="●"/>
            </a:pPr>
            <a:r>
              <a:rPr lang="es-ES" sz="2400" dirty="0"/>
              <a:t>En concreto, se puede optar por autorizar o excluir:</a:t>
            </a:r>
          </a:p>
          <a:p>
            <a:pPr marL="914400" marR="254000" lvl="1" indent="-273050" rtl="0">
              <a:lnSpc>
                <a:spcPct val="100000"/>
              </a:lnSpc>
              <a:spcBef>
                <a:spcPts val="1000"/>
              </a:spcBef>
              <a:spcAft>
                <a:spcPts val="0"/>
              </a:spcAft>
              <a:buSzPts val="700"/>
              <a:buChar char="○"/>
            </a:pPr>
            <a:r>
              <a:rPr lang="es-ES" sz="2000" b="1" dirty="0">
                <a:solidFill>
                  <a:schemeClr val="accent5">
                    <a:lumMod val="75000"/>
                  </a:schemeClr>
                </a:solidFill>
              </a:rPr>
              <a:t>Usos comerciales </a:t>
            </a:r>
            <a:r>
              <a:rPr lang="es-ES" sz="2000" dirty="0"/>
              <a:t>que pretendan la obtención de un beneficio mercantil o de una contraprestación monetaria.</a:t>
            </a:r>
          </a:p>
          <a:p>
            <a:pPr marL="914400" marR="254000" lvl="1" indent="-273050" rtl="0">
              <a:lnSpc>
                <a:spcPct val="100000"/>
              </a:lnSpc>
              <a:spcBef>
                <a:spcPts val="1000"/>
              </a:spcBef>
              <a:spcAft>
                <a:spcPts val="0"/>
              </a:spcAft>
              <a:buSzPts val="700"/>
              <a:buChar char="○"/>
            </a:pPr>
            <a:r>
              <a:rPr lang="es-ES" sz="2000" dirty="0"/>
              <a:t>La </a:t>
            </a:r>
            <a:r>
              <a:rPr lang="es-ES" sz="2000" b="1" dirty="0">
                <a:solidFill>
                  <a:schemeClr val="accent5">
                    <a:lumMod val="75000"/>
                  </a:schemeClr>
                </a:solidFill>
              </a:rPr>
              <a:t>modificación</a:t>
            </a:r>
            <a:r>
              <a:rPr lang="es-ES" sz="2000" dirty="0"/>
              <a:t> y </a:t>
            </a:r>
            <a:r>
              <a:rPr lang="es-ES" sz="2000" b="1" dirty="0">
                <a:solidFill>
                  <a:schemeClr val="accent5">
                    <a:lumMod val="75000"/>
                  </a:schemeClr>
                </a:solidFill>
              </a:rPr>
              <a:t>transformación</a:t>
            </a:r>
            <a:r>
              <a:rPr lang="es-ES" sz="2000" dirty="0"/>
              <a:t> de la obra y, si la permite, someterla o no a </a:t>
            </a:r>
            <a:r>
              <a:rPr lang="es-ES" sz="2000" b="1" i="1" dirty="0">
                <a:solidFill>
                  <a:schemeClr val="accent5">
                    <a:lumMod val="75000"/>
                  </a:schemeClr>
                </a:solidFill>
              </a:rPr>
              <a:t>copyleft </a:t>
            </a:r>
            <a:r>
              <a:rPr lang="es-ES" sz="2000" dirty="0"/>
              <a:t>(cláusulas contractuales que obligan a someter la nueva obra “derivada” a la misma licencia que ha permitido su creación). </a:t>
            </a:r>
          </a:p>
          <a:p>
            <a:pPr marL="139700" marR="254000" lvl="0" indent="0" rtl="0">
              <a:lnSpc>
                <a:spcPct val="100000"/>
              </a:lnSpc>
              <a:spcBef>
                <a:spcPts val="1000"/>
              </a:spcBef>
              <a:spcAft>
                <a:spcPts val="0"/>
              </a:spcAft>
              <a:buSzPts val="1400"/>
            </a:pPr>
            <a:endParaRPr sz="1700" dirty="0"/>
          </a:p>
          <a:p>
            <a:pPr marL="0" lvl="0" indent="0" rtl="0">
              <a:lnSpc>
                <a:spcPct val="100000"/>
              </a:lnSpc>
              <a:spcBef>
                <a:spcPts val="0"/>
              </a:spcBef>
              <a:spcAft>
                <a:spcPts val="0"/>
              </a:spcAft>
              <a:buClr>
                <a:schemeClr val="dk1"/>
              </a:buClr>
              <a:buSzPts val="2800"/>
              <a:buNone/>
            </a:pPr>
            <a:r>
              <a:rPr lang="es-ES" sz="2200" b="1" dirty="0">
                <a:highlight>
                  <a:srgbClr val="D0E0E3"/>
                </a:highlight>
              </a:rPr>
              <a:t>TIPOS DE LICENCIAS</a:t>
            </a:r>
            <a:endParaRPr sz="2200" b="1" dirty="0">
              <a:highlight>
                <a:srgbClr val="D0E0E3"/>
              </a:highlight>
            </a:endParaRPr>
          </a:p>
          <a:p>
            <a:pPr marL="482600" marR="254000" indent="-342900">
              <a:lnSpc>
                <a:spcPct val="100000"/>
              </a:lnSpc>
              <a:buSzPts val="1400"/>
              <a:buFont typeface="Arial" panose="020B0604020202020204" pitchFamily="34" charset="0"/>
              <a:buChar char="•"/>
            </a:pPr>
            <a:r>
              <a:rPr lang="es-ES" sz="2200" dirty="0"/>
              <a:t>Así, según se escoja, resultan </a:t>
            </a:r>
            <a:r>
              <a:rPr lang="es-ES" sz="2200" b="1" dirty="0">
                <a:solidFill>
                  <a:schemeClr val="accent5">
                    <a:lumMod val="75000"/>
                  </a:schemeClr>
                </a:solidFill>
              </a:rPr>
              <a:t>seis</a:t>
            </a:r>
            <a:r>
              <a:rPr lang="es-ES" sz="2200" dirty="0"/>
              <a:t> tipos diferentes de licencias identificadas con la combinación de cuatro iconos que explican las condiciones establecidas por el titular de los DPI y que son comprensibles a nivel global:</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94299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LICENCIAS CREATIVE COMMONS</a:t>
            </a:r>
            <a:endParaRPr dirty="0"/>
          </a:p>
        </p:txBody>
      </p:sp>
      <p:graphicFrame>
        <p:nvGraphicFramePr>
          <p:cNvPr id="4" name="Taula 3">
            <a:extLst>
              <a:ext uri="{FF2B5EF4-FFF2-40B4-BE49-F238E27FC236}">
                <a16:creationId xmlns:a16="http://schemas.microsoft.com/office/drawing/2014/main" id="{60B64B2A-81D6-4074-B05E-61D8A9F31525}"/>
              </a:ext>
            </a:extLst>
          </p:cNvPr>
          <p:cNvGraphicFramePr>
            <a:graphicFrameLocks noGrp="1"/>
          </p:cNvGraphicFramePr>
          <p:nvPr>
            <p:extLst>
              <p:ext uri="{D42A27DB-BD31-4B8C-83A1-F6EECF244321}">
                <p14:modId xmlns:p14="http://schemas.microsoft.com/office/powerpoint/2010/main" val="2852371519"/>
              </p:ext>
            </p:extLst>
          </p:nvPr>
        </p:nvGraphicFramePr>
        <p:xfrm>
          <a:off x="1038225" y="1668780"/>
          <a:ext cx="5479981" cy="4626335"/>
        </p:xfrm>
        <a:graphic>
          <a:graphicData uri="http://schemas.openxmlformats.org/drawingml/2006/table">
            <a:tbl>
              <a:tblPr firstRow="1" firstCol="1" bandRow="1">
                <a:tableStyleId>{C083E6E3-FA7D-4D7B-A595-EF9225AFEA82}</a:tableStyleId>
              </a:tblPr>
              <a:tblGrid>
                <a:gridCol w="1778635">
                  <a:extLst>
                    <a:ext uri="{9D8B030D-6E8A-4147-A177-3AD203B41FA5}">
                      <a16:colId xmlns:a16="http://schemas.microsoft.com/office/drawing/2014/main" val="3978100256"/>
                    </a:ext>
                  </a:extLst>
                </a:gridCol>
                <a:gridCol w="3701346">
                  <a:extLst>
                    <a:ext uri="{9D8B030D-6E8A-4147-A177-3AD203B41FA5}">
                      <a16:colId xmlns:a16="http://schemas.microsoft.com/office/drawing/2014/main" val="3895068059"/>
                    </a:ext>
                  </a:extLst>
                </a:gridCol>
              </a:tblGrid>
              <a:tr h="660905">
                <a:tc>
                  <a:txBody>
                    <a:bodyPr/>
                    <a:lstStyle/>
                    <a:p>
                      <a:pPr algn="ctr">
                        <a:spcBef>
                          <a:spcPts val="2400"/>
                        </a:spcBef>
                        <a:spcAft>
                          <a:spcPts val="2400"/>
                        </a:spcAft>
                      </a:pPr>
                      <a:r>
                        <a:rPr lang="es-ES" sz="1400" dirty="0">
                          <a:effectLst/>
                          <a:latin typeface="IBM Plex Sans" panose="020B0503050203000203" pitchFamily="34" charset="0"/>
                        </a:rPr>
                        <a:t>TIPO DE LICENCIA</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solidFill>
                      <a:srgbClr val="D0E0E3"/>
                    </a:solidFill>
                  </a:tcPr>
                </a:tc>
                <a:tc>
                  <a:txBody>
                    <a:bodyPr/>
                    <a:lstStyle/>
                    <a:p>
                      <a:pPr algn="ctr">
                        <a:spcBef>
                          <a:spcPts val="2400"/>
                        </a:spcBef>
                        <a:spcAft>
                          <a:spcPts val="2400"/>
                        </a:spcAft>
                      </a:pPr>
                      <a:r>
                        <a:rPr lang="es-ES" sz="1400" dirty="0">
                          <a:effectLst/>
                          <a:latin typeface="IBM Plex Sans" panose="020B0503050203000203" pitchFamily="34" charset="0"/>
                        </a:rPr>
                        <a:t>DESCRIPCIÓN</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solidFill>
                      <a:srgbClr val="D0E0E3"/>
                    </a:solidFill>
                  </a:tcPr>
                </a:tc>
                <a:extLst>
                  <a:ext uri="{0D108BD9-81ED-4DB2-BD59-A6C34878D82A}">
                    <a16:rowId xmlns:a16="http://schemas.microsoft.com/office/drawing/2014/main" val="2058892765"/>
                  </a:ext>
                </a:extLst>
              </a:tr>
              <a:tr h="660905">
                <a:tc>
                  <a:txBody>
                    <a:bodyPr/>
                    <a:lstStyle/>
                    <a:p>
                      <a:pPr algn="ctr">
                        <a:spcBef>
                          <a:spcPts val="2400"/>
                        </a:spcBef>
                        <a:spcAft>
                          <a:spcPts val="2400"/>
                        </a:spcAft>
                      </a:pPr>
                      <a:r>
                        <a:rPr lang="es-ES" sz="1400" dirty="0">
                          <a:effectLst/>
                          <a:latin typeface="IBM Plex Sans" panose="020B0503050203000203" pitchFamily="34" charset="0"/>
                        </a:rPr>
                        <a:t>CC BY</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9298800"/>
                  </a:ext>
                </a:extLst>
              </a:tr>
              <a:tr h="660905">
                <a:tc>
                  <a:txBody>
                    <a:bodyPr/>
                    <a:lstStyle/>
                    <a:p>
                      <a:pPr algn="ctr">
                        <a:spcBef>
                          <a:spcPts val="2400"/>
                        </a:spcBef>
                        <a:spcAft>
                          <a:spcPts val="2400"/>
                        </a:spcAft>
                      </a:pPr>
                      <a:r>
                        <a:rPr lang="es-ES" sz="1400" dirty="0">
                          <a:effectLst/>
                          <a:latin typeface="IBM Plex Sans" panose="020B0503050203000203" pitchFamily="34" charset="0"/>
                        </a:rPr>
                        <a:t>CC BY-SA</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 - Compartir igual</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8443359"/>
                  </a:ext>
                </a:extLst>
              </a:tr>
              <a:tr h="660905">
                <a:tc>
                  <a:txBody>
                    <a:bodyPr/>
                    <a:lstStyle/>
                    <a:p>
                      <a:pPr algn="ctr">
                        <a:spcBef>
                          <a:spcPts val="2400"/>
                        </a:spcBef>
                        <a:spcAft>
                          <a:spcPts val="2400"/>
                        </a:spcAft>
                      </a:pPr>
                      <a:r>
                        <a:rPr lang="es-ES" sz="1400" dirty="0">
                          <a:effectLst/>
                          <a:latin typeface="IBM Plex Sans" panose="020B0503050203000203" pitchFamily="34" charset="0"/>
                        </a:rPr>
                        <a:t>CC BY-ND</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 - Sin derivadas</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1335246"/>
                  </a:ext>
                </a:extLst>
              </a:tr>
              <a:tr h="660905">
                <a:tc>
                  <a:txBody>
                    <a:bodyPr/>
                    <a:lstStyle/>
                    <a:p>
                      <a:pPr algn="ctr">
                        <a:spcBef>
                          <a:spcPts val="2400"/>
                        </a:spcBef>
                        <a:spcAft>
                          <a:spcPts val="2400"/>
                        </a:spcAft>
                      </a:pPr>
                      <a:r>
                        <a:rPr lang="es-ES" sz="1400">
                          <a:effectLst/>
                          <a:latin typeface="IBM Plex Sans" panose="020B0503050203000203" pitchFamily="34" charset="0"/>
                        </a:rPr>
                        <a:t>CC BY-NC</a:t>
                      </a:r>
                      <a:endParaRPr lang="es-ES" sz="160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 - No comercial</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011918"/>
                  </a:ext>
                </a:extLst>
              </a:tr>
              <a:tr h="660905">
                <a:tc>
                  <a:txBody>
                    <a:bodyPr/>
                    <a:lstStyle/>
                    <a:p>
                      <a:pPr algn="ctr">
                        <a:spcBef>
                          <a:spcPts val="2400"/>
                        </a:spcBef>
                        <a:spcAft>
                          <a:spcPts val="2400"/>
                        </a:spcAft>
                      </a:pPr>
                      <a:r>
                        <a:rPr lang="es-ES" sz="1400">
                          <a:effectLst/>
                          <a:latin typeface="IBM Plex Sans" panose="020B0503050203000203" pitchFamily="34" charset="0"/>
                        </a:rPr>
                        <a:t>CC BY-NC-SA</a:t>
                      </a:r>
                      <a:endParaRPr lang="es-ES" sz="160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 - No comercial - Compartir igual</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535596"/>
                  </a:ext>
                </a:extLst>
              </a:tr>
              <a:tr h="660905">
                <a:tc>
                  <a:txBody>
                    <a:bodyPr/>
                    <a:lstStyle/>
                    <a:p>
                      <a:pPr algn="ctr">
                        <a:spcBef>
                          <a:spcPts val="2400"/>
                        </a:spcBef>
                        <a:spcAft>
                          <a:spcPts val="2400"/>
                        </a:spcAft>
                      </a:pPr>
                      <a:r>
                        <a:rPr lang="es-ES" sz="1400">
                          <a:effectLst/>
                          <a:latin typeface="IBM Plex Sans" panose="020B0503050203000203" pitchFamily="34" charset="0"/>
                        </a:rPr>
                        <a:t>CC BY-NC-ND</a:t>
                      </a:r>
                      <a:endParaRPr lang="es-ES" sz="160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2400"/>
                        </a:spcBef>
                        <a:spcAft>
                          <a:spcPts val="2400"/>
                        </a:spcAft>
                      </a:pPr>
                      <a:r>
                        <a:rPr lang="es-ES" sz="1400" dirty="0">
                          <a:effectLst/>
                          <a:latin typeface="IBM Plex Sans" panose="020B0503050203000203" pitchFamily="34" charset="0"/>
                        </a:rPr>
                        <a:t>Atribución - No comercial - Sin derivadas</a:t>
                      </a:r>
                      <a:endParaRPr lang="es-ES" sz="1600" dirty="0">
                        <a:effectLst/>
                        <a:latin typeface="IBM Plex Sans" panose="020B050305020300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483771"/>
                  </a:ext>
                </a:extLst>
              </a:tr>
            </a:tbl>
          </a:graphicData>
        </a:graphic>
      </p:graphicFrame>
      <p:pic>
        <p:nvPicPr>
          <p:cNvPr id="2" name="Picture 2" descr="Creative Commons Licencias Iconos - Gráficos vectoriales gratis en Pixabay  - Pixabay">
            <a:extLst>
              <a:ext uri="{FF2B5EF4-FFF2-40B4-BE49-F238E27FC236}">
                <a16:creationId xmlns:a16="http://schemas.microsoft.com/office/drawing/2014/main" id="{93BB20CF-A6F3-C633-A18A-7F59B318F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384" y="2766060"/>
            <a:ext cx="2882056" cy="1916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60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LICENCIAS </a:t>
            </a:r>
            <a:r>
              <a:rPr lang="es-ES" i="1" dirty="0"/>
              <a:t>CREATIVE COMMONS</a:t>
            </a:r>
            <a:endParaRPr i="1" dirty="0"/>
          </a:p>
        </p:txBody>
      </p:sp>
      <p:sp>
        <p:nvSpPr>
          <p:cNvPr id="81" name="Google Shape;81;p16"/>
          <p:cNvSpPr txBox="1">
            <a:spLocks noGrp="1"/>
          </p:cNvSpPr>
          <p:nvPr>
            <p:ph type="body" idx="2"/>
          </p:nvPr>
        </p:nvSpPr>
        <p:spPr>
          <a:xfrm>
            <a:off x="835698" y="1290850"/>
            <a:ext cx="10089851" cy="5298794"/>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CARACTERÍSTICAS DE LAS LICENCIAS </a:t>
            </a:r>
            <a:r>
              <a:rPr lang="es-ES" sz="2200" b="1" i="1" dirty="0">
                <a:highlight>
                  <a:srgbClr val="D0E0E3"/>
                </a:highlight>
              </a:rPr>
              <a:t>CREATIVE COMMONS</a:t>
            </a:r>
            <a:endParaRPr sz="2200" b="1" dirty="0">
              <a:highlight>
                <a:srgbClr val="D0E0E3"/>
              </a:highlight>
            </a:endParaRPr>
          </a:p>
          <a:p>
            <a:pPr marL="457200" marR="254000" lvl="0" indent="-317500" algn="just" rtl="0">
              <a:lnSpc>
                <a:spcPct val="100000"/>
              </a:lnSpc>
              <a:spcBef>
                <a:spcPts val="1000"/>
              </a:spcBef>
              <a:spcAft>
                <a:spcPts val="0"/>
              </a:spcAft>
              <a:buSzPts val="1400"/>
              <a:buChar char="●"/>
            </a:pPr>
            <a:r>
              <a:rPr lang="es-ES" sz="2200" dirty="0"/>
              <a:t>Abarcan todas las modalidades de explotación y cubren todos los medios o formatos de explotación (contenidos digitales).</a:t>
            </a:r>
            <a:endParaRPr lang="es-ES" sz="2200" i="1" dirty="0"/>
          </a:p>
          <a:p>
            <a:pPr marL="457200" marR="254000" lvl="0" indent="-317500" algn="just" rtl="0">
              <a:lnSpc>
                <a:spcPct val="100000"/>
              </a:lnSpc>
              <a:spcBef>
                <a:spcPts val="1000"/>
              </a:spcBef>
              <a:spcAft>
                <a:spcPts val="0"/>
              </a:spcAft>
              <a:buSzPts val="1400"/>
              <a:buChar char="●"/>
            </a:pPr>
            <a:r>
              <a:rPr lang="es-ES" sz="2200" dirty="0"/>
              <a:t>Se otorgan con carácter gratuito.</a:t>
            </a:r>
          </a:p>
          <a:p>
            <a:pPr marL="457200" marR="254000" lvl="0" indent="-317500" algn="just" rtl="0">
              <a:lnSpc>
                <a:spcPct val="100000"/>
              </a:lnSpc>
              <a:spcBef>
                <a:spcPts val="1000"/>
              </a:spcBef>
              <a:spcAft>
                <a:spcPts val="0"/>
              </a:spcAft>
              <a:buSzPts val="1400"/>
              <a:buChar char="●"/>
            </a:pPr>
            <a:r>
              <a:rPr lang="es-ES" sz="2200" dirty="0"/>
              <a:t>Son a perpetuidad y no cabe la revocación.</a:t>
            </a:r>
          </a:p>
          <a:p>
            <a:pPr marL="457200" marR="254000" lvl="0" indent="-317500" algn="just" rtl="0">
              <a:lnSpc>
                <a:spcPct val="100000"/>
              </a:lnSpc>
              <a:spcBef>
                <a:spcPts val="1000"/>
              </a:spcBef>
              <a:spcAft>
                <a:spcPts val="0"/>
              </a:spcAft>
              <a:buSzPts val="1400"/>
              <a:buChar char="●"/>
            </a:pPr>
            <a:r>
              <a:rPr lang="es-ES" sz="2200" dirty="0"/>
              <a:t>No tienen el carácter de exclusiva.</a:t>
            </a:r>
          </a:p>
          <a:p>
            <a:pPr marL="457200" marR="254000" lvl="0" indent="-317500" algn="just" rtl="0">
              <a:lnSpc>
                <a:spcPct val="100000"/>
              </a:lnSpc>
              <a:spcBef>
                <a:spcPts val="1000"/>
              </a:spcBef>
              <a:spcAft>
                <a:spcPts val="0"/>
              </a:spcAft>
              <a:buSzPts val="1400"/>
              <a:buChar char="●"/>
            </a:pPr>
            <a:r>
              <a:rPr lang="es-ES" sz="2200" dirty="0"/>
              <a:t>No afectan a los usos directamente permitidos por la Ley.</a:t>
            </a:r>
          </a:p>
          <a:p>
            <a:pPr marL="139700" marR="254000" lvl="0" indent="0" rtl="0">
              <a:lnSpc>
                <a:spcPct val="100000"/>
              </a:lnSpc>
              <a:spcBef>
                <a:spcPts val="1000"/>
              </a:spcBef>
              <a:spcAft>
                <a:spcPts val="0"/>
              </a:spcAft>
              <a:buSzPts val="1400"/>
            </a:pPr>
            <a:endParaRPr sz="1700" dirty="0"/>
          </a:p>
          <a:p>
            <a:pPr marL="0" lvl="0" indent="0" rtl="0">
              <a:lnSpc>
                <a:spcPct val="100000"/>
              </a:lnSpc>
              <a:spcBef>
                <a:spcPts val="0"/>
              </a:spcBef>
              <a:spcAft>
                <a:spcPts val="0"/>
              </a:spcAft>
              <a:buClr>
                <a:schemeClr val="dk1"/>
              </a:buClr>
              <a:buSzPts val="2800"/>
              <a:buNone/>
            </a:pPr>
            <a:r>
              <a:rPr lang="es-ES" sz="2200" b="1" dirty="0">
                <a:highlight>
                  <a:srgbClr val="D0E0E3"/>
                </a:highlight>
              </a:rPr>
              <a:t>SISTEMA VULNERABLE</a:t>
            </a:r>
          </a:p>
          <a:p>
            <a:pPr marL="457200" marR="254000" lvl="0" indent="-317500" algn="just" rtl="0">
              <a:lnSpc>
                <a:spcPct val="100000"/>
              </a:lnSpc>
              <a:spcBef>
                <a:spcPts val="1000"/>
              </a:spcBef>
              <a:spcAft>
                <a:spcPts val="0"/>
              </a:spcAft>
              <a:buSzPts val="1400"/>
              <a:buChar char="●"/>
            </a:pPr>
            <a:r>
              <a:rPr lang="es-ES" sz="2200" dirty="0"/>
              <a:t>Posible mala utilización de buena fe por parte de terceros, que no impide la comisión de infracciones de DPI.</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78519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a:off x="1038225" y="562884"/>
            <a:ext cx="10089900" cy="6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dirty="0"/>
              <a:t>BIBLIOGRAFÍA</a:t>
            </a:r>
            <a:endParaRPr dirty="0"/>
          </a:p>
        </p:txBody>
      </p:sp>
      <p:sp>
        <p:nvSpPr>
          <p:cNvPr id="105" name="Google Shape;105;p19"/>
          <p:cNvSpPr txBox="1">
            <a:spLocks noGrp="1"/>
          </p:cNvSpPr>
          <p:nvPr>
            <p:ph type="body" idx="2"/>
          </p:nvPr>
        </p:nvSpPr>
        <p:spPr>
          <a:xfrm>
            <a:off x="1046848" y="1408750"/>
            <a:ext cx="9292107" cy="4534850"/>
          </a:xfrm>
          <a:prstGeom prst="rect">
            <a:avLst/>
          </a:prstGeom>
          <a:noFill/>
          <a:ln w="38100" cap="flat" cmpd="sng">
            <a:solidFill>
              <a:srgbClr val="D0E0E3"/>
            </a:solidFill>
            <a:prstDash val="dashDot"/>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chemeClr val="dk1"/>
              </a:buClr>
              <a:buSzPts val="2800"/>
              <a:buNone/>
            </a:pPr>
            <a:r>
              <a:rPr lang="es-ES_tradnl" sz="2200" dirty="0">
                <a:solidFill>
                  <a:schemeClr val="tx1"/>
                </a:solidFill>
                <a:latin typeface="IBM Plex Sans" panose="020B0503050203000203" pitchFamily="34" charset="0"/>
              </a:rPr>
              <a:t>BERCOVITZ RODRÍGUEZ-CANO, R., </a:t>
            </a:r>
            <a:r>
              <a:rPr lang="es-ES_tradnl" sz="2200" i="1" dirty="0">
                <a:solidFill>
                  <a:schemeClr val="tx1"/>
                </a:solidFill>
                <a:latin typeface="IBM Plex Sans" panose="020B0503050203000203" pitchFamily="34" charset="0"/>
              </a:rPr>
              <a:t>Manual de Propiedad Intelectual</a:t>
            </a:r>
            <a:r>
              <a:rPr lang="es-ES_tradnl" sz="2200" dirty="0">
                <a:solidFill>
                  <a:schemeClr val="tx1"/>
                </a:solidFill>
                <a:latin typeface="IBM Plex Sans" panose="020B0503050203000203" pitchFamily="34" charset="0"/>
              </a:rPr>
              <a:t>, Tirant lo Blanch, Valencia, 2017.</a:t>
            </a:r>
          </a:p>
          <a:p>
            <a:pPr marL="0" indent="0">
              <a:lnSpc>
                <a:spcPct val="100000"/>
              </a:lnSpc>
              <a:spcBef>
                <a:spcPts val="0"/>
              </a:spcBef>
            </a:pPr>
            <a:r>
              <a:rPr lang="es-ES" sz="2200" dirty="0">
                <a:latin typeface="IBM Plex Sans" panose="020B0503050203000203" pitchFamily="34" charset="0"/>
                <a:ea typeface="Calibri" panose="020F0502020204030204" pitchFamily="34" charset="0"/>
                <a:cs typeface="Arial" panose="020B0604020202020204" pitchFamily="34" charset="0"/>
              </a:rPr>
              <a:t>i</a:t>
            </a:r>
            <a:r>
              <a:rPr lang="es-ES" sz="2200" dirty="0">
                <a:effectLst/>
                <a:latin typeface="IBM Plex Sans" panose="020B0503050203000203" pitchFamily="34" charset="0"/>
                <a:ea typeface="Calibri" panose="020F0502020204030204" pitchFamily="34" charset="0"/>
                <a:cs typeface="Arial" panose="020B0604020202020204" pitchFamily="34" charset="0"/>
              </a:rPr>
              <a:t>d., (coord.), </a:t>
            </a:r>
            <a:r>
              <a:rPr lang="es-ES" sz="2200" i="1" dirty="0">
                <a:effectLst/>
                <a:latin typeface="IBM Plex Sans" panose="020B0503050203000203" pitchFamily="34" charset="0"/>
                <a:ea typeface="Calibri" panose="020F0502020204030204" pitchFamily="34" charset="0"/>
                <a:cs typeface="Arial" panose="020B0604020202020204" pitchFamily="34" charset="0"/>
              </a:rPr>
              <a:t>Comentarios a la Ley de Propiedad Intelectual</a:t>
            </a:r>
            <a:r>
              <a:rPr lang="es-ES" sz="2200" dirty="0">
                <a:effectLst/>
                <a:latin typeface="IBM Plex Sans" panose="020B0503050203000203" pitchFamily="34" charset="0"/>
                <a:ea typeface="Calibri" panose="020F0502020204030204" pitchFamily="34" charset="0"/>
                <a:cs typeface="Arial" panose="020B0604020202020204" pitchFamily="34" charset="0"/>
              </a:rPr>
              <a:t>, Cuarta Edición, Tecnos, Barcelona, 2017.</a:t>
            </a:r>
          </a:p>
          <a:p>
            <a:pPr marL="0" indent="0">
              <a:lnSpc>
                <a:spcPct val="100000"/>
              </a:lnSpc>
              <a:spcBef>
                <a:spcPts val="0"/>
              </a:spcBef>
            </a:pPr>
            <a:r>
              <a:rPr lang="es-ES" sz="2200" dirty="0">
                <a:effectLst/>
                <a:latin typeface="IBM Plex Sans" panose="020B0503050203000203" pitchFamily="34" charset="0"/>
                <a:ea typeface="Calibri" panose="020F0502020204030204" pitchFamily="34" charset="0"/>
                <a:cs typeface="Arial" panose="020B0604020202020204" pitchFamily="34" charset="0"/>
              </a:rPr>
              <a:t>PALAU RAMÍREZ, F. y PALAO MORENO, G. (</a:t>
            </a:r>
            <a:r>
              <a:rPr lang="es-ES" sz="2200" dirty="0" err="1">
                <a:effectLst/>
                <a:latin typeface="IBM Plex Sans" panose="020B0503050203000203" pitchFamily="34" charset="0"/>
                <a:ea typeface="Calibri" panose="020F0502020204030204" pitchFamily="34" charset="0"/>
                <a:cs typeface="Arial" panose="020B0604020202020204" pitchFamily="34" charset="0"/>
              </a:rPr>
              <a:t>dirs</a:t>
            </a:r>
            <a:r>
              <a:rPr lang="es-ES" sz="2200" dirty="0">
                <a:effectLst/>
                <a:latin typeface="IBM Plex Sans" panose="020B0503050203000203" pitchFamily="34" charset="0"/>
                <a:ea typeface="Calibri" panose="020F0502020204030204" pitchFamily="34" charset="0"/>
                <a:cs typeface="Arial" panose="020B0604020202020204" pitchFamily="34" charset="0"/>
              </a:rPr>
              <a:t>.), </a:t>
            </a:r>
            <a:r>
              <a:rPr lang="es-ES" sz="2200" i="1" dirty="0">
                <a:effectLst/>
                <a:latin typeface="IBM Plex Sans" panose="020B0503050203000203" pitchFamily="34" charset="0"/>
                <a:ea typeface="Calibri" panose="020F0502020204030204" pitchFamily="34" charset="0"/>
                <a:cs typeface="Arial" panose="020B0604020202020204" pitchFamily="34" charset="0"/>
              </a:rPr>
              <a:t>Comentarios a la Ley de Propiedad Intelectual</a:t>
            </a:r>
            <a:r>
              <a:rPr lang="es-ES" sz="2200" dirty="0">
                <a:effectLst/>
                <a:latin typeface="IBM Plex Sans" panose="020B0503050203000203" pitchFamily="34" charset="0"/>
                <a:ea typeface="Calibri" panose="020F0502020204030204" pitchFamily="34" charset="0"/>
                <a:cs typeface="Arial" panose="020B0604020202020204" pitchFamily="34" charset="0"/>
              </a:rPr>
              <a:t>, Tirant lo Blanch, Valencia, 2017.</a:t>
            </a:r>
          </a:p>
          <a:p>
            <a:pPr marL="0" indent="0">
              <a:lnSpc>
                <a:spcPct val="100000"/>
              </a:lnSpc>
              <a:spcBef>
                <a:spcPts val="0"/>
              </a:spcBef>
            </a:pPr>
            <a:r>
              <a:rPr lang="es-ES" sz="2200" dirty="0">
                <a:solidFill>
                  <a:schemeClr val="tx1"/>
                </a:solidFill>
                <a:effectLst/>
                <a:latin typeface="IBM Plex Sans" panose="020B0503050203000203" pitchFamily="34" charset="0"/>
                <a:ea typeface="Calibri" panose="020F0502020204030204" pitchFamily="34" charset="0"/>
                <a:cs typeface="Arial" panose="020B0604020202020204" pitchFamily="34" charset="0"/>
              </a:rPr>
              <a:t>PEINADO GARCÍA, J. I., «La propiedad intelectual: derechos de autor y derechos afines», en A. Menéndez Menéndez y A. J. Rojo Fernández Río (</a:t>
            </a:r>
            <a:r>
              <a:rPr lang="es-ES" sz="2200" dirty="0" err="1">
                <a:solidFill>
                  <a:schemeClr val="tx1"/>
                </a:solidFill>
                <a:effectLst/>
                <a:latin typeface="IBM Plex Sans" panose="020B0503050203000203" pitchFamily="34" charset="0"/>
                <a:ea typeface="Calibri" panose="020F0502020204030204" pitchFamily="34" charset="0"/>
                <a:cs typeface="Arial" panose="020B0604020202020204" pitchFamily="34" charset="0"/>
              </a:rPr>
              <a:t>dirs</a:t>
            </a:r>
            <a:r>
              <a:rPr lang="es-ES" sz="2200" dirty="0">
                <a:solidFill>
                  <a:schemeClr val="tx1"/>
                </a:solidFill>
                <a:effectLst/>
                <a:latin typeface="IBM Plex Sans" panose="020B0503050203000203" pitchFamily="34" charset="0"/>
                <a:ea typeface="Calibri" panose="020F0502020204030204" pitchFamily="34" charset="0"/>
                <a:cs typeface="Arial" panose="020B0604020202020204" pitchFamily="34" charset="0"/>
              </a:rPr>
              <a:t>.), </a:t>
            </a:r>
            <a:r>
              <a:rPr lang="es-ES" sz="2200" i="1" dirty="0">
                <a:solidFill>
                  <a:schemeClr val="tx1"/>
                </a:solidFill>
                <a:effectLst/>
                <a:latin typeface="IBM Plex Sans" panose="020B0503050203000203" pitchFamily="34" charset="0"/>
                <a:ea typeface="Calibri" panose="020F0502020204030204" pitchFamily="34" charset="0"/>
                <a:cs typeface="Arial" panose="020B0604020202020204" pitchFamily="34" charset="0"/>
              </a:rPr>
              <a:t>Lecciones de derecho mercantil</a:t>
            </a:r>
            <a:r>
              <a:rPr lang="es-ES" sz="2200" dirty="0">
                <a:solidFill>
                  <a:schemeClr val="tx1"/>
                </a:solidFill>
                <a:effectLst/>
                <a:latin typeface="IBM Plex Sans" panose="020B0503050203000203" pitchFamily="34" charset="0"/>
                <a:ea typeface="Calibri" panose="020F0502020204030204" pitchFamily="34" charset="0"/>
                <a:cs typeface="Arial" panose="020B0604020202020204" pitchFamily="34" charset="0"/>
              </a:rPr>
              <a:t>, ed. 20ª, vol. 1, Thomson Reuters-</a:t>
            </a:r>
            <a:r>
              <a:rPr lang="es-ES" sz="2200" dirty="0" err="1">
                <a:solidFill>
                  <a:schemeClr val="tx1"/>
                </a:solidFill>
                <a:effectLst/>
                <a:latin typeface="IBM Plex Sans" panose="020B0503050203000203" pitchFamily="34" charset="0"/>
                <a:ea typeface="Calibri" panose="020F0502020204030204" pitchFamily="34" charset="0"/>
                <a:cs typeface="Arial" panose="020B0604020202020204" pitchFamily="34" charset="0"/>
              </a:rPr>
              <a:t>Civitas</a:t>
            </a:r>
            <a:r>
              <a:rPr lang="es-ES" sz="2200" dirty="0">
                <a:solidFill>
                  <a:schemeClr val="tx1"/>
                </a:solidFill>
                <a:effectLst/>
                <a:latin typeface="IBM Plex Sans" panose="020B0503050203000203" pitchFamily="34" charset="0"/>
                <a:ea typeface="Calibri" panose="020F0502020204030204" pitchFamily="34" charset="0"/>
                <a:cs typeface="Arial" panose="020B0604020202020204" pitchFamily="34" charset="0"/>
              </a:rPr>
              <a:t>, Madrid, 2022, pp. 191-218.</a:t>
            </a:r>
          </a:p>
          <a:p>
            <a:pPr marL="0" indent="0">
              <a:lnSpc>
                <a:spcPct val="100000"/>
              </a:lnSpc>
              <a:spcBef>
                <a:spcPts val="0"/>
              </a:spcBef>
            </a:pPr>
            <a:endParaRPr lang="es-ES" sz="2200" dirty="0">
              <a:solidFill>
                <a:schemeClr val="tx1"/>
              </a:solidFill>
              <a:effectLst/>
              <a:latin typeface="IBM Plex Sans" panose="020B0503050203000203" pitchFamily="34" charset="0"/>
              <a:ea typeface="Calibri" panose="020F0502020204030204" pitchFamily="34" charset="0"/>
              <a:cs typeface="Arial" panose="020B0604020202020204" pitchFamily="34" charset="0"/>
            </a:endParaRPr>
          </a:p>
          <a:p>
            <a:pPr marL="0" indent="0">
              <a:lnSpc>
                <a:spcPct val="100000"/>
              </a:lnSpc>
              <a:spcBef>
                <a:spcPts val="0"/>
              </a:spcBef>
            </a:pP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APARICIO VAQUERO, J. P., «Propiedad intelectual y suministro de contenidos digitales», </a:t>
            </a:r>
            <a:r>
              <a:rPr lang="es-ES" sz="2200" i="1" kern="100" dirty="0" err="1">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Indret</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 2016, disponible </a:t>
            </a:r>
            <a:r>
              <a:rPr lang="es-ES" sz="2200" u="none" strike="noStrike"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aquí</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a:t>
            </a:r>
          </a:p>
          <a:p>
            <a:pPr marL="0" indent="0">
              <a:lnSpc>
                <a:spcPct val="100000"/>
              </a:lnSpc>
              <a:spcBef>
                <a:spcPts val="0"/>
              </a:spcBef>
            </a:pP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SENENT VIDAL, M.ª J., «La protección jurídica del denominado “conocimiento libre”», </a:t>
            </a:r>
            <a:r>
              <a:rPr lang="es-ES" sz="2200" i="1"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Revista de Propiedad Intelectual</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 núm. 21, 2005, pp. 81-106, disponible </a:t>
            </a:r>
            <a:r>
              <a:rPr lang="es-ES" sz="2200" u="none" strike="noStrike"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aquí</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a:t>
            </a:r>
          </a:p>
          <a:p>
            <a:pPr marL="0" indent="0">
              <a:lnSpc>
                <a:spcPct val="100000"/>
              </a:lnSpc>
              <a:spcBef>
                <a:spcPts val="0"/>
              </a:spcBef>
            </a:pP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XALABADER, R., «La propiedad intelectual en el mundo digital: ¿un monopolio en extinción», </a:t>
            </a:r>
            <a:r>
              <a:rPr lang="es-ES" sz="2200" i="1" kern="100" dirty="0" err="1">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Quaderns</a:t>
            </a:r>
            <a:r>
              <a:rPr lang="es-ES" sz="2200" i="1"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 del CAC</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 núm. 37, 2011, pp. 63-72, disponible </a:t>
            </a:r>
            <a:r>
              <a:rPr lang="es-ES" sz="2200" u="none" strike="noStrike"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aquí</a:t>
            </a:r>
            <a:r>
              <a:rPr lang="es-ES" sz="2200" kern="100" dirty="0">
                <a:solidFill>
                  <a:schemeClr val="tx1"/>
                </a:solidFill>
                <a:effectLst/>
                <a:latin typeface="IBM Plex Sans" panose="020B0503050203000203" pitchFamily="34" charset="0"/>
                <a:ea typeface="Calibri" panose="020F0502020204030204" pitchFamily="34" charset="0"/>
                <a:cs typeface="Times New Roman" panose="02020603050405020304" pitchFamily="18" charset="0"/>
              </a:rPr>
              <a:t>.</a:t>
            </a:r>
          </a:p>
          <a:p>
            <a:pPr marL="0" indent="0">
              <a:lnSpc>
                <a:spcPct val="100000"/>
              </a:lnSpc>
              <a:spcBef>
                <a:spcPts val="0"/>
              </a:spcBef>
            </a:pPr>
            <a:endParaRPr lang="es-ES" sz="2000" dirty="0">
              <a:latin typeface="IBM Plex Sans" panose="020B0503050203000203" pitchFamily="34" charset="0"/>
              <a:ea typeface="Calibri" panose="020F0502020204030204" pitchFamily="34" charset="0"/>
              <a:cs typeface="Arial" panose="020B0604020202020204" pitchFamily="34" charset="0"/>
            </a:endParaRPr>
          </a:p>
          <a:p>
            <a:pPr marL="0" indent="0">
              <a:lnSpc>
                <a:spcPct val="100000"/>
              </a:lnSpc>
              <a:spcBef>
                <a:spcPts val="0"/>
              </a:spcBef>
            </a:pPr>
            <a:endParaRPr lang="es-ES" sz="2000" dirty="0">
              <a:effectLst/>
              <a:latin typeface="IBM Plex Sans" panose="020B0503050203000203"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2800"/>
              <a:buNone/>
            </a:pPr>
            <a:endParaRPr lang="es-ES_tradnl" sz="2000" dirty="0">
              <a:solidFill>
                <a:schemeClr val="tx1"/>
              </a:solidFill>
              <a:latin typeface="IBM Plex Sans" panose="020B0503050203000203" pitchFamily="34" charset="0"/>
            </a:endParaRPr>
          </a:p>
          <a:p>
            <a:pPr marL="0" lvl="0" indent="0" algn="l" rtl="0">
              <a:spcBef>
                <a:spcPts val="0"/>
              </a:spcBef>
              <a:spcAft>
                <a:spcPts val="0"/>
              </a:spcAft>
              <a:buClr>
                <a:schemeClr val="dk1"/>
              </a:buClr>
              <a:buSzPts val="2800"/>
              <a:buNone/>
            </a:pPr>
            <a:endParaRPr lang="es-ES_tradnl" sz="2200" dirty="0">
              <a:solidFill>
                <a:schemeClr val="tx1"/>
              </a:solidFill>
            </a:endParaRPr>
          </a:p>
        </p:txBody>
      </p:sp>
      <p:grpSp>
        <p:nvGrpSpPr>
          <p:cNvPr id="2" name="Grupo 1">
            <a:extLst>
              <a:ext uri="{FF2B5EF4-FFF2-40B4-BE49-F238E27FC236}">
                <a16:creationId xmlns:a16="http://schemas.microsoft.com/office/drawing/2014/main" id="{533379D2-2BBF-EFF4-8157-D97996BA118B}"/>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76109D01-44FE-965A-1B16-5006852EE66F}"/>
                </a:ext>
              </a:extLst>
            </p:cNvPr>
            <p:cNvPicPr preferRelativeResize="0"/>
            <p:nvPr/>
          </p:nvPicPr>
          <p:blipFill rotWithShape="1">
            <a:blip r:embed="rId6">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68A51CC1-B01B-20CD-771D-9CFA4D40A764}"/>
                </a:ext>
              </a:extLst>
            </p:cNvPr>
            <p:cNvPicPr preferRelativeResize="0"/>
            <p:nvPr/>
          </p:nvPicPr>
          <p:blipFill>
            <a:blip r:embed="rId7">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54640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163638" y="2786784"/>
            <a:ext cx="9972675" cy="12844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100000"/>
              <a:buNone/>
            </a:pPr>
            <a:endParaRPr dirty="0"/>
          </a:p>
          <a:p>
            <a:pPr marL="0" lvl="0" indent="0" algn="ctr" rtl="0">
              <a:lnSpc>
                <a:spcPct val="90000"/>
              </a:lnSpc>
              <a:spcBef>
                <a:spcPts val="0"/>
              </a:spcBef>
              <a:spcAft>
                <a:spcPts val="0"/>
              </a:spcAft>
              <a:buClr>
                <a:schemeClr val="lt1"/>
              </a:buClr>
              <a:buSzPct val="100000"/>
              <a:buNone/>
            </a:pPr>
            <a:r>
              <a:rPr lang="es-ES" sz="2400" dirty="0"/>
              <a:t>Ciara Vicente Mampel</a:t>
            </a:r>
            <a:endParaRPr sz="2400" dirty="0"/>
          </a:p>
          <a:p>
            <a:pPr marL="0" lvl="0" indent="0" algn="ctr" rtl="0">
              <a:lnSpc>
                <a:spcPct val="90000"/>
              </a:lnSpc>
              <a:spcBef>
                <a:spcPts val="0"/>
              </a:spcBef>
              <a:spcAft>
                <a:spcPts val="0"/>
              </a:spcAft>
              <a:buClr>
                <a:schemeClr val="lt1"/>
              </a:buClr>
              <a:buSzPct val="100000"/>
              <a:buNone/>
            </a:pPr>
            <a:r>
              <a:rPr lang="es-ES" sz="2400" u="sng" dirty="0">
                <a:solidFill>
                  <a:schemeClr val="hlink"/>
                </a:solidFill>
                <a:hlinkClick r:id="rId3"/>
              </a:rPr>
              <a:t>vicentec@uji.es</a:t>
            </a:r>
            <a:endParaRPr sz="2400" dirty="0"/>
          </a:p>
          <a:p>
            <a:pPr marL="0" lvl="0" indent="0" algn="ctr" rtl="0">
              <a:lnSpc>
                <a:spcPct val="90000"/>
              </a:lnSpc>
              <a:spcBef>
                <a:spcPts val="0"/>
              </a:spcBef>
              <a:spcAft>
                <a:spcPts val="0"/>
              </a:spcAft>
              <a:buClr>
                <a:schemeClr val="lt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rot="-2">
            <a:off x="0" y="4"/>
            <a:ext cx="12192001" cy="1199468"/>
          </a:xfrm>
          <a:prstGeom prst="rect">
            <a:avLst/>
          </a:prstGeom>
          <a:noFill/>
          <a:ln>
            <a:noFill/>
          </a:ln>
        </p:spPr>
      </p:pic>
      <p:pic>
        <p:nvPicPr>
          <p:cNvPr id="75" name="Google Shape;75;p15"/>
          <p:cNvPicPr preferRelativeResize="0"/>
          <p:nvPr/>
        </p:nvPicPr>
        <p:blipFill>
          <a:blip r:embed="rId4">
            <a:alphaModFix amt="41000"/>
          </a:blip>
          <a:stretch>
            <a:fillRect/>
          </a:stretch>
        </p:blipFill>
        <p:spPr>
          <a:xfrm>
            <a:off x="-1" y="420801"/>
            <a:ext cx="12192000" cy="1557350"/>
          </a:xfrm>
          <a:prstGeom prst="rect">
            <a:avLst/>
          </a:prstGeom>
          <a:noFill/>
          <a:ln>
            <a:noFill/>
          </a:ln>
        </p:spPr>
      </p:pic>
      <p:graphicFrame>
        <p:nvGraphicFramePr>
          <p:cNvPr id="14" name="Diagrama 13">
            <a:extLst>
              <a:ext uri="{FF2B5EF4-FFF2-40B4-BE49-F238E27FC236}">
                <a16:creationId xmlns:a16="http://schemas.microsoft.com/office/drawing/2014/main" id="{2A637756-EA54-4D9D-93B3-7B5C23601CDB}"/>
              </a:ext>
            </a:extLst>
          </p:cNvPr>
          <p:cNvGraphicFramePr/>
          <p:nvPr>
            <p:extLst>
              <p:ext uri="{D42A27DB-BD31-4B8C-83A1-F6EECF244321}">
                <p14:modId xmlns:p14="http://schemas.microsoft.com/office/powerpoint/2010/main" val="3694656637"/>
              </p:ext>
            </p:extLst>
          </p:nvPr>
        </p:nvGraphicFramePr>
        <p:xfrm>
          <a:off x="1472643" y="1487903"/>
          <a:ext cx="9246712" cy="4745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835699" y="1443144"/>
            <a:ext cx="9999702"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i="1" dirty="0"/>
              <a:t>MORTIS CAUSA</a:t>
            </a:r>
            <a:r>
              <a:rPr lang="es-ES" sz="2400" dirty="0"/>
              <a:t>: testamento (art. 42 LPI).</a:t>
            </a:r>
          </a:p>
          <a:p>
            <a:pPr marL="457200" marR="254000" lvl="0" indent="-317500" rtl="0">
              <a:lnSpc>
                <a:spcPct val="100000"/>
              </a:lnSpc>
              <a:spcBef>
                <a:spcPts val="1000"/>
              </a:spcBef>
              <a:spcAft>
                <a:spcPts val="0"/>
              </a:spcAft>
              <a:buSzPts val="1400"/>
              <a:buChar char="●"/>
            </a:pPr>
            <a:r>
              <a:rPr lang="es-ES" sz="2400" i="1" dirty="0"/>
              <a:t>INTER VIVOS</a:t>
            </a:r>
            <a:r>
              <a:rPr lang="es-ES" sz="2400" i="1" dirty="0">
                <a:sym typeface="Wingdings" pitchFamily="2" charset="2"/>
              </a:rPr>
              <a:t> </a:t>
            </a:r>
            <a:r>
              <a:rPr lang="es-ES" sz="2400" dirty="0">
                <a:sym typeface="Wingdings" pitchFamily="2" charset="2"/>
              </a:rPr>
              <a:t>(art. 43 LPI):</a:t>
            </a:r>
            <a:endParaRPr sz="1700" dirty="0"/>
          </a:p>
          <a:p>
            <a:pPr marR="254000" lvl="1" indent="-273050">
              <a:lnSpc>
                <a:spcPct val="100000"/>
              </a:lnSpc>
              <a:spcBef>
                <a:spcPts val="1000"/>
              </a:spcBef>
              <a:buSzPts val="700"/>
              <a:buFont typeface="Arial"/>
              <a:buChar char="○"/>
            </a:pPr>
            <a:r>
              <a:rPr lang="es-ES" sz="2000" dirty="0"/>
              <a:t>Cesión de los derechos patrimoniales (reproducción, distribución, etc.) conforme a las condiciones pactadas (ámbito objetivo, temporal, geográfico y territorial).</a:t>
            </a:r>
          </a:p>
          <a:p>
            <a:pPr marL="914400" marR="254000" lvl="1" indent="-273050" rtl="0">
              <a:lnSpc>
                <a:spcPct val="100000"/>
              </a:lnSpc>
              <a:spcBef>
                <a:spcPts val="1000"/>
              </a:spcBef>
              <a:spcAft>
                <a:spcPts val="0"/>
              </a:spcAft>
              <a:buSzPts val="700"/>
              <a:buChar char="○"/>
            </a:pPr>
            <a:r>
              <a:rPr lang="es-ES" sz="2000" dirty="0"/>
              <a:t>La falta de determinación temporal y territorial provoca que la cesión sea por un periodo  de 5 años y en el territorio en el que se realice la cesión.</a:t>
            </a:r>
          </a:p>
          <a:p>
            <a:pPr marL="914400" marR="254000" lvl="1" indent="-273050" rtl="0">
              <a:lnSpc>
                <a:spcPct val="100000"/>
              </a:lnSpc>
              <a:spcBef>
                <a:spcPts val="1000"/>
              </a:spcBef>
              <a:spcAft>
                <a:spcPts val="0"/>
              </a:spcAft>
              <a:buSzPts val="700"/>
              <a:buChar char="○"/>
            </a:pPr>
            <a:r>
              <a:rPr lang="es-ES" sz="2000" dirty="0"/>
              <a:t>La falta de determinación objetiva provoca que el alcance de la cesión sea el que se deduzca del contrato y sea indispensable para cumplir su propósito.</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835699" y="1443144"/>
            <a:ext cx="9999702" cy="5146500"/>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i="1" dirty="0"/>
              <a:t>INTER VIVOS</a:t>
            </a:r>
            <a:r>
              <a:rPr lang="es-ES" sz="2400" i="1" dirty="0">
                <a:sym typeface="Wingdings" pitchFamily="2" charset="2"/>
              </a:rPr>
              <a:t> </a:t>
            </a:r>
            <a:r>
              <a:rPr lang="es-ES" sz="2400" dirty="0">
                <a:sym typeface="Wingdings" pitchFamily="2" charset="2"/>
              </a:rPr>
              <a:t>(art. 43 LPI):</a:t>
            </a:r>
            <a:endParaRPr sz="1700" dirty="0"/>
          </a:p>
          <a:p>
            <a:pPr marL="914400" marR="254000" lvl="1" indent="-273050" rtl="0">
              <a:lnSpc>
                <a:spcPct val="100000"/>
              </a:lnSpc>
              <a:spcBef>
                <a:spcPts val="1000"/>
              </a:spcBef>
              <a:spcAft>
                <a:spcPts val="0"/>
              </a:spcAft>
              <a:buSzPts val="700"/>
              <a:buChar char="○"/>
            </a:pPr>
            <a:r>
              <a:rPr lang="es-ES" sz="2000" dirty="0"/>
              <a:t>Será nula la cesión de derechos de explotación respecto del conjunto de las obras que pueda crear el autor en el futuro (art. 43.3 LPI).</a:t>
            </a:r>
          </a:p>
          <a:p>
            <a:pPr marL="914400" marR="254000" lvl="1" indent="-273050" rtl="0">
              <a:lnSpc>
                <a:spcPct val="100000"/>
              </a:lnSpc>
              <a:spcBef>
                <a:spcPts val="1000"/>
              </a:spcBef>
              <a:spcAft>
                <a:spcPts val="0"/>
              </a:spcAft>
              <a:buSzPts val="700"/>
              <a:buChar char="○"/>
            </a:pPr>
            <a:r>
              <a:rPr lang="es-ES" sz="2000" dirty="0"/>
              <a:t>Serán nulas las estipulaciones por las que el autor se comprometa a no crear alguna obra en el futuro (art. 43.4 LPI).</a:t>
            </a:r>
          </a:p>
          <a:p>
            <a:pPr marL="914400" marR="254000" lvl="1" indent="-273050" rtl="0">
              <a:lnSpc>
                <a:spcPct val="100000"/>
              </a:lnSpc>
              <a:spcBef>
                <a:spcPts val="1000"/>
              </a:spcBef>
              <a:spcAft>
                <a:spcPts val="0"/>
              </a:spcAft>
              <a:buSzPts val="700"/>
              <a:buChar char="○"/>
            </a:pPr>
            <a:r>
              <a:rPr lang="es-ES" sz="2000" dirty="0"/>
              <a:t>La transmisión de los derechos de explotación no alcanza a las modalidades de utilización o medios de difusión inexistentes o desconocidos al tiempo de la cesión (art. 43.5 LPI).</a:t>
            </a:r>
          </a:p>
          <a:p>
            <a:pPr marL="914400" marR="254000" lvl="1" indent="-273050" rtl="0">
              <a:lnSpc>
                <a:spcPct val="100000"/>
              </a:lnSpc>
              <a:spcBef>
                <a:spcPts val="1000"/>
              </a:spcBef>
              <a:spcAft>
                <a:spcPts val="0"/>
              </a:spcAft>
              <a:buSzPts val="700"/>
              <a:buChar char="○"/>
            </a:pPr>
            <a:endParaRPr lang="es-ES" sz="2000" dirty="0"/>
          </a:p>
          <a:p>
            <a:pPr marL="914400" marR="254000" lvl="1" indent="-273050" algn="ctr" rtl="0">
              <a:lnSpc>
                <a:spcPct val="100000"/>
              </a:lnSpc>
              <a:spcBef>
                <a:spcPts val="1000"/>
              </a:spcBef>
              <a:spcAft>
                <a:spcPts val="0"/>
              </a:spcAft>
              <a:buSzPts val="700"/>
              <a:buChar char="○"/>
            </a:pPr>
            <a:r>
              <a:rPr lang="es-ES" dirty="0"/>
              <a:t>¿Y  LOS DERECHOS MORALES?</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340988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562884"/>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835699" y="1443144"/>
            <a:ext cx="9999702" cy="3957531"/>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b="1" dirty="0"/>
              <a:t>Capacidad</a:t>
            </a:r>
            <a:r>
              <a:rPr lang="es-ES" sz="2400" i="1" dirty="0"/>
              <a:t> </a:t>
            </a:r>
            <a:r>
              <a:rPr lang="es-ES" sz="2400" dirty="0">
                <a:sym typeface="Wingdings" pitchFamily="2" charset="2"/>
              </a:rPr>
              <a:t>(art. 44 LPI):</a:t>
            </a:r>
            <a:endParaRPr lang="es-ES" sz="1700" dirty="0"/>
          </a:p>
          <a:p>
            <a:pPr marL="914400" marR="254000" lvl="1" indent="-273050" rtl="0">
              <a:lnSpc>
                <a:spcPct val="100000"/>
              </a:lnSpc>
              <a:spcBef>
                <a:spcPts val="1000"/>
              </a:spcBef>
              <a:spcAft>
                <a:spcPts val="0"/>
              </a:spcAft>
              <a:buSzPts val="700"/>
              <a:buChar char="○"/>
            </a:pPr>
            <a:r>
              <a:rPr lang="es-ES" sz="2000" dirty="0"/>
              <a:t>Menores de 18 años y mayores de 16, que vivan de forma independiente con consentimiento de sus padres o tutores o con autorización de la persona o institución que los tenga a su cargo.</a:t>
            </a:r>
          </a:p>
          <a:p>
            <a:pPr marL="457200" marR="254000" lvl="0" indent="-317500" rtl="0">
              <a:lnSpc>
                <a:spcPct val="100000"/>
              </a:lnSpc>
              <a:spcBef>
                <a:spcPts val="1000"/>
              </a:spcBef>
              <a:spcAft>
                <a:spcPts val="0"/>
              </a:spcAft>
              <a:buSzPts val="1400"/>
              <a:buChar char="●"/>
            </a:pPr>
            <a:r>
              <a:rPr lang="es-ES" sz="2400" b="1" dirty="0"/>
              <a:t>Requisitos formales</a:t>
            </a:r>
            <a:r>
              <a:rPr lang="es-ES" sz="2400" i="1" dirty="0"/>
              <a:t> </a:t>
            </a:r>
            <a:r>
              <a:rPr lang="es-ES" sz="2400" dirty="0">
                <a:sym typeface="Wingdings" pitchFamily="2" charset="2"/>
              </a:rPr>
              <a:t>(art. 45 LPI):</a:t>
            </a:r>
            <a:endParaRPr lang="es-ES" sz="1700" dirty="0"/>
          </a:p>
          <a:p>
            <a:pPr marL="914400" marR="254000" lvl="1" indent="-273050" rtl="0">
              <a:lnSpc>
                <a:spcPct val="100000"/>
              </a:lnSpc>
              <a:spcBef>
                <a:spcPts val="1000"/>
              </a:spcBef>
              <a:spcAft>
                <a:spcPts val="0"/>
              </a:spcAft>
              <a:buSzPts val="700"/>
              <a:buChar char="○"/>
            </a:pPr>
            <a:r>
              <a:rPr lang="es-ES" sz="2000" dirty="0"/>
              <a:t>La cesión deberá formalizarse por escrito; en caso contrario y previo requerimiento fehaciente, el autor podrá resolver el contrato.</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15240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1038225" y="208920"/>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75256" y="1030187"/>
            <a:ext cx="10906556" cy="5618894"/>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b="1" dirty="0"/>
              <a:t>Modalidades de cesión</a:t>
            </a:r>
            <a:endParaRPr lang="es-ES" sz="1700" dirty="0"/>
          </a:p>
          <a:p>
            <a:pPr marL="914400" marR="254000" lvl="1" indent="-273050" rtl="0">
              <a:lnSpc>
                <a:spcPct val="100000"/>
              </a:lnSpc>
              <a:spcBef>
                <a:spcPts val="1000"/>
              </a:spcBef>
              <a:spcAft>
                <a:spcPts val="0"/>
              </a:spcAft>
              <a:buSzPts val="700"/>
              <a:buChar char="○"/>
            </a:pPr>
            <a:r>
              <a:rPr lang="es-ES" sz="2000" b="1" dirty="0">
                <a:solidFill>
                  <a:schemeClr val="accent5">
                    <a:lumMod val="75000"/>
                  </a:schemeClr>
                </a:solidFill>
              </a:rPr>
              <a:t>CESIÓN EXCLUSIVA:</a:t>
            </a:r>
          </a:p>
          <a:p>
            <a:pPr marR="254000" lvl="2" indent="-273050">
              <a:lnSpc>
                <a:spcPct val="100000"/>
              </a:lnSpc>
              <a:spcBef>
                <a:spcPts val="1000"/>
              </a:spcBef>
              <a:buSzPts val="700"/>
              <a:buChar char="○"/>
            </a:pPr>
            <a:r>
              <a:rPr lang="es-ES" sz="1800" dirty="0">
                <a:solidFill>
                  <a:schemeClr val="tx1"/>
                </a:solidFill>
              </a:rPr>
              <a:t>Para que una cesión sea exclusiva deberá configurarse expresamente en el contrato (art. 48 LPI).</a:t>
            </a:r>
          </a:p>
          <a:p>
            <a:pPr marR="254000" lvl="2" indent="-273050">
              <a:lnSpc>
                <a:spcPct val="100000"/>
              </a:lnSpc>
              <a:spcBef>
                <a:spcPts val="1000"/>
              </a:spcBef>
              <a:buSzPts val="700"/>
              <a:buChar char="○"/>
            </a:pPr>
            <a:r>
              <a:rPr lang="es-ES" sz="1800" dirty="0">
                <a:solidFill>
                  <a:schemeClr val="tx1"/>
                </a:solidFill>
              </a:rPr>
              <a:t>La cesión exclusiva atribuirá al cesionario, conforme a lo pactado, la facultad de explotar la obra con exclusión de otra persona -incluido el cedente- y, salvo pacto en contrario, las de otorgar autorizaciones no exclusivas a terceros (Art. 48 LPI).</a:t>
            </a:r>
          </a:p>
          <a:p>
            <a:pPr marR="254000" lvl="2" indent="-273050">
              <a:lnSpc>
                <a:spcPct val="100000"/>
              </a:lnSpc>
              <a:spcBef>
                <a:spcPts val="1000"/>
              </a:spcBef>
              <a:buSzPts val="700"/>
              <a:buChar char="○"/>
            </a:pPr>
            <a:r>
              <a:rPr lang="es-ES" sz="1800" dirty="0">
                <a:solidFill>
                  <a:schemeClr val="tx1"/>
                </a:solidFill>
              </a:rPr>
              <a:t>Además, el cesionario exclusivo podrá perseguir las infracciones realizadas sobre el derecho objeto de cesión (art. 48 LPI).</a:t>
            </a:r>
          </a:p>
          <a:p>
            <a:pPr marR="254000" lvl="2" indent="-273050">
              <a:lnSpc>
                <a:spcPct val="100000"/>
              </a:lnSpc>
              <a:spcBef>
                <a:spcPts val="1000"/>
              </a:spcBef>
              <a:buSzPts val="700"/>
              <a:buChar char="○"/>
            </a:pPr>
            <a:r>
              <a:rPr lang="es-ES" sz="1800" dirty="0">
                <a:solidFill>
                  <a:schemeClr val="tx1"/>
                </a:solidFill>
              </a:rPr>
              <a:t>El cesionario en exclusiva podrá transmitir a otro su derecho con el consentimiento expreso del cedente (art. 49 LPI).</a:t>
            </a:r>
          </a:p>
          <a:p>
            <a:pPr marR="254000" lvl="3" indent="-273050">
              <a:lnSpc>
                <a:spcPct val="100000"/>
              </a:lnSpc>
              <a:spcBef>
                <a:spcPts val="1000"/>
              </a:spcBef>
              <a:buSzPts val="700"/>
              <a:buChar char="○"/>
            </a:pPr>
            <a:r>
              <a:rPr lang="es-ES" sz="1600" dirty="0">
                <a:solidFill>
                  <a:schemeClr val="tx1"/>
                </a:solidFill>
              </a:rPr>
              <a:t>En caso contrario, esto es, a falta de consentimiento expreso, los cesionarios responderán solidariamente frente al primer cedente de las obligaciones de la cesión.</a:t>
            </a:r>
          </a:p>
          <a:p>
            <a:pPr marR="254000" lvl="3" indent="-273050">
              <a:lnSpc>
                <a:spcPct val="100000"/>
              </a:lnSpc>
              <a:spcBef>
                <a:spcPts val="1000"/>
              </a:spcBef>
              <a:buSzPts val="700"/>
              <a:buChar char="○"/>
            </a:pPr>
            <a:r>
              <a:rPr lang="es-ES" sz="1600" dirty="0">
                <a:solidFill>
                  <a:schemeClr val="tx1"/>
                </a:solidFill>
              </a:rPr>
              <a:t>No será necesario el consentimiento cuando la transmisión se lleve a cabo como consecuencia de la disolución o del cambio de titularidad de la empresa cesionaria.</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133611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75256" y="1502137"/>
            <a:ext cx="10906556" cy="3040368"/>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b="1" dirty="0"/>
              <a:t>Modalidades de cesión</a:t>
            </a:r>
            <a:endParaRPr lang="es-ES" sz="1700" dirty="0"/>
          </a:p>
          <a:p>
            <a:pPr marL="914400" marR="254000" lvl="1" indent="-273050" rtl="0">
              <a:lnSpc>
                <a:spcPct val="100000"/>
              </a:lnSpc>
              <a:spcBef>
                <a:spcPts val="1000"/>
              </a:spcBef>
              <a:spcAft>
                <a:spcPts val="0"/>
              </a:spcAft>
              <a:buSzPts val="700"/>
              <a:buChar char="○"/>
            </a:pPr>
            <a:r>
              <a:rPr lang="es-ES" sz="2000" b="1" dirty="0">
                <a:solidFill>
                  <a:schemeClr val="accent5">
                    <a:lumMod val="75000"/>
                  </a:schemeClr>
                </a:solidFill>
              </a:rPr>
              <a:t>CESIÓN NO EXCLUSIVA:</a:t>
            </a:r>
          </a:p>
          <a:p>
            <a:pPr marR="254000" lvl="2" indent="-273050">
              <a:lnSpc>
                <a:spcPct val="100000"/>
              </a:lnSpc>
              <a:spcBef>
                <a:spcPts val="1000"/>
              </a:spcBef>
              <a:buSzPts val="700"/>
              <a:buChar char="○"/>
            </a:pPr>
            <a:r>
              <a:rPr lang="es-ES" sz="1800" dirty="0">
                <a:solidFill>
                  <a:schemeClr val="tx1"/>
                </a:solidFill>
              </a:rPr>
              <a:t>El cesionario no exclusivo podrá utilizar la obra cedida conforme a lo pactado. Su derecho será transmisible, salvo cuando la transmisión surja como consecuencia de la disolución o cambio de titularidad de la empresa cesionaria (art. 50.1 LPI).</a:t>
            </a:r>
            <a:endParaRPr lang="es-ES" sz="1600" dirty="0">
              <a:solidFill>
                <a:schemeClr val="tx1"/>
              </a:solidFill>
            </a:endParaRP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212171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266160"/>
            <a:ext cx="11115737" cy="5528134"/>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b="1" dirty="0"/>
              <a:t>Remuneración</a:t>
            </a:r>
            <a:endParaRPr lang="es-ES" sz="1700" dirty="0"/>
          </a:p>
          <a:p>
            <a:pPr marL="914400" marR="254000" lvl="1" indent="-273050" rtl="0">
              <a:lnSpc>
                <a:spcPct val="100000"/>
              </a:lnSpc>
              <a:spcBef>
                <a:spcPts val="1000"/>
              </a:spcBef>
              <a:spcAft>
                <a:spcPts val="0"/>
              </a:spcAft>
              <a:buSzPts val="700"/>
              <a:buChar char="○"/>
            </a:pPr>
            <a:r>
              <a:rPr lang="es-ES" sz="1800" dirty="0">
                <a:solidFill>
                  <a:schemeClr val="tx1"/>
                </a:solidFill>
              </a:rPr>
              <a:t>El contrato de cesión habilita al cedente para participar proporcionalmente en los ingresos de la explotación del cesionario (art. 46.1 LPI).</a:t>
            </a:r>
          </a:p>
          <a:p>
            <a:pPr marL="914400" marR="254000" lvl="1" indent="-273050" rtl="0">
              <a:lnSpc>
                <a:spcPct val="100000"/>
              </a:lnSpc>
              <a:spcBef>
                <a:spcPts val="1000"/>
              </a:spcBef>
              <a:spcAft>
                <a:spcPts val="0"/>
              </a:spcAft>
              <a:buSzPts val="700"/>
              <a:buChar char="○"/>
            </a:pPr>
            <a:r>
              <a:rPr lang="es-ES" sz="1800" dirty="0">
                <a:solidFill>
                  <a:schemeClr val="tx1"/>
                </a:solidFill>
              </a:rPr>
              <a:t>Esta remuneración también podrá pactarse en una cantidad a tanto alzado cuando (art. 46.2 LPI):</a:t>
            </a:r>
          </a:p>
          <a:p>
            <a:pPr marR="254000" lvl="2" indent="-273050">
              <a:lnSpc>
                <a:spcPct val="100000"/>
              </a:lnSpc>
              <a:spcBef>
                <a:spcPts val="1000"/>
              </a:spcBef>
              <a:buSzPts val="700"/>
              <a:buChar char="○"/>
            </a:pPr>
            <a:r>
              <a:rPr lang="es-ES" sz="1600" dirty="0">
                <a:solidFill>
                  <a:schemeClr val="tx1"/>
                </a:solidFill>
              </a:rPr>
              <a:t>Exista dificultad grave </a:t>
            </a:r>
            <a:r>
              <a:rPr lang="es-ES" sz="1600" dirty="0"/>
              <a:t>en la determinación de los ingresos o su comprobación sea imposible o de un coste desproporcionado con la eventual retribución, atendiendo a las particularidades de la modalidad de la explotación.</a:t>
            </a:r>
          </a:p>
          <a:p>
            <a:pPr marR="254000" lvl="2" indent="-273050">
              <a:lnSpc>
                <a:spcPct val="100000"/>
              </a:lnSpc>
              <a:spcBef>
                <a:spcPts val="1000"/>
              </a:spcBef>
              <a:buSzPts val="700"/>
              <a:buChar char="○"/>
            </a:pPr>
            <a:r>
              <a:rPr lang="es-ES" sz="1600" dirty="0">
                <a:solidFill>
                  <a:schemeClr val="tx1"/>
                </a:solidFill>
              </a:rPr>
              <a:t>La utilización </a:t>
            </a:r>
            <a:r>
              <a:rPr lang="es-ES" sz="1600" dirty="0"/>
              <a:t>de la obra tenga carácter accesorio respecto de la actividad o del objeto material a los que se destinen.</a:t>
            </a:r>
          </a:p>
          <a:p>
            <a:pPr marR="254000" lvl="2" indent="-273050">
              <a:lnSpc>
                <a:spcPct val="100000"/>
              </a:lnSpc>
              <a:spcBef>
                <a:spcPts val="1000"/>
              </a:spcBef>
              <a:buSzPts val="700"/>
              <a:buFont typeface="Arial"/>
              <a:buChar char="○"/>
            </a:pPr>
            <a:r>
              <a:rPr lang="es-ES" sz="1600" dirty="0">
                <a:solidFill>
                  <a:schemeClr val="tx1"/>
                </a:solidFill>
              </a:rPr>
              <a:t>La obra, utilizada con otras, </a:t>
            </a:r>
            <a:r>
              <a:rPr lang="es-ES" sz="1600" dirty="0"/>
              <a:t>no constituya un elemento esencial de la creación intelectual en la que se integre.</a:t>
            </a:r>
          </a:p>
          <a:p>
            <a:pPr marR="254000" lvl="2" indent="-273050">
              <a:lnSpc>
                <a:spcPct val="100000"/>
              </a:lnSpc>
              <a:spcBef>
                <a:spcPts val="1000"/>
              </a:spcBef>
              <a:buSzPts val="700"/>
              <a:buChar char="○"/>
            </a:pPr>
            <a:r>
              <a:rPr lang="es-ES" sz="1600" dirty="0">
                <a:solidFill>
                  <a:schemeClr val="tx1"/>
                </a:solidFill>
              </a:rPr>
              <a:t>En el caso de la primera y única edición de las siguientes obras no divulgadas previamente: diccionarios, antologías y enciclopedias; prólogos, anotaciones, introducciones y presentaciones; obras científicas; trabajos de ilustración de una obra; tradiciones; y ediciones populares a precios reducidos.</a:t>
            </a: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404440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949734" y="444896"/>
            <a:ext cx="10089851" cy="6461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IBM Plex Sans"/>
              <a:buNone/>
            </a:pPr>
            <a:r>
              <a:rPr lang="es-ES" sz="2400" dirty="0"/>
              <a:t>LA TRANSMISIÓN DE DERECHOS Y LA EXPLOTACIÓN DE CONTENIDOS DIGITALES</a:t>
            </a:r>
            <a:endParaRPr sz="2400" i="1" dirty="0"/>
          </a:p>
        </p:txBody>
      </p:sp>
      <p:sp>
        <p:nvSpPr>
          <p:cNvPr id="81" name="Google Shape;81;p16"/>
          <p:cNvSpPr txBox="1">
            <a:spLocks noGrp="1"/>
          </p:cNvSpPr>
          <p:nvPr>
            <p:ph type="body" idx="2"/>
          </p:nvPr>
        </p:nvSpPr>
        <p:spPr>
          <a:xfrm>
            <a:off x="245758" y="1266160"/>
            <a:ext cx="11115737" cy="5146944"/>
          </a:xfrm>
          <a:prstGeom prst="rect">
            <a:avLst/>
          </a:prstGeom>
          <a:noFill/>
          <a:ln w="38100" cap="flat" cmpd="sng">
            <a:solidFill>
              <a:srgbClr val="D0E0E3"/>
            </a:solidFill>
            <a:prstDash val="dash"/>
            <a:round/>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2800"/>
              <a:buNone/>
            </a:pPr>
            <a:r>
              <a:rPr lang="es-ES" sz="2200" b="1" dirty="0">
                <a:highlight>
                  <a:srgbClr val="D0E0E3"/>
                </a:highlight>
              </a:rPr>
              <a:t>TRANSMISIÓN DE DERECHOS PATRIMONIALES O DE EXPLOTACIÓN:</a:t>
            </a:r>
          </a:p>
          <a:p>
            <a:pPr marL="457200" marR="254000" lvl="0" indent="-317500" rtl="0">
              <a:lnSpc>
                <a:spcPct val="100000"/>
              </a:lnSpc>
              <a:spcBef>
                <a:spcPts val="1000"/>
              </a:spcBef>
              <a:spcAft>
                <a:spcPts val="0"/>
              </a:spcAft>
              <a:buSzPts val="1400"/>
              <a:buChar char="●"/>
            </a:pPr>
            <a:r>
              <a:rPr lang="es-ES" sz="2400" b="1" dirty="0"/>
              <a:t>Revisión de la remuneración</a:t>
            </a:r>
            <a:endParaRPr lang="es-ES" sz="1700" dirty="0"/>
          </a:p>
          <a:p>
            <a:pPr marL="914400" marR="254000" lvl="1" indent="-273050" rtl="0">
              <a:lnSpc>
                <a:spcPct val="100000"/>
              </a:lnSpc>
              <a:spcBef>
                <a:spcPts val="1000"/>
              </a:spcBef>
              <a:spcAft>
                <a:spcPts val="0"/>
              </a:spcAft>
              <a:buSzPts val="700"/>
              <a:buChar char="○"/>
            </a:pPr>
            <a:r>
              <a:rPr lang="es-ES" sz="1800" dirty="0">
                <a:solidFill>
                  <a:schemeClr val="tx1"/>
                </a:solidFill>
              </a:rPr>
              <a:t>“Si en la cesión se produjese </a:t>
            </a:r>
            <a:r>
              <a:rPr lang="es-ES" sz="1800" dirty="0"/>
              <a:t>una manifiesta desproporción entre la remuneración inicialmente pactada por el autor en comparación con la totalidad de los ingresos subsiguientes derivados de la explotación de las obras obtenidos por el cesionario o su derechohabiente, se podrá pedir la revisión del contrato y, en defecto de acuerdo, acudir al Juez para que fije una remuneración adecuada y equitativa, atendidas las circunstancias del caso” (art. 47.1 LPI).</a:t>
            </a:r>
            <a:endParaRPr lang="es-ES" sz="1800" dirty="0">
              <a:solidFill>
                <a:schemeClr val="tx1"/>
              </a:solidFill>
            </a:endParaRPr>
          </a:p>
          <a:p>
            <a:pPr marR="254000" lvl="1" indent="-273050">
              <a:lnSpc>
                <a:spcPct val="100000"/>
              </a:lnSpc>
              <a:spcBef>
                <a:spcPts val="1000"/>
              </a:spcBef>
              <a:buSzPts val="700"/>
              <a:buFont typeface="Arial"/>
              <a:buChar char="○"/>
            </a:pPr>
            <a:r>
              <a:rPr lang="es-ES" sz="1800" dirty="0">
                <a:solidFill>
                  <a:schemeClr val="tx1"/>
                </a:solidFill>
              </a:rPr>
              <a:t>“Esta facultad </a:t>
            </a:r>
            <a:r>
              <a:rPr lang="es-ES" sz="1800" dirty="0"/>
              <a:t>podrá ejercitarse dentro de los diez años siguientes al de la cesión, siempre que no exista pacto expreso acordado al efecto, convenio colectivo o acuerdo sectorial entre los representantes de los autores y los cesionarios que prevean un procedimiento de revisión de la remuneración no equitativa por la cesión de derechos como el indicado en el apartado anterior” (art. 47.2 LPI).</a:t>
            </a:r>
          </a:p>
          <a:p>
            <a:pPr marR="254000" lvl="1" indent="-273050">
              <a:lnSpc>
                <a:spcPct val="100000"/>
              </a:lnSpc>
              <a:spcBef>
                <a:spcPts val="1000"/>
              </a:spcBef>
              <a:buSzPts val="700"/>
              <a:buFont typeface="Arial"/>
              <a:buChar char="○"/>
            </a:pPr>
            <a:r>
              <a:rPr lang="es-ES" sz="1800" dirty="0"/>
              <a:t>“Esta acción de revisión no será aplicable a los autores de los programas de ordenador” (art. 47.3 LPI).</a:t>
            </a:r>
          </a:p>
          <a:p>
            <a:pPr marL="914400" marR="254000" lvl="1" indent="-273050" rtl="0">
              <a:lnSpc>
                <a:spcPct val="100000"/>
              </a:lnSpc>
              <a:spcBef>
                <a:spcPts val="1000"/>
              </a:spcBef>
              <a:spcAft>
                <a:spcPts val="0"/>
              </a:spcAft>
              <a:buSzPts val="700"/>
              <a:buChar char="○"/>
            </a:pPr>
            <a:endParaRPr lang="es-ES" sz="1800" dirty="0">
              <a:solidFill>
                <a:schemeClr val="tx1"/>
              </a:solidFill>
            </a:endParaRPr>
          </a:p>
        </p:txBody>
      </p:sp>
      <p:grpSp>
        <p:nvGrpSpPr>
          <p:cNvPr id="2" name="Grupo 1">
            <a:extLst>
              <a:ext uri="{FF2B5EF4-FFF2-40B4-BE49-F238E27FC236}">
                <a16:creationId xmlns:a16="http://schemas.microsoft.com/office/drawing/2014/main" id="{B474EFB5-2195-F421-C31B-71B498AACE99}"/>
              </a:ext>
            </a:extLst>
          </p:cNvPr>
          <p:cNvGrpSpPr/>
          <p:nvPr/>
        </p:nvGrpSpPr>
        <p:grpSpPr>
          <a:xfrm>
            <a:off x="10867599" y="125136"/>
            <a:ext cx="1328751" cy="6698656"/>
            <a:chOff x="10867599" y="125136"/>
            <a:chExt cx="1328751" cy="6698656"/>
          </a:xfrm>
        </p:grpSpPr>
        <p:pic>
          <p:nvPicPr>
            <p:cNvPr id="3" name="Google Shape;154;p25">
              <a:extLst>
                <a:ext uri="{FF2B5EF4-FFF2-40B4-BE49-F238E27FC236}">
                  <a16:creationId xmlns:a16="http://schemas.microsoft.com/office/drawing/2014/main" id="{A8F2CAE7-297A-3095-31BE-87B45C1C0C46}"/>
                </a:ext>
              </a:extLst>
            </p:cNvPr>
            <p:cNvPicPr preferRelativeResize="0"/>
            <p:nvPr/>
          </p:nvPicPr>
          <p:blipFill rotWithShape="1">
            <a:blip r:embed="rId3">
              <a:alphaModFix/>
            </a:blip>
            <a:srcRect t="35542"/>
            <a:stretch/>
          </p:blipFill>
          <p:spPr>
            <a:xfrm rot="5399998">
              <a:off x="8469172" y="3046959"/>
              <a:ext cx="6616800" cy="773154"/>
            </a:xfrm>
            <a:prstGeom prst="rect">
              <a:avLst/>
            </a:prstGeom>
            <a:noFill/>
            <a:ln>
              <a:noFill/>
            </a:ln>
          </p:spPr>
        </p:pic>
        <p:pic>
          <p:nvPicPr>
            <p:cNvPr id="4" name="Google Shape;155;p25">
              <a:extLst>
                <a:ext uri="{FF2B5EF4-FFF2-40B4-BE49-F238E27FC236}">
                  <a16:creationId xmlns:a16="http://schemas.microsoft.com/office/drawing/2014/main" id="{3F54D134-333A-F3E6-00A8-73939B939521}"/>
                </a:ext>
              </a:extLst>
            </p:cNvPr>
            <p:cNvPicPr preferRelativeResize="0"/>
            <p:nvPr/>
          </p:nvPicPr>
          <p:blipFill>
            <a:blip r:embed="rId4">
              <a:alphaModFix amt="41000"/>
            </a:blip>
            <a:stretch>
              <a:fillRect/>
            </a:stretch>
          </p:blipFill>
          <p:spPr>
            <a:xfrm rot="5400000">
              <a:off x="8223573" y="2851015"/>
              <a:ext cx="6616803" cy="1328751"/>
            </a:xfrm>
            <a:prstGeom prst="rect">
              <a:avLst/>
            </a:prstGeom>
            <a:noFill/>
            <a:ln>
              <a:noFill/>
            </a:ln>
          </p:spPr>
        </p:pic>
      </p:grpSp>
    </p:spTree>
    <p:extLst>
      <p:ext uri="{BB962C8B-B14F-4D97-AF65-F5344CB8AC3E}">
        <p14:creationId xmlns:p14="http://schemas.microsoft.com/office/powerpoint/2010/main" val="1312772421"/>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3879</Words>
  <Application>Microsoft Macintosh PowerPoint</Application>
  <PresentationFormat>Panorámica</PresentationFormat>
  <Paragraphs>186</Paragraphs>
  <Slides>19</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IBM Plex Sans</vt:lpstr>
      <vt:lpstr>Calibri</vt:lpstr>
      <vt:lpstr>IBM Plex Sans Thin</vt:lpstr>
      <vt:lpstr>IBM Plex Sans Light</vt:lpstr>
      <vt:lpstr>Linux Libertine</vt:lpstr>
      <vt:lpstr>Arial</vt:lpstr>
      <vt:lpstr>IBM Plex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Ciara Vicente Mampel</cp:lastModifiedBy>
  <cp:revision>18</cp:revision>
  <dcterms:modified xsi:type="dcterms:W3CDTF">2023-07-07T14:45:07Z</dcterms:modified>
</cp:coreProperties>
</file>