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9" r:id="rId3"/>
    <p:sldMasterId id="2147483661" r:id="rId4"/>
    <p:sldMasterId id="2147483663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6" r:id="rId17"/>
  </p:sldIdLst>
  <p:sldSz cx="12192000" cy="6858000"/>
  <p:notesSz cx="6858000" cy="9144000"/>
  <p:embeddedFontLst>
    <p:embeddedFont>
      <p:font typeface="IBM Plex Sans Light" charset="0"/>
      <p:regular r:id="rId19"/>
      <p:bold r:id="rId20"/>
      <p:italic r:id="rId21"/>
      <p:boldItalic r:id="rId22"/>
    </p:embeddedFont>
    <p:embeddedFont>
      <p:font typeface="IBM Plex Sans Thin" charset="0"/>
      <p:regular r:id="rId23"/>
      <p:bold r:id="rId24"/>
      <p:italic r:id="rId25"/>
      <p:boldItalic r:id="rId26"/>
    </p:embeddedFont>
    <p:embeddedFont>
      <p:font typeface="IBM Plex Sans SemiBold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IBM Plex Sans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640">
          <p15:clr>
            <a:srgbClr val="000000"/>
          </p15:clr>
        </p15:guide>
        <p15:guide id="2" pos="665">
          <p15:clr>
            <a:srgbClr val="000000"/>
          </p15:clr>
        </p15:guide>
        <p15:guide id="3" orient="horz" pos="799">
          <p15:clr>
            <a:srgbClr val="000000"/>
          </p15:clr>
        </p15:guide>
        <p15:guide id="4" pos="166">
          <p15:clr>
            <a:srgbClr val="000000"/>
          </p15:clr>
        </p15:guide>
        <p15:guide id="5" pos="347">
          <p15:clr>
            <a:srgbClr val="000000"/>
          </p15:clr>
        </p15:guide>
        <p15:guide id="6" orient="horz" pos="3793">
          <p15:clr>
            <a:srgbClr val="000000"/>
          </p15:clr>
        </p15:guide>
        <p15:guide id="7" pos="7514">
          <p15:clr>
            <a:srgbClr val="000000"/>
          </p15:clr>
        </p15:guide>
        <p15:guide id="8" pos="7333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0E21h9rPN0J7XkYXPsak8sOIV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96"/>
      </p:cViewPr>
      <p:guideLst>
        <p:guide orient="horz" pos="640"/>
        <p:guide orient="horz" pos="799"/>
        <p:guide orient="horz" pos="3793"/>
        <p:guide pos="665"/>
        <p:guide pos="166"/>
        <p:guide pos="347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70952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2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ontraportad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">
  <p:cSld name="Secció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2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ext">
  <p:cSld name="Només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ències">
  <p:cSld name="Competèncie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2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i="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">
  <p:cSld name="Títol i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s imatges">
  <p:cSld name="Dues imatg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3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4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imatge">
  <p:cSld name="Només imatg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imatge">
  <p:cSld name="Text i imatg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2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3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>
  <p:cSld name="Només títol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ndex">
  <p:cSld name="Índex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5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6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7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8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9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3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2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3637" y="5995987"/>
            <a:ext cx="1520825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2"/>
          <p:cNvSpPr txBox="1"/>
          <p:nvPr/>
        </p:nvSpPr>
        <p:spPr>
          <a:xfrm>
            <a:off x="7448550" y="5975350"/>
            <a:ext cx="36877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 SemiBold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8" name="Google Shape;8;p12"/>
          <p:cNvSpPr txBox="1"/>
          <p:nvPr/>
        </p:nvSpPr>
        <p:spPr>
          <a:xfrm>
            <a:off x="4652962" y="329565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7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3637" y="5995987"/>
            <a:ext cx="1520825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7"/>
          <p:cNvSpPr txBox="1"/>
          <p:nvPr/>
        </p:nvSpPr>
        <p:spPr>
          <a:xfrm>
            <a:off x="9615487" y="5975350"/>
            <a:ext cx="152082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 SemiBold"/>
              <a:buNone/>
            </a:pPr>
            <a:r>
              <a:rPr lang="en-US" sz="1600" b="0" i="0" u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53" name="Google Shape;5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5587" y="5895975"/>
            <a:ext cx="1516062" cy="52228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/>
          <p:nvPr/>
        </p:nvSpPr>
        <p:spPr>
          <a:xfrm>
            <a:off x="5195887" y="1662112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6035/DNT.2023.11" TargetMode="External"/><Relationship Id="rId2" Type="http://schemas.openxmlformats.org/officeDocument/2006/relationships/hyperlink" Target="http://dx.doi.org/10.6035/DNT.2023.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body" idx="1"/>
          </p:nvPr>
        </p:nvSpPr>
        <p:spPr>
          <a:xfrm>
            <a:off x="1057275" y="862012"/>
            <a:ext cx="10079037" cy="19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en-US" sz="5000" b="1" i="0" u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TEMA 4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en-US" sz="5000" b="1" i="0" u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DEMOCRACIA MONITORIZADA Y NUEVAS TECNOLOGÍAS</a:t>
            </a:r>
            <a:endParaRPr/>
          </a:p>
        </p:txBody>
      </p:sp>
      <p:sp>
        <p:nvSpPr>
          <p:cNvPr id="75" name="Google Shape;75;p1"/>
          <p:cNvSpPr txBox="1">
            <a:spLocks noGrp="1"/>
          </p:cNvSpPr>
          <p:nvPr>
            <p:ph type="body" idx="1"/>
          </p:nvPr>
        </p:nvSpPr>
        <p:spPr>
          <a:xfrm>
            <a:off x="1057275" y="3000375"/>
            <a:ext cx="10079037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RAMÓN A. FEENSTRA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MARZO, 2023</a:t>
            </a:r>
            <a:endParaRPr sz="3200" b="0" i="0" u="none" dirty="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3200" b="0" dirty="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3200" b="0" dirty="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>
            <a:spLocks noGrp="1"/>
          </p:cNvSpPr>
          <p:nvPr>
            <p:ph type="body" idx="1"/>
          </p:nvPr>
        </p:nvSpPr>
        <p:spPr>
          <a:xfrm>
            <a:off x="1038225" y="546100"/>
            <a:ext cx="10090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ARGUMENTOS A FAVOR</a:t>
            </a:r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body" idx="1"/>
          </p:nvPr>
        </p:nvSpPr>
        <p:spPr>
          <a:xfrm>
            <a:off x="1046162" y="1317625"/>
            <a:ext cx="10090150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LA DEMOCRACIA MONITORIZADA OFRECE UN </a:t>
            </a:r>
            <a:r>
              <a:rPr lang="en-US" sz="28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MARCO TEÓRICO </a:t>
            </a: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POTENTE CAPAZ DE EXPLICAR NUMEROSOS CASOS ACTUALES DE FISCALIZACIÓN DE NÚCLEOS DE PODER. </a:t>
            </a:r>
            <a:endParaRPr/>
          </a:p>
          <a:p>
            <a:pPr marL="457200" lvl="0" indent="-4572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LA MONITORIZACIÓN ES UNA FORMA CAPAZ DE </a:t>
            </a:r>
            <a:r>
              <a:rPr lang="en-US" sz="28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FOMENTAR LA TRANSPARENCIA</a:t>
            </a: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 LOS REPRESENTANTES Y LAS INSTITUCIONES. </a:t>
            </a:r>
            <a:endParaRPr/>
          </a:p>
          <a:p>
            <a:pPr marL="457200" lvl="0" indent="-4572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SU CONSOLIDACIÓN SUPONE UN INCENTIVO PARA FOMENTAR LAS </a:t>
            </a:r>
            <a:r>
              <a:rPr lang="en-US" sz="28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BUENAS PRÁCTICAS </a:t>
            </a: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Y LUCHAR CONTRA LA CORRUPCIÓN.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</a:pPr>
            <a:endParaRPr sz="2800" b="0" i="0" u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000000"/>
              </a:buClr>
            </a:pPr>
            <a:endParaRPr lang="es-ES" sz="1800" dirty="0" smtClean="0">
              <a:hlinkClick r:id="rId2"/>
            </a:endParaRPr>
          </a:p>
          <a:p>
            <a:pPr marL="0" lvl="0" indent="0">
              <a:buClr>
                <a:srgbClr val="000000"/>
              </a:buClr>
            </a:pPr>
            <a:r>
              <a:rPr lang="es-ES" sz="1800" dirty="0">
                <a:hlinkClick r:id="rId3"/>
              </a:rPr>
              <a:t>http://dx.doi.org/10.6035/DNT.2023.11</a:t>
            </a:r>
            <a:endParaRPr lang="es-ES" sz="1800" dirty="0">
              <a:solidFill>
                <a:srgbClr val="000000"/>
              </a:solidFill>
            </a:endParaRPr>
          </a:p>
          <a:p>
            <a:pPr marL="0" lvl="0" indent="0">
              <a:buClr>
                <a:srgbClr val="000000"/>
              </a:buClr>
            </a:pPr>
            <a:endParaRPr lang="es-ES" sz="1800" dirty="0">
              <a:solidFill>
                <a:srgbClr val="000000"/>
              </a:solidFill>
            </a:endParaRPr>
          </a:p>
          <a:p>
            <a:pPr marL="0" lvl="0" indent="0">
              <a:buClr>
                <a:srgbClr val="000000"/>
              </a:buClr>
            </a:pPr>
            <a:endParaRPr lang="es-ES" sz="1800" dirty="0">
              <a:solidFill>
                <a:srgbClr val="000000"/>
              </a:solidFill>
            </a:endParaRPr>
          </a:p>
          <a:p>
            <a:pPr marL="0" lvl="0" indent="0">
              <a:buClr>
                <a:srgbClr val="000000"/>
              </a:buClr>
            </a:pPr>
            <a:endParaRPr lang="es-ES" sz="1800" dirty="0" smtClean="0">
              <a:solidFill>
                <a:srgbClr val="000000"/>
              </a:solidFill>
            </a:endParaRPr>
          </a:p>
          <a:p>
            <a:pPr marL="0" lvl="0" indent="0">
              <a:buClr>
                <a:srgbClr val="000000"/>
              </a:buClr>
            </a:pPr>
            <a:r>
              <a:rPr lang="es-ES" sz="1800" dirty="0" err="1" smtClean="0">
                <a:solidFill>
                  <a:srgbClr val="000000"/>
                </a:solidFill>
              </a:rPr>
              <a:t>Aquest</a:t>
            </a:r>
            <a:r>
              <a:rPr lang="es-ES" sz="1800" dirty="0" smtClean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document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s'ha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creat</a:t>
            </a:r>
            <a:r>
              <a:rPr lang="es-ES" sz="1800" dirty="0">
                <a:solidFill>
                  <a:srgbClr val="000000"/>
                </a:solidFill>
              </a:rPr>
              <a:t> en el </a:t>
            </a:r>
            <a:r>
              <a:rPr lang="es-ES" sz="1800" dirty="0" err="1">
                <a:solidFill>
                  <a:srgbClr val="000000"/>
                </a:solidFill>
              </a:rPr>
              <a:t>marc</a:t>
            </a:r>
            <a:r>
              <a:rPr lang="es-ES" sz="1800" dirty="0">
                <a:solidFill>
                  <a:srgbClr val="000000"/>
                </a:solidFill>
              </a:rPr>
              <a:t> del </a:t>
            </a:r>
            <a:r>
              <a:rPr lang="es-ES" sz="1800" dirty="0" err="1">
                <a:solidFill>
                  <a:srgbClr val="000000"/>
                </a:solidFill>
              </a:rPr>
              <a:t>projecte</a:t>
            </a:r>
            <a:r>
              <a:rPr lang="es-ES" sz="1800" dirty="0">
                <a:solidFill>
                  <a:srgbClr val="000000"/>
                </a:solidFill>
              </a:rPr>
              <a:t> HYPERLINK "https://cent.uji.es/pub/prodigital/"</a:t>
            </a:r>
            <a:r>
              <a:rPr lang="es-ES" sz="1800" b="1" u="sng" dirty="0">
                <a:solidFill>
                  <a:srgbClr val="000000"/>
                </a:solidFill>
              </a:rPr>
              <a:t>ProDigital</a:t>
            </a:r>
            <a:r>
              <a:rPr lang="es-ES" sz="1800" dirty="0">
                <a:solidFill>
                  <a:srgbClr val="000000"/>
                </a:solidFill>
              </a:rPr>
              <a:t> i es publica </a:t>
            </a:r>
            <a:r>
              <a:rPr lang="es-ES" sz="1800" dirty="0" err="1">
                <a:solidFill>
                  <a:srgbClr val="000000"/>
                </a:solidFill>
              </a:rPr>
              <a:t>amb</a:t>
            </a:r>
            <a:r>
              <a:rPr lang="es-ES" sz="1800" dirty="0">
                <a:solidFill>
                  <a:srgbClr val="000000"/>
                </a:solidFill>
              </a:rPr>
              <a:t> una </a:t>
            </a:r>
            <a:r>
              <a:rPr lang="es-ES" sz="1800" dirty="0" err="1">
                <a:solidFill>
                  <a:srgbClr val="000000"/>
                </a:solidFill>
              </a:rPr>
              <a:t>llicència</a:t>
            </a:r>
            <a:r>
              <a:rPr lang="es-ES" sz="1800" dirty="0">
                <a:solidFill>
                  <a:srgbClr val="000000"/>
                </a:solidFill>
              </a:rPr>
              <a:t> HYPERLINK "https://creativecommons.org/licenses/by-nc-sa/4.0/deed.ca"</a:t>
            </a:r>
            <a:r>
              <a:rPr lang="es-ES" sz="1800" b="1" u="sng" dirty="0">
                <a:solidFill>
                  <a:srgbClr val="000000"/>
                </a:solidFill>
              </a:rPr>
              <a:t>Reconeixement-NoComercial-CompartirIgual 4.0 Internacional</a:t>
            </a:r>
            <a:r>
              <a:rPr lang="es-ES" sz="1800" dirty="0">
                <a:solidFill>
                  <a:srgbClr val="000000"/>
                </a:solidFill>
              </a:rPr>
              <a:t> de </a:t>
            </a:r>
            <a:r>
              <a:rPr lang="es-ES" sz="1800" dirty="0" err="1">
                <a:solidFill>
                  <a:srgbClr val="000000"/>
                </a:solidFill>
              </a:rPr>
              <a:t>Creative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Commons</a:t>
            </a:r>
            <a:r>
              <a:rPr lang="es-ES" sz="1800" dirty="0">
                <a:solidFill>
                  <a:srgbClr val="000000"/>
                </a:solidFill>
              </a:rPr>
              <a:t> (CC BY-NC-SA 4.0).</a:t>
            </a:r>
          </a:p>
          <a:p>
            <a:endParaRPr lang="es-ES" sz="1800" dirty="0"/>
          </a:p>
        </p:txBody>
      </p:sp>
      <p:pic>
        <p:nvPicPr>
          <p:cNvPr id="4" name="image5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28846" y="3054735"/>
            <a:ext cx="1835580" cy="79701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5307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body" idx="1"/>
          </p:nvPr>
        </p:nvSpPr>
        <p:spPr>
          <a:xfrm>
            <a:off x="1163637" y="2786062"/>
            <a:ext cx="9972675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0" i="0" u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Ramón Feenstra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0" i="0" u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feenstra@uji.es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body" idx="1"/>
          </p:nvPr>
        </p:nvSpPr>
        <p:spPr>
          <a:xfrm>
            <a:off x="1038225" y="546100"/>
            <a:ext cx="10090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DEMOCRACIA EN LA ACTUALIDAD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1046162" y="1317625"/>
            <a:ext cx="10090150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0" i="0" u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0" i="0" u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¿ESTÁ EN CRISIS LA DEMOCRACIA?</a:t>
            </a:r>
            <a:endParaRPr/>
          </a:p>
        </p:txBody>
      </p:sp>
      <p:pic>
        <p:nvPicPr>
          <p:cNvPr id="82" name="Google Shape;82;p2" descr="Una multitud de gente en la calle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7937" y="2128837"/>
            <a:ext cx="4481512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body" idx="1"/>
          </p:nvPr>
        </p:nvSpPr>
        <p:spPr>
          <a:xfrm>
            <a:off x="1038225" y="563562"/>
            <a:ext cx="10090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PUESTA EN PRÁCTICA DE LA DEMOCRACIA SUSCITA TRES PREGUNTAS CLAVES: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endParaRPr sz="4400" b="1" i="0" u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1117600" y="2881312"/>
            <a:ext cx="10090150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1)	CÓMO SE </a:t>
            </a:r>
            <a:r>
              <a:rPr lang="en-US" sz="28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ELIGEN</a:t>
            </a: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 LAS AUTORIDADES,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2)	CÓMO SE </a:t>
            </a:r>
            <a:r>
              <a:rPr lang="en-US" sz="28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TOMAN LAS DECISIONES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3)	CÓMO SE </a:t>
            </a:r>
            <a:r>
              <a:rPr lang="en-US" sz="28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CONTROLAN </a:t>
            </a: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(LAS AUTORIDADES Y LA IMPLEMENTACIÓN DE POLÍTICAS).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</a:pPr>
            <a:endParaRPr sz="2800" b="0" i="0" u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1038225" y="546100"/>
            <a:ext cx="10090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DEMOCRACIA MONITORIZADA</a:t>
            </a: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046162" y="1317625"/>
            <a:ext cx="10090150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0" i="0" u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0" i="1" u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0" i="1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LIFE AND DEATH OF DEMOCRACY</a:t>
            </a:r>
            <a:endParaRPr/>
          </a:p>
        </p:txBody>
      </p:sp>
      <p:pic>
        <p:nvPicPr>
          <p:cNvPr id="95" name="Google Shape;95;p4" descr="Un hombre en traje con la boca abiert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250" y="1970087"/>
            <a:ext cx="3630612" cy="393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1038225" y="546100"/>
            <a:ext cx="10090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LA MONITORIZACIÓN COMO PROCESO DE ESCRUTINIO PÚBLICO</a:t>
            </a:r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1038225" y="2057400"/>
            <a:ext cx="6076950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0" i="0" u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UN PROCESO DE CONTROL SISTEMÁTICO DEL CONTENIDO O DE LA CALIDAD DE UN PROCEDIMIENTO O DE UNA DECISIÓN</a:t>
            </a:r>
            <a:endParaRPr/>
          </a:p>
        </p:txBody>
      </p:sp>
      <p:pic>
        <p:nvPicPr>
          <p:cNvPr id="102" name="Google Shape;102;p5" descr="Dibujo animado de un personaje animad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5175" y="2862262"/>
            <a:ext cx="4011612" cy="237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body" idx="1"/>
          </p:nvPr>
        </p:nvSpPr>
        <p:spPr>
          <a:xfrm>
            <a:off x="1038225" y="546100"/>
            <a:ext cx="10090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EJEMPLOS</a:t>
            </a:r>
            <a:endParaRPr/>
          </a:p>
        </p:txBody>
      </p:sp>
      <p:pic>
        <p:nvPicPr>
          <p:cNvPr id="108" name="Google Shape;108;p6" descr="Un dibujo de un perr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557337"/>
            <a:ext cx="1924050" cy="443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body" idx="1"/>
          </p:nvPr>
        </p:nvSpPr>
        <p:spPr>
          <a:xfrm>
            <a:off x="1038225" y="546100"/>
            <a:ext cx="10090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EL PAPEL DE LAS NUEVAS TECNOLOGÍAS</a:t>
            </a:r>
            <a:endParaRPr/>
          </a:p>
        </p:txBody>
      </p:sp>
      <p:pic>
        <p:nvPicPr>
          <p:cNvPr id="114" name="Google Shape;114;p7" descr="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6700" y="2157412"/>
            <a:ext cx="2544762" cy="415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body" idx="1"/>
          </p:nvPr>
        </p:nvSpPr>
        <p:spPr>
          <a:xfrm>
            <a:off x="1046162" y="671512"/>
            <a:ext cx="10090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TECNOLOGÍA Y VIGILANCIA MASIVA HACIA LA CIUDADANÍA</a:t>
            </a:r>
            <a:endParaRPr/>
          </a:p>
        </p:txBody>
      </p:sp>
      <p:pic>
        <p:nvPicPr>
          <p:cNvPr id="120" name="Google Shape;120;p8" descr="Pantalla de celular con una man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6637" y="2786062"/>
            <a:ext cx="4157662" cy="2767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body" idx="1"/>
          </p:nvPr>
        </p:nvSpPr>
        <p:spPr>
          <a:xfrm>
            <a:off x="1038225" y="546100"/>
            <a:ext cx="10090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ARGUMENTOS CRÍTICOS</a:t>
            </a:r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body" idx="1"/>
          </p:nvPr>
        </p:nvSpPr>
        <p:spPr>
          <a:xfrm>
            <a:off x="1046162" y="1317625"/>
            <a:ext cx="10090150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SIGUE MANTENIENDO UNA </a:t>
            </a:r>
            <a:r>
              <a:rPr lang="en-US" sz="26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ESTRICTA SEPARACIÓN </a:t>
            </a:r>
            <a:r>
              <a:rPr lang="en-US" sz="26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ENTRE GOBERNANTES Y GOBERNADOS. </a:t>
            </a:r>
            <a:endParaRPr/>
          </a:p>
          <a:p>
            <a:pPr marL="45720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EL EJERCICIO EFECTIVO DE LA MONITORIZACIÓN REQUIERE DE CIERTOS </a:t>
            </a:r>
            <a:r>
              <a:rPr lang="en-US" sz="26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CONOCIMIENTOS TÉCNICOS</a:t>
            </a:r>
            <a:r>
              <a:rPr lang="en-US" sz="26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. </a:t>
            </a:r>
            <a:endParaRPr/>
          </a:p>
          <a:p>
            <a:pPr marL="45720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SU DESARROLLO EFECTIVO DEPENDE DE QUE SE DEN UNA SERIE DE </a:t>
            </a:r>
            <a:r>
              <a:rPr lang="en-US" sz="2600" b="1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CONDICIONES </a:t>
            </a:r>
            <a:r>
              <a:rPr lang="en-US" sz="2600" b="0" i="0" u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NORMATIVAS/IDEALES (ACCESO A HERRAMIENTAS DIGITALES, CONOCIMIENTO TECNOLÓGICO, INFLUENCIA SOBRE LA OPINIÓN PÚBLICA, ETC.).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BM Plex Sans"/>
              <a:buNone/>
            </a:pPr>
            <a:endParaRPr sz="2600" b="0" i="0" u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235</Words>
  <Application>Microsoft Office PowerPoint</Application>
  <PresentationFormat>Custom</PresentationFormat>
  <Paragraphs>38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IBM Plex Sans Light</vt:lpstr>
      <vt:lpstr>IBM Plex Sans Thin</vt:lpstr>
      <vt:lpstr>IBM Plex Sans SemiBold</vt:lpstr>
      <vt:lpstr>Calibri</vt:lpstr>
      <vt:lpstr>IBM Plex Sans</vt:lpstr>
      <vt:lpstr>1_Tema de Office</vt:lpstr>
      <vt:lpstr>Tema de Office</vt:lpstr>
      <vt:lpstr>4_Tema de Office</vt:lpstr>
      <vt:lpstr>2_Tema de Office</vt:lpstr>
      <vt:lpstr>3_Tema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Ramón Andrés Feenstra</dc:creator>
  <cp:lastModifiedBy>USUARIO</cp:lastModifiedBy>
  <cp:revision>2</cp:revision>
  <dcterms:created xsi:type="dcterms:W3CDTF">2023-03-27T09:45:12Z</dcterms:created>
  <dcterms:modified xsi:type="dcterms:W3CDTF">2023-07-25T06:44:34Z</dcterms:modified>
</cp:coreProperties>
</file>