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embeddedFontLst>
    <p:embeddedFont>
      <p:font typeface="IBM Plex Sans Light" charset="0"/>
      <p:regular r:id="rId11"/>
      <p:bold r:id="rId12"/>
      <p:italic r:id="rId13"/>
      <p:boldItalic r:id="rId14"/>
    </p:embeddedFont>
    <p:embeddedFont>
      <p:font typeface="IBM Plex Sans Thin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IBM Plex Sans SemiBold" charset="0"/>
      <p:regular r:id="rId23"/>
      <p:bold r:id="rId24"/>
      <p:italic r:id="rId25"/>
      <p:boldItalic r:id="rId26"/>
    </p:embeddedFont>
    <p:embeddedFont>
      <p:font typeface="IBM Plex Sans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xEKMSghuS9v3nyffcuxF+iqXb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640"/>
        <p:guide orient="horz" pos="799"/>
        <p:guide orient="horz" pos="3793"/>
        <p:guide pos="665"/>
        <p:guide pos="166"/>
        <p:guide pos="347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1134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solidFill>
          <a:srgbClr val="00386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 txBox="1">
            <a:spLocks noGrp="1"/>
          </p:cNvSpPr>
          <p:nvPr>
            <p:ph type="body" idx="1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body" idx="2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" name="Google Shape;1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13" name="Google Shape;13;p9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imatge">
  <p:cSld name="Només imatg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2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s imatges">
  <p:cSld name="Dues imatge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body" idx="1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2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3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4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">
  <p:cSld name="Títol i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2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ontraportada">
    <p:bg>
      <p:bgPr>
        <a:solidFill>
          <a:srgbClr val="003864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21" name="Google Shape;21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ències">
  <p:cSld name="Competèncie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2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ndex">
  <p:cSld name="Índex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2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3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4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5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6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7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8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9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3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">
  <p:cSld name="Secció">
    <p:bg>
      <p:bgPr>
        <a:solidFill>
          <a:srgbClr val="73737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0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>
  <p:cSld name="Només títo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ext">
  <p:cSld name="Només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imatge">
  <p:cSld name="Text i imat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3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6035/DNT.2023.8" TargetMode="External"/><Relationship Id="rId2" Type="http://schemas.openxmlformats.org/officeDocument/2006/relationships/hyperlink" Target="http://dx.doi.org/10.6035/DNT.2023.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erida@uji.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body" idx="1"/>
          </p:nvPr>
        </p:nvSpPr>
        <p:spPr>
          <a:xfrm>
            <a:off x="1057374" y="861937"/>
            <a:ext cx="10078939" cy="273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s-ES" sz="4800"/>
              <a:t>TEMA 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s-ES" sz="4800"/>
              <a:t>RETOS ACTUALES DE LA DEMOCRACIA: DESAFECCIÓN Y TECNOLOGÍA</a:t>
            </a:r>
            <a:endParaRPr/>
          </a:p>
        </p:txBody>
      </p:sp>
      <p:sp>
        <p:nvSpPr>
          <p:cNvPr id="63" name="Google Shape;63;p1"/>
          <p:cNvSpPr txBox="1">
            <a:spLocks noGrp="1"/>
          </p:cNvSpPr>
          <p:nvPr>
            <p:ph type="body" idx="2"/>
          </p:nvPr>
        </p:nvSpPr>
        <p:spPr>
          <a:xfrm>
            <a:off x="970828" y="4083060"/>
            <a:ext cx="100788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 dirty="0"/>
              <a:t>Juan Mérida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 sz="2900" dirty="0"/>
              <a:t>Departamento de Filosofía y Sociología</a:t>
            </a:r>
            <a:br>
              <a:rPr lang="es-ES" sz="2900" dirty="0"/>
            </a:br>
            <a:r>
              <a:rPr lang="es-ES" sz="2900" dirty="0" err="1"/>
              <a:t>Universitát</a:t>
            </a:r>
            <a:r>
              <a:rPr lang="es-ES" sz="2900" dirty="0"/>
              <a:t> Jaume I de Castelló</a:t>
            </a:r>
            <a:endParaRPr sz="2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/>
              <a:t>ÍNDICE</a:t>
            </a:r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2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s-ES"/>
              <a:t>Crisis de sistema, ¿crisis de la democracia?</a:t>
            </a:r>
            <a:endParaRPr/>
          </a:p>
          <a:p>
            <a:pPr marL="51435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14350" lvl="0" indent="-5143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s-ES"/>
              <a:t>Las dos almas de la democracia</a:t>
            </a:r>
            <a:br>
              <a:rPr lang="es-ES"/>
            </a:br>
            <a:endParaRPr/>
          </a:p>
          <a:p>
            <a:pPr marL="514350" lvl="0" indent="-5143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s-ES"/>
              <a:t>Redes sociales: ¿pluralidad o polarización?</a:t>
            </a:r>
            <a:endParaRPr/>
          </a:p>
          <a:p>
            <a:pPr marL="51435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1435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1435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1435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/>
              <a:t>1. CRISIS DE SISTEMA, ¿CRISIS DE DEMOCRACIA?</a:t>
            </a:r>
            <a:endParaRPr/>
          </a:p>
        </p:txBody>
      </p:sp>
      <p:pic>
        <p:nvPicPr>
          <p:cNvPr id="75" name="Google Shape;75;p3" descr="El fin de la historia y el último hombre - Wikipedia, la enciclopedia lib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483" y="2108175"/>
            <a:ext cx="3412503" cy="418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016" y="1820395"/>
            <a:ext cx="317182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3898" y="571523"/>
            <a:ext cx="3561991" cy="285747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1468" y="571523"/>
            <a:ext cx="3755468" cy="263438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" name="Google Shape;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5467" y="3790797"/>
            <a:ext cx="2722776" cy="28574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6">
            <a:alphaModFix/>
          </a:blip>
          <a:srcRect l="1624" t="2343" r="1924" b="8403"/>
          <a:stretch/>
        </p:blipFill>
        <p:spPr>
          <a:xfrm>
            <a:off x="6983353" y="3790797"/>
            <a:ext cx="3263583" cy="263438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/>
              <a:t>2.LAS DOS ALMAS DE LA DEMOCRACIA </a:t>
            </a:r>
            <a:endParaRPr/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37" y="1371187"/>
            <a:ext cx="5978810" cy="30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5447" y="3271078"/>
            <a:ext cx="5882326" cy="3452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s-ES"/>
              <a:t>3. REDES SOCIALES: PLURALIDAD O POLARIZACIÓN</a:t>
            </a:r>
            <a:endParaRPr/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670" y="2300141"/>
            <a:ext cx="6083428" cy="342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0226" y="1743959"/>
            <a:ext cx="4328286" cy="422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90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Clr>
                <a:srgbClr val="000000"/>
              </a:buClr>
            </a:pPr>
            <a:endParaRPr lang="es-ES" sz="1900" dirty="0" smtClean="0">
              <a:hlinkClick r:id="rId2"/>
            </a:endParaRPr>
          </a:p>
          <a:p>
            <a:pPr marL="0" lvl="0" indent="0">
              <a:buClr>
                <a:srgbClr val="000000"/>
              </a:buClr>
            </a:pPr>
            <a:r>
              <a:rPr lang="es-ES" sz="2000" dirty="0" smtClean="0">
                <a:hlinkClick r:id="rId3"/>
              </a:rPr>
              <a:t>http://dx.doi.org/10.6035/DNT.2023.8</a:t>
            </a:r>
            <a:endParaRPr lang="es-ES" sz="1900" dirty="0" smtClean="0">
              <a:solidFill>
                <a:srgbClr val="000000"/>
              </a:solidFill>
            </a:endParaRPr>
          </a:p>
          <a:p>
            <a:pPr marL="0" lvl="0" indent="0">
              <a:buClr>
                <a:srgbClr val="000000"/>
              </a:buClr>
            </a:pPr>
            <a:endParaRPr lang="es-ES" sz="1900" dirty="0" smtClean="0">
              <a:solidFill>
                <a:srgbClr val="000000"/>
              </a:solidFill>
            </a:endParaRPr>
          </a:p>
          <a:p>
            <a:pPr marL="0" lvl="0" indent="0">
              <a:buClr>
                <a:srgbClr val="000000"/>
              </a:buClr>
            </a:pPr>
            <a:endParaRPr lang="es-ES" sz="1900" dirty="0">
              <a:solidFill>
                <a:srgbClr val="000000"/>
              </a:solidFill>
            </a:endParaRPr>
          </a:p>
          <a:p>
            <a:pPr marL="0" lvl="0" indent="0">
              <a:buClr>
                <a:srgbClr val="000000"/>
              </a:buClr>
            </a:pPr>
            <a:endParaRPr lang="es-ES" sz="1900" dirty="0" smtClean="0">
              <a:solidFill>
                <a:srgbClr val="000000"/>
              </a:solidFill>
            </a:endParaRPr>
          </a:p>
          <a:p>
            <a:pPr marL="0" lvl="0" indent="0">
              <a:buClr>
                <a:srgbClr val="000000"/>
              </a:buClr>
            </a:pPr>
            <a:r>
              <a:rPr lang="es-ES" sz="1900" dirty="0" err="1" smtClean="0">
                <a:solidFill>
                  <a:srgbClr val="000000"/>
                </a:solidFill>
              </a:rPr>
              <a:t>Aquest</a:t>
            </a:r>
            <a:r>
              <a:rPr lang="es-ES" sz="1900" dirty="0" smtClean="0">
                <a:solidFill>
                  <a:srgbClr val="000000"/>
                </a:solidFill>
              </a:rPr>
              <a:t> </a:t>
            </a:r>
            <a:r>
              <a:rPr lang="es-ES" sz="1900" dirty="0" err="1">
                <a:solidFill>
                  <a:srgbClr val="000000"/>
                </a:solidFill>
              </a:rPr>
              <a:t>document</a:t>
            </a:r>
            <a:r>
              <a:rPr lang="es-ES" sz="1900" dirty="0">
                <a:solidFill>
                  <a:srgbClr val="000000"/>
                </a:solidFill>
              </a:rPr>
              <a:t> </a:t>
            </a:r>
            <a:r>
              <a:rPr lang="es-ES" sz="1900" dirty="0" err="1">
                <a:solidFill>
                  <a:srgbClr val="000000"/>
                </a:solidFill>
              </a:rPr>
              <a:t>s'ha</a:t>
            </a:r>
            <a:r>
              <a:rPr lang="es-ES" sz="1900" dirty="0">
                <a:solidFill>
                  <a:srgbClr val="000000"/>
                </a:solidFill>
              </a:rPr>
              <a:t> </a:t>
            </a:r>
            <a:r>
              <a:rPr lang="es-ES" sz="1900" dirty="0" err="1">
                <a:solidFill>
                  <a:srgbClr val="000000"/>
                </a:solidFill>
              </a:rPr>
              <a:t>creat</a:t>
            </a:r>
            <a:r>
              <a:rPr lang="es-ES" sz="1900" dirty="0">
                <a:solidFill>
                  <a:srgbClr val="000000"/>
                </a:solidFill>
              </a:rPr>
              <a:t> en el </a:t>
            </a:r>
            <a:r>
              <a:rPr lang="es-ES" sz="1900" dirty="0" err="1">
                <a:solidFill>
                  <a:srgbClr val="000000"/>
                </a:solidFill>
              </a:rPr>
              <a:t>marc</a:t>
            </a:r>
            <a:r>
              <a:rPr lang="es-ES" sz="1900" dirty="0">
                <a:solidFill>
                  <a:srgbClr val="000000"/>
                </a:solidFill>
              </a:rPr>
              <a:t> del </a:t>
            </a:r>
            <a:r>
              <a:rPr lang="es-ES" sz="1900" dirty="0" err="1">
                <a:solidFill>
                  <a:srgbClr val="000000"/>
                </a:solidFill>
              </a:rPr>
              <a:t>projecte</a:t>
            </a:r>
            <a:r>
              <a:rPr lang="es-ES" sz="1900" dirty="0">
                <a:solidFill>
                  <a:srgbClr val="000000"/>
                </a:solidFill>
              </a:rPr>
              <a:t> HYPERLINK "https://cent.uji.es/pub/prodigital/"</a:t>
            </a:r>
            <a:r>
              <a:rPr lang="es-ES" sz="1900" b="1" u="sng" dirty="0">
                <a:solidFill>
                  <a:srgbClr val="000000"/>
                </a:solidFill>
              </a:rPr>
              <a:t>ProDigital</a:t>
            </a:r>
            <a:r>
              <a:rPr lang="es-ES" sz="1900" dirty="0">
                <a:solidFill>
                  <a:srgbClr val="000000"/>
                </a:solidFill>
              </a:rPr>
              <a:t> i es publica </a:t>
            </a:r>
            <a:r>
              <a:rPr lang="es-ES" sz="1900" dirty="0" err="1">
                <a:solidFill>
                  <a:srgbClr val="000000"/>
                </a:solidFill>
              </a:rPr>
              <a:t>amb</a:t>
            </a:r>
            <a:r>
              <a:rPr lang="es-ES" sz="1900" dirty="0">
                <a:solidFill>
                  <a:srgbClr val="000000"/>
                </a:solidFill>
              </a:rPr>
              <a:t> una </a:t>
            </a:r>
            <a:r>
              <a:rPr lang="es-ES" sz="1900" dirty="0" err="1">
                <a:solidFill>
                  <a:srgbClr val="000000"/>
                </a:solidFill>
              </a:rPr>
              <a:t>llicència</a:t>
            </a:r>
            <a:r>
              <a:rPr lang="es-ES" sz="1900" dirty="0">
                <a:solidFill>
                  <a:srgbClr val="000000"/>
                </a:solidFill>
              </a:rPr>
              <a:t> HYPERLINK "https://creativecommons.org/licenses/by-nc-sa/4.0/deed.ca"</a:t>
            </a:r>
            <a:r>
              <a:rPr lang="es-ES" sz="1900" b="1" u="sng" dirty="0">
                <a:solidFill>
                  <a:srgbClr val="000000"/>
                </a:solidFill>
              </a:rPr>
              <a:t>Reconeixement-NoComercial-CompartirIgual 4.0 Internacional</a:t>
            </a:r>
            <a:r>
              <a:rPr lang="es-ES" sz="1900" dirty="0">
                <a:solidFill>
                  <a:srgbClr val="000000"/>
                </a:solidFill>
              </a:rPr>
              <a:t> de </a:t>
            </a:r>
            <a:r>
              <a:rPr lang="es-ES" sz="1900" dirty="0" err="1">
                <a:solidFill>
                  <a:srgbClr val="000000"/>
                </a:solidFill>
              </a:rPr>
              <a:t>Creative</a:t>
            </a:r>
            <a:r>
              <a:rPr lang="es-ES" sz="1900" dirty="0">
                <a:solidFill>
                  <a:srgbClr val="000000"/>
                </a:solidFill>
              </a:rPr>
              <a:t> </a:t>
            </a:r>
            <a:r>
              <a:rPr lang="es-ES" sz="1900" dirty="0" err="1">
                <a:solidFill>
                  <a:srgbClr val="000000"/>
                </a:solidFill>
              </a:rPr>
              <a:t>Commons</a:t>
            </a:r>
            <a:r>
              <a:rPr lang="es-ES" sz="1900" dirty="0">
                <a:solidFill>
                  <a:srgbClr val="000000"/>
                </a:solidFill>
              </a:rPr>
              <a:t> (CC BY-NC-SA 4.0).</a:t>
            </a:r>
          </a:p>
          <a:p>
            <a:endParaRPr lang="es-ES" sz="1900" dirty="0"/>
          </a:p>
        </p:txBody>
      </p:sp>
      <p:pic>
        <p:nvPicPr>
          <p:cNvPr id="4" name="image5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28846" y="2964729"/>
            <a:ext cx="1835580" cy="79701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2443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/>
              <a:t>Juan Mérida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 u="sng">
                <a:solidFill>
                  <a:schemeClr val="hlink"/>
                </a:solidFill>
                <a:hlinkClick r:id="rId3"/>
              </a:rPr>
              <a:t>merida@uji.es</a:t>
            </a:r>
            <a:r>
              <a:rPr lang="es-ES"/>
              <a:t>	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Custom</PresentationFormat>
  <Paragraphs>23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IBM Plex Sans Light</vt:lpstr>
      <vt:lpstr>IBM Plex Sans Thin</vt:lpstr>
      <vt:lpstr>Calibri</vt:lpstr>
      <vt:lpstr>IBM Plex Sans SemiBold</vt:lpstr>
      <vt:lpstr>IBM Plex Sans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Mérida Conde</dc:creator>
  <cp:lastModifiedBy>USUARIO</cp:lastModifiedBy>
  <cp:revision>1</cp:revision>
  <dcterms:created xsi:type="dcterms:W3CDTF">2023-04-17T06:42:05Z</dcterms:created>
  <dcterms:modified xsi:type="dcterms:W3CDTF">2023-07-25T06:40:41Z</dcterms:modified>
</cp:coreProperties>
</file>