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1" r:id="rId4"/>
    <p:sldMasterId id="2147483663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</p:sldIdLst>
  <p:sldSz cx="12192000" cy="6858000"/>
  <p:notesSz cx="6858000" cy="9144000"/>
  <p:embeddedFontLst>
    <p:embeddedFont>
      <p:font typeface="IBM Plex Sans Light" charset="0"/>
      <p:regular r:id="rId14"/>
      <p:bold r:id="rId15"/>
      <p:italic r:id="rId16"/>
      <p:boldItalic r:id="rId17"/>
    </p:embeddedFont>
    <p:embeddedFont>
      <p:font typeface="IBM Plex Sans Thin" charset="0"/>
      <p:regular r:id="rId18"/>
      <p:bold r:id="rId19"/>
      <p:italic r:id="rId20"/>
      <p:boldItalic r:id="rId21"/>
    </p:embeddedFont>
    <p:embeddedFont>
      <p:font typeface="IBM Plex Sans SemiBold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IBM Plex Sans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40">
          <p15:clr>
            <a:srgbClr val="000000"/>
          </p15:clr>
        </p15:guide>
        <p15:guide id="2" pos="665">
          <p15:clr>
            <a:srgbClr val="000000"/>
          </p15:clr>
        </p15:guide>
        <p15:guide id="3" orient="horz" pos="799">
          <p15:clr>
            <a:srgbClr val="000000"/>
          </p15:clr>
        </p15:guide>
        <p15:guide id="4" pos="166">
          <p15:clr>
            <a:srgbClr val="000000"/>
          </p15:clr>
        </p15:guide>
        <p15:guide id="5" pos="347">
          <p15:clr>
            <a:srgbClr val="000000"/>
          </p15:clr>
        </p15:guide>
        <p15:guide id="6" orient="horz" pos="3793">
          <p15:clr>
            <a:srgbClr val="000000"/>
          </p15:clr>
        </p15:guide>
        <p15:guide id="7" pos="7514">
          <p15:clr>
            <a:srgbClr val="000000"/>
          </p15:clr>
        </p15:guide>
        <p15:guide id="8" pos="7333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9y0GfEIZ8ByRJj4SO9xbuxRb7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640"/>
        <p:guide orient="horz" pos="799"/>
        <p:guide orient="horz" pos="3793"/>
        <p:guide pos="665"/>
        <p:guide pos="166"/>
        <p:guide pos="347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789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>
  <p:cSld name="Secció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2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ext">
  <p:cSld name="Només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>
  <p:cSld name="Títol i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ències">
  <p:cSld name="Competèncie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s imatges">
  <p:cSld name="Dues imatg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2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3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4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imatge">
  <p:cSld name="Només imatg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imatge">
  <p:cSld name="Text i imat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3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>
  <p:cSld name="Només títo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ex">
  <p:cSld name="Índex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4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5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6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7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8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9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3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37" y="5995987"/>
            <a:ext cx="1520825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7"/>
          <p:cNvSpPr txBox="1"/>
          <p:nvPr/>
        </p:nvSpPr>
        <p:spPr>
          <a:xfrm>
            <a:off x="7448550" y="5975350"/>
            <a:ext cx="36877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 SemiBold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8" name="Google Shape;8;p7"/>
          <p:cNvSpPr txBox="1"/>
          <p:nvPr/>
        </p:nvSpPr>
        <p:spPr>
          <a:xfrm>
            <a:off x="4652962" y="329565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37" y="5995987"/>
            <a:ext cx="1520825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/>
          <p:nvPr/>
        </p:nvSpPr>
        <p:spPr>
          <a:xfrm>
            <a:off x="9615487" y="5975350"/>
            <a:ext cx="15208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 SemiBold"/>
              <a:buNone/>
            </a:pPr>
            <a:r>
              <a:rPr lang="en-US" sz="1600" b="0" i="0" u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587" y="5895975"/>
            <a:ext cx="1516062" cy="52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/>
        </p:nvSpPr>
        <p:spPr>
          <a:xfrm>
            <a:off x="5195887" y="166211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6035/DNT.2023.5" TargetMode="External"/><Relationship Id="rId2" Type="http://schemas.openxmlformats.org/officeDocument/2006/relationships/hyperlink" Target="http://dx.doi.org/10.6035/DNT.2023.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body" idx="1"/>
          </p:nvPr>
        </p:nvSpPr>
        <p:spPr>
          <a:xfrm>
            <a:off x="1057275" y="862012"/>
            <a:ext cx="10079037" cy="19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en-US" sz="4500" b="1" i="0" u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TEMA 2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</a:pPr>
            <a:r>
              <a:rPr lang="en-US" sz="4500" b="1" i="0" u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DEMOCRACIA REPRESENTATIVA Y MEDIOS DE COMUNICACIÓN</a:t>
            </a: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1"/>
          </p:nvPr>
        </p:nvSpPr>
        <p:spPr>
          <a:xfrm>
            <a:off x="1057275" y="3000375"/>
            <a:ext cx="10079037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b="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b="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RAMÓN A. FEENSTRA</a:t>
            </a:r>
            <a:br>
              <a:rPr lang="en-US" sz="3200" b="0" i="0" u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lang="en-US" sz="3200" b="0" i="0" u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MARZO, 2023</a:t>
            </a:r>
            <a:endParaRPr sz="3200" b="0" i="0" u="none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b="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1038225" y="563562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RECORDATORIO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1046162" y="1312862"/>
            <a:ext cx="1009015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DEMOCRACIA SE SUSTENTA SOBRE LA NOCIÓN DE QUE EL PUEBLO CONSTITUYE LA FUENTE LEGÍTIMA DEL PODER POLÍTICO-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¿CÓMO SE PONE EN PRÁCTICA ESTE IDEAL?</a:t>
            </a:r>
            <a:endParaRPr/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487" y="4338637"/>
            <a:ext cx="5746750" cy="206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DEMOCRACIA REPRESENTATIVA</a:t>
            </a: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1046162" y="1317625"/>
            <a:ext cx="3857625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ELECCIONES LIBRES Y JUSTAS</a:t>
            </a:r>
            <a:endParaRPr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FORMA DE GOBIERNO DONDE CIUDADANÍA ELIGE A SUS REPRESENTANTES.</a:t>
            </a:r>
            <a:endParaRPr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EL VOTO COMO FORMA DE EXPRESIÓN POLÍTICA.</a:t>
            </a:r>
            <a:endParaRPr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OBJETIVO: ESCOGER A “LOS MEJORES”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BM Plex Sans"/>
              <a:buNone/>
            </a:pPr>
            <a:endParaRPr sz="22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362" y="1730375"/>
            <a:ext cx="5880100" cy="392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DEMOCRACIA REPRESENTATIVA COMO DEMOCRACIA MÍNIMA </a:t>
            </a: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1687512" y="2482850"/>
            <a:ext cx="5176837" cy="395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J. SCHUMPETER PUBLICA EN 1942 </a:t>
            </a:r>
            <a:r>
              <a:rPr lang="en-US" sz="2800" b="0" i="1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CAPITALISMO, SOCIALISMO Y DEMOCRACIA</a:t>
            </a:r>
            <a:endParaRPr/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5212" y="2003425"/>
            <a:ext cx="3089275" cy="413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DEMOCRACIA Y MEDIOS DE COMUNICACIÓN</a:t>
            </a: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body" idx="1"/>
          </p:nvPr>
        </p:nvSpPr>
        <p:spPr>
          <a:xfrm>
            <a:off x="1046162" y="1958975"/>
            <a:ext cx="100901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 SOLO LA DEFINICIÓN DE PARTICIPACIÓN POLÍTICA ES RELEVANTE. TAMBIÉN LA FORMA DE COMPARTIR INFORMACIÓN.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FORMACIÓN DE OPINIÓN PÚBLICA.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CONTROL DEL PODER.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000000"/>
              </a:buClr>
            </a:pPr>
            <a:endParaRPr lang="es-ES" sz="2100" dirty="0" smtClean="0">
              <a:solidFill>
                <a:srgbClr val="000000"/>
              </a:solidFill>
              <a:hlinkClick r:id="rId2"/>
            </a:endParaRPr>
          </a:p>
          <a:p>
            <a:pPr marL="0" lvl="0" indent="0">
              <a:buClr>
                <a:srgbClr val="000000"/>
              </a:buClr>
            </a:pPr>
            <a:r>
              <a:rPr lang="es-ES" sz="1800" dirty="0">
                <a:hlinkClick r:id="rId3"/>
              </a:rPr>
              <a:t>http://dx.doi.org/10.6035/DNT.2023.5</a:t>
            </a:r>
            <a:endParaRPr lang="es-ES" sz="18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8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8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8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r>
              <a:rPr lang="es-ES" sz="1800" dirty="0" err="1">
                <a:solidFill>
                  <a:srgbClr val="000000"/>
                </a:solidFill>
              </a:rPr>
              <a:t>Aquest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document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s'ha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creat</a:t>
            </a:r>
            <a:r>
              <a:rPr lang="es-ES" sz="1800" dirty="0">
                <a:solidFill>
                  <a:srgbClr val="000000"/>
                </a:solidFill>
              </a:rPr>
              <a:t> en el </a:t>
            </a:r>
            <a:r>
              <a:rPr lang="es-ES" sz="1800" dirty="0" err="1">
                <a:solidFill>
                  <a:srgbClr val="000000"/>
                </a:solidFill>
              </a:rPr>
              <a:t>marc</a:t>
            </a:r>
            <a:r>
              <a:rPr lang="es-ES" sz="1800" dirty="0">
                <a:solidFill>
                  <a:srgbClr val="000000"/>
                </a:solidFill>
              </a:rPr>
              <a:t> del </a:t>
            </a:r>
            <a:r>
              <a:rPr lang="es-ES" sz="1800" dirty="0" err="1">
                <a:solidFill>
                  <a:srgbClr val="000000"/>
                </a:solidFill>
              </a:rPr>
              <a:t>projecte</a:t>
            </a:r>
            <a:r>
              <a:rPr lang="es-ES" sz="1800" dirty="0">
                <a:solidFill>
                  <a:srgbClr val="000000"/>
                </a:solidFill>
              </a:rPr>
              <a:t> HYPERLINK "https://cent.uji.es/pub/prodigital/"</a:t>
            </a:r>
            <a:r>
              <a:rPr lang="es-ES" sz="1800" b="1" u="sng" dirty="0">
                <a:solidFill>
                  <a:srgbClr val="000000"/>
                </a:solidFill>
              </a:rPr>
              <a:t>ProDigital</a:t>
            </a:r>
            <a:r>
              <a:rPr lang="es-ES" sz="1800" dirty="0">
                <a:solidFill>
                  <a:srgbClr val="000000"/>
                </a:solidFill>
              </a:rPr>
              <a:t> i es publica </a:t>
            </a:r>
            <a:r>
              <a:rPr lang="es-ES" sz="1800" dirty="0" err="1">
                <a:solidFill>
                  <a:srgbClr val="000000"/>
                </a:solidFill>
              </a:rPr>
              <a:t>amb</a:t>
            </a:r>
            <a:r>
              <a:rPr lang="es-ES" sz="1800" dirty="0">
                <a:solidFill>
                  <a:srgbClr val="000000"/>
                </a:solidFill>
              </a:rPr>
              <a:t> una </a:t>
            </a:r>
            <a:r>
              <a:rPr lang="es-ES" sz="1800" dirty="0" err="1">
                <a:solidFill>
                  <a:srgbClr val="000000"/>
                </a:solidFill>
              </a:rPr>
              <a:t>llicència</a:t>
            </a:r>
            <a:r>
              <a:rPr lang="es-ES" sz="1800" dirty="0">
                <a:solidFill>
                  <a:srgbClr val="000000"/>
                </a:solidFill>
              </a:rPr>
              <a:t> HYPERLINK "https://creativecommons.org/licenses/by-nc-sa/4.0/deed.ca"</a:t>
            </a:r>
            <a:r>
              <a:rPr lang="es-ES" sz="1800" b="1" u="sng" dirty="0">
                <a:solidFill>
                  <a:srgbClr val="000000"/>
                </a:solidFill>
              </a:rPr>
              <a:t>Reconeixement-NoComercial-CompartirIgual 4.0 Internacional</a:t>
            </a:r>
            <a:r>
              <a:rPr lang="es-ES" sz="1800" dirty="0">
                <a:solidFill>
                  <a:srgbClr val="000000"/>
                </a:solidFill>
              </a:rPr>
              <a:t> de </a:t>
            </a:r>
            <a:r>
              <a:rPr lang="es-ES" sz="1800" dirty="0" err="1">
                <a:solidFill>
                  <a:srgbClr val="000000"/>
                </a:solidFill>
              </a:rPr>
              <a:t>Creative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Commons</a:t>
            </a:r>
            <a:r>
              <a:rPr lang="es-ES" sz="1800" dirty="0">
                <a:solidFill>
                  <a:srgbClr val="000000"/>
                </a:solidFill>
              </a:rPr>
              <a:t> (CC BY-NC-SA 4.0).</a:t>
            </a:r>
          </a:p>
          <a:p>
            <a:endParaRPr lang="es-ES" dirty="0"/>
          </a:p>
        </p:txBody>
      </p:sp>
      <p:pic>
        <p:nvPicPr>
          <p:cNvPr id="4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28846" y="3111910"/>
            <a:ext cx="1835580" cy="79701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8044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1163637" y="2786062"/>
            <a:ext cx="9972675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Ramón A. Feenstra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feenstra@uji.es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Custom</PresentationFormat>
  <Paragraphs>28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IBM Plex Sans Light</vt:lpstr>
      <vt:lpstr>IBM Plex Sans Thin</vt:lpstr>
      <vt:lpstr>IBM Plex Sans SemiBold</vt:lpstr>
      <vt:lpstr>Calibri</vt:lpstr>
      <vt:lpstr>IBM Plex Sans</vt:lpstr>
      <vt:lpstr>1_Tema de Office</vt:lpstr>
      <vt:lpstr>Tema de Office</vt:lpstr>
      <vt:lpstr>4_Tema de Office</vt:lpstr>
      <vt:lpstr>2_Tema de Office</vt:lpstr>
      <vt:lpstr>3_Tema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Ramón Andrés Feenstra</dc:creator>
  <cp:lastModifiedBy>USUARIO</cp:lastModifiedBy>
  <cp:revision>2</cp:revision>
  <dcterms:created xsi:type="dcterms:W3CDTF">2023-03-27T09:45:12Z</dcterms:created>
  <dcterms:modified xsi:type="dcterms:W3CDTF">2023-07-25T06:37:12Z</dcterms:modified>
</cp:coreProperties>
</file>