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embeddedFontLst>
    <p:embeddedFont>
      <p:font typeface="IBM Plex Sans Light" charset="0"/>
      <p:regular r:id="rId9"/>
      <p:bold r:id="rId10"/>
      <p:italic r:id="rId11"/>
      <p:boldItalic r:id="rId12"/>
    </p:embeddedFont>
    <p:embeddedFont>
      <p:font typeface="IBM Plex Sans Thin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IBM Plex Sans SemiBold" charset="0"/>
      <p:regular r:id="rId21"/>
      <p:bold r:id="rId22"/>
      <p:italic r:id="rId23"/>
      <p:boldItalic r:id="rId24"/>
    </p:embeddedFont>
    <p:embeddedFont>
      <p:font typeface="IBM Plex Sans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amzGZUwI9/RMK30L1KvgXgOVc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640"/>
        <p:guide orient="horz" pos="799"/>
        <p:guide orient="horz" pos="3793"/>
        <p:guide pos="665"/>
        <p:guide pos="166"/>
        <p:guide pos="347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5152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rgbClr val="00386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"/>
          <p:cNvSpPr txBox="1">
            <a:spLocks noGrp="1"/>
          </p:cNvSpPr>
          <p:nvPr>
            <p:ph type="body" idx="1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body" idx="2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3" name="Google Shape;13;p7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imatge">
  <p:cSld name="Només imatg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s imatges">
  <p:cSld name="Dues imatge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2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3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4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ències">
  <p:cSld name="Competèncie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2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bg>
      <p:bgPr>
        <a:solidFill>
          <a:srgbClr val="00386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1" name="Google Shape;21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ndex">
  <p:cSld name="Índex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2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3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4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5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6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7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8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9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3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>
  <p:cSld name="Secció">
    <p:bg>
      <p:bgPr>
        <a:solidFill>
          <a:srgbClr val="73737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0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>
  <p:cSld name="Títol i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>
  <p:cSld name="Només títo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ext">
  <p:cSld name="Només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imatge">
  <p:cSld name="Text i imat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3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x.doi.org/10.6035/DNT.2023.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erida@uji.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body" idx="1"/>
          </p:nvPr>
        </p:nvSpPr>
        <p:spPr>
          <a:xfrm>
            <a:off x="1057374" y="861938"/>
            <a:ext cx="10499888" cy="256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sz="3600"/>
              <a:t>TEMA 1: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sz="3600"/>
              <a:t>EL ORIGEN DE LA DEMOCRACIA Y SUS SIGNIFICADOS</a:t>
            </a:r>
            <a:endParaRPr/>
          </a:p>
        </p:txBody>
      </p:sp>
      <p:sp>
        <p:nvSpPr>
          <p:cNvPr id="63" name="Google Shape;63;p1"/>
          <p:cNvSpPr txBox="1">
            <a:spLocks noGrp="1"/>
          </p:cNvSpPr>
          <p:nvPr>
            <p:ph type="body" idx="2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sz="4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 b="1" dirty="0"/>
              <a:t>Juan Mérida</a:t>
            </a: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dirty="0"/>
              <a:t>Departamento de Filosofía y Sociología</a:t>
            </a:r>
            <a:br>
              <a:rPr lang="es-ES" sz="2400" dirty="0"/>
            </a:br>
            <a:r>
              <a:rPr lang="es-ES" sz="2400" dirty="0" err="1"/>
              <a:t>Universitat</a:t>
            </a:r>
            <a:r>
              <a:rPr lang="es-ES" sz="2400" dirty="0"/>
              <a:t> Jaume I de </a:t>
            </a:r>
            <a:r>
              <a:rPr lang="es-ES" sz="2400" dirty="0" smtClean="0"/>
              <a:t>Castelló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ÍNDICE</a:t>
            </a:r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2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/>
          </a:p>
          <a:p>
            <a:pPr marL="514350" lvl="0" indent="-514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s-ES" sz="3600"/>
              <a:t>Origen de la palabra democracia</a:t>
            </a:r>
            <a:endParaRPr/>
          </a:p>
          <a:p>
            <a:pPr marL="5143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3600"/>
              <a:t>2. Su recuperación durante la ‘época moderna’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IBM Plex Sans"/>
              <a:buNone/>
            </a:pPr>
            <a:r>
              <a:rPr lang="es-ES"/>
              <a:t>1. ORIGEN DE LA PALABRA DEMOCRACIA </a:t>
            </a:r>
            <a:endParaRPr/>
          </a:p>
        </p:txBody>
      </p:sp>
      <p:pic>
        <p:nvPicPr>
          <p:cNvPr id="75" name="Google Shape;75;p3" descr="Inca community of Ayllu | Ancient history facts, Ancient history  archaeology, Ancient history time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205" y="1590620"/>
            <a:ext cx="4555651" cy="408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 b="14629"/>
          <a:stretch/>
        </p:blipFill>
        <p:spPr>
          <a:xfrm>
            <a:off x="938762" y="1590619"/>
            <a:ext cx="5000125" cy="43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IBM Plex Sans"/>
              <a:buNone/>
            </a:pPr>
            <a:r>
              <a:rPr lang="es-ES"/>
              <a:t>2. SU RECUPERACIÓN DURANTE LA ÉPOCA MODERNA</a:t>
            </a:r>
            <a:endParaRPr/>
          </a:p>
        </p:txBody>
      </p:sp>
      <p:pic>
        <p:nvPicPr>
          <p:cNvPr id="82" name="Google Shape;82;p4" descr="Ilustración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9018" y="1508266"/>
            <a:ext cx="6873345" cy="434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s-ES" dirty="0">
              <a:hlinkClick r:id="rId2"/>
            </a:endParaRPr>
          </a:p>
          <a:p>
            <a:pPr marL="0" lvl="0" indent="0">
              <a:buClr>
                <a:srgbClr val="000000"/>
              </a:buClr>
            </a:pPr>
            <a:r>
              <a:rPr lang="es-ES" sz="1800" dirty="0">
                <a:solidFill>
                  <a:srgbClr val="000000"/>
                </a:solidFill>
                <a:hlinkClick r:id="rId2"/>
              </a:rPr>
              <a:t>http://dx.doi.org/10.6035/DNT.2023.2</a:t>
            </a:r>
            <a:endParaRPr lang="es-ES" sz="1800" dirty="0">
              <a:solidFill>
                <a:srgbClr val="000000"/>
              </a:solidFill>
            </a:endParaRPr>
          </a:p>
          <a:p>
            <a:pPr marL="0" indent="0"/>
            <a:endParaRPr lang="es-ES" sz="1800" dirty="0" smtClean="0"/>
          </a:p>
          <a:p>
            <a:pPr marL="0" indent="0"/>
            <a:endParaRPr lang="es-ES" sz="1800" dirty="0" smtClean="0"/>
          </a:p>
          <a:p>
            <a:pPr marL="0" indent="0"/>
            <a:endParaRPr lang="es-ES" sz="1800" smtClean="0"/>
          </a:p>
          <a:p>
            <a:pPr marL="0" indent="0"/>
            <a:r>
              <a:rPr lang="es-ES" sz="1800" smtClean="0"/>
              <a:t>Aquest</a:t>
            </a:r>
            <a:r>
              <a:rPr lang="es-ES" sz="1800" dirty="0" smtClean="0"/>
              <a:t> </a:t>
            </a:r>
            <a:r>
              <a:rPr lang="es-ES" sz="1800" dirty="0" err="1"/>
              <a:t>document</a:t>
            </a:r>
            <a:r>
              <a:rPr lang="es-ES" sz="1800" dirty="0"/>
              <a:t> </a:t>
            </a:r>
            <a:r>
              <a:rPr lang="es-ES" sz="1800" dirty="0" err="1"/>
              <a:t>s'ha</a:t>
            </a:r>
            <a:r>
              <a:rPr lang="es-ES" sz="1800" dirty="0"/>
              <a:t> </a:t>
            </a:r>
            <a:r>
              <a:rPr lang="es-ES" sz="1800" dirty="0" err="1"/>
              <a:t>creat</a:t>
            </a:r>
            <a:r>
              <a:rPr lang="es-ES" sz="1800" dirty="0"/>
              <a:t> en el </a:t>
            </a:r>
            <a:r>
              <a:rPr lang="es-ES" sz="1800" dirty="0" err="1"/>
              <a:t>marc</a:t>
            </a:r>
            <a:r>
              <a:rPr lang="es-ES" sz="1800" dirty="0"/>
              <a:t> del </a:t>
            </a:r>
            <a:r>
              <a:rPr lang="es-ES" sz="1800" dirty="0" err="1"/>
              <a:t>projecte</a:t>
            </a:r>
            <a:r>
              <a:rPr lang="es-ES" sz="1800" dirty="0"/>
              <a:t> HYPERLINK "https://cent.uji.es/pub/prodigital/"</a:t>
            </a:r>
            <a:r>
              <a:rPr lang="es-ES" sz="1800" b="1" u="sng" dirty="0"/>
              <a:t>ProDigital</a:t>
            </a:r>
            <a:r>
              <a:rPr lang="es-ES" sz="1800" dirty="0"/>
              <a:t> i es publica </a:t>
            </a:r>
            <a:r>
              <a:rPr lang="es-ES" sz="1800" dirty="0" err="1"/>
              <a:t>amb</a:t>
            </a:r>
            <a:r>
              <a:rPr lang="es-ES" sz="1800" dirty="0"/>
              <a:t> una </a:t>
            </a:r>
            <a:r>
              <a:rPr lang="es-ES" sz="1800" dirty="0" err="1"/>
              <a:t>llicència</a:t>
            </a:r>
            <a:r>
              <a:rPr lang="es-ES" sz="1800" dirty="0"/>
              <a:t> HYPERLINK "https://creativecommons.org/licenses/by-nc-sa/4.0/deed.ca"</a:t>
            </a:r>
            <a:r>
              <a:rPr lang="es-ES" sz="1800" b="1" u="sng" dirty="0"/>
              <a:t>Reconeixement-NoComercial-CompartirIgual 4.0 Internacional</a:t>
            </a:r>
            <a:r>
              <a:rPr lang="es-ES" sz="1800" dirty="0"/>
              <a:t> de </a:t>
            </a:r>
            <a:r>
              <a:rPr lang="es-ES" sz="1800" dirty="0" err="1"/>
              <a:t>Creative</a:t>
            </a:r>
            <a:r>
              <a:rPr lang="es-ES" sz="1800" dirty="0"/>
              <a:t> </a:t>
            </a:r>
            <a:r>
              <a:rPr lang="es-ES" sz="1800" dirty="0" err="1"/>
              <a:t>Commons</a:t>
            </a:r>
            <a:r>
              <a:rPr lang="es-ES" sz="1800" dirty="0"/>
              <a:t> (CC BY-NC-SA 4.0).</a:t>
            </a:r>
          </a:p>
          <a:p>
            <a:pPr marL="0" indent="0"/>
            <a:endParaRPr lang="es-ES" dirty="0" smtClean="0"/>
          </a:p>
          <a:p>
            <a:pPr marL="0" indent="0"/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28846" y="3111910"/>
            <a:ext cx="1835580" cy="79701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7363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body" idx="1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Juan Mérida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 u="sng">
                <a:solidFill>
                  <a:schemeClr val="hlink"/>
                </a:solidFill>
                <a:hlinkClick r:id="rId3"/>
              </a:rPr>
              <a:t>merida@uji.es</a:t>
            </a:r>
            <a:r>
              <a:rPr lang="es-ES"/>
              <a:t>	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Digital plantilla presentació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</Words>
  <Application>Microsoft Office PowerPoint</Application>
  <PresentationFormat>Custom</PresentationFormat>
  <Paragraphs>25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IBM Plex Sans Light</vt:lpstr>
      <vt:lpstr>IBM Plex Sans Thin</vt:lpstr>
      <vt:lpstr>Calibri</vt:lpstr>
      <vt:lpstr>IBM Plex Sans SemiBold</vt:lpstr>
      <vt:lpstr>IBM Plex Sans</vt:lpstr>
      <vt:lpstr>ProDigital plantilla presentació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USUARIO</cp:lastModifiedBy>
  <cp:revision>3</cp:revision>
  <dcterms:created xsi:type="dcterms:W3CDTF">2023-03-14T15:48:21Z</dcterms:created>
  <dcterms:modified xsi:type="dcterms:W3CDTF">2023-07-25T06:37:22Z</dcterms:modified>
</cp:coreProperties>
</file>