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9" r:id="rId4"/>
    <p:sldId id="258" r:id="rId5"/>
    <p:sldId id="265" r:id="rId6"/>
    <p:sldId id="266" r:id="rId7"/>
    <p:sldId id="267" r:id="rId8"/>
    <p:sldId id="262" r:id="rId9"/>
  </p:sldIdLst>
  <p:sldSz cx="9144000" cy="5143500" type="screen16x9"/>
  <p:notesSz cx="6858000" cy="9144000"/>
  <p:embeddedFontLst>
    <p:embeddedFont>
      <p:font typeface="IBM Plex Sans" panose="020B0503050203000203" pitchFamily="34" charset="0"/>
      <p:regular r:id="rId11"/>
      <p:bold r:id="rId12"/>
      <p:italic r:id="rId13"/>
      <p:boldItalic r:id="rId14"/>
    </p:embeddedFont>
    <p:embeddedFont>
      <p:font typeface="IBM Plex Sans Light" panose="020F0302020204030204" pitchFamily="34" charset="0"/>
      <p:regular r:id="rId15"/>
      <p:bold r:id="rId16"/>
      <p:italic r:id="rId17"/>
      <p:boldItalic r:id="rId16"/>
    </p:embeddedFont>
    <p:embeddedFont>
      <p:font typeface="IBM Plex Sans SemiBold" panose="020F0502020204030204" pitchFamily="34" charset="0"/>
      <p:regular r:id="rId18"/>
      <p:bold r:id="rId19"/>
      <p:italic r:id="rId20"/>
      <p:boldItalic r:id="rId21"/>
    </p:embeddedFont>
    <p:embeddedFont>
      <p:font typeface="Source Sans Pro" panose="020B050303040302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hNoScDDhn933RCDKfVlb4fB/zFc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735"/>
  </p:normalViewPr>
  <p:slideViewPr>
    <p:cSldViewPr snapToGrid="0">
      <p:cViewPr varScale="1">
        <p:scale>
          <a:sx n="146" d="100"/>
          <a:sy n="146" d="100"/>
        </p:scale>
        <p:origin x="640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5" name="Google Shape;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" name="Google Shape;7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39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" name="Google Shape;7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" name="Google Shape;7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2428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" name="Google Shape;7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9386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" name="Google Shape;7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71507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5" name="Google Shape;10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4.0/deed.c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ortada">
  <p:cSld name="1_Portada">
    <p:bg>
      <p:bgPr>
        <a:solidFill>
          <a:srgbClr val="003864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body" idx="1"/>
          </p:nvPr>
        </p:nvSpPr>
        <p:spPr>
          <a:xfrm>
            <a:off x="793031" y="646453"/>
            <a:ext cx="7559100" cy="14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5400" b="1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2"/>
          </p:nvPr>
        </p:nvSpPr>
        <p:spPr>
          <a:xfrm>
            <a:off x="793030" y="2250559"/>
            <a:ext cx="7559100" cy="7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12" name="Google Shape;12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72729" y="4497047"/>
            <a:ext cx="1140030" cy="23863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9"/>
          <p:cNvSpPr txBox="1"/>
          <p:nvPr/>
        </p:nvSpPr>
        <p:spPr>
          <a:xfrm>
            <a:off x="5586646" y="4481767"/>
            <a:ext cx="2765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ca" sz="1200" b="0" i="0" u="none" strike="noStrike" cap="none">
                <a:solidFill>
                  <a:schemeClr val="lt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#ProDigital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9"/>
          <p:cNvSpPr txBox="1"/>
          <p:nvPr/>
        </p:nvSpPr>
        <p:spPr>
          <a:xfrm>
            <a:off x="3489291" y="2471894"/>
            <a:ext cx="1848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8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9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5" name="Google Shape;55;p19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raportada" type="blank">
  <p:cSld name="BLANK">
    <p:bg>
      <p:bgPr>
        <a:solidFill>
          <a:srgbClr val="00386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  <p:pic>
        <p:nvPicPr>
          <p:cNvPr id="59" name="Google Shape;59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1700" y="4605738"/>
            <a:ext cx="1880373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20"/>
          <p:cNvSpPr txBox="1"/>
          <p:nvPr/>
        </p:nvSpPr>
        <p:spPr>
          <a:xfrm>
            <a:off x="7440225" y="4605738"/>
            <a:ext cx="15054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a" sz="1400" b="1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#ProDigital</a:t>
            </a:r>
            <a:endParaRPr sz="1400" b="1" i="0" u="none" strike="noStrike" cap="none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61" name="Google Shape;61;p20"/>
          <p:cNvSpPr txBox="1"/>
          <p:nvPr/>
        </p:nvSpPr>
        <p:spPr>
          <a:xfrm>
            <a:off x="255000" y="2070000"/>
            <a:ext cx="8634000" cy="17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" sz="24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Nom de l’autor/a</a:t>
            </a:r>
            <a:endParaRPr sz="2400" b="0" i="0" u="none" strike="noStrike" cap="none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" sz="24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Correu electrònic de contacte</a:t>
            </a:r>
            <a:endParaRPr sz="2400" b="0" i="0" u="none" strike="noStrike" cap="none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62" name="Google Shape;62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09725" y="4605750"/>
            <a:ext cx="1124540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ol i text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raportada 1">
  <p:cSld name="Contraportada">
    <p:bg>
      <p:bgPr>
        <a:solidFill>
          <a:srgbClr val="003864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1"/>
          <p:cNvSpPr txBox="1">
            <a:spLocks noGrp="1"/>
          </p:cNvSpPr>
          <p:nvPr>
            <p:ph type="body" idx="1"/>
          </p:nvPr>
        </p:nvSpPr>
        <p:spPr>
          <a:xfrm>
            <a:off x="872729" y="2090088"/>
            <a:ext cx="7479600" cy="9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marL="91440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21" name="Google Shape;21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72729" y="4497047"/>
            <a:ext cx="1140030" cy="23863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11"/>
          <p:cNvSpPr txBox="1"/>
          <p:nvPr/>
        </p:nvSpPr>
        <p:spPr>
          <a:xfrm>
            <a:off x="7212205" y="4481767"/>
            <a:ext cx="1140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ca" sz="1200" b="0" i="0" u="none" strike="noStrike" cap="none">
                <a:solidFill>
                  <a:schemeClr val="lt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#ProDigital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1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01985" y="4421844"/>
            <a:ext cx="1136614" cy="39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701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ada" type="title">
  <p:cSld name="TITLE">
    <p:bg>
      <p:bgPr>
        <a:solidFill>
          <a:srgbClr val="003864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2"/>
          <p:cNvSpPr txBox="1">
            <a:spLocks noGrp="1"/>
          </p:cNvSpPr>
          <p:nvPr>
            <p:ph type="ctrTitle"/>
          </p:nvPr>
        </p:nvSpPr>
        <p:spPr>
          <a:xfrm>
            <a:off x="311708" y="110162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  <p:pic>
        <p:nvPicPr>
          <p:cNvPr id="27" name="Google Shape;27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1700" y="4604400"/>
            <a:ext cx="1879199" cy="3924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2"/>
          <p:cNvSpPr txBox="1"/>
          <p:nvPr/>
        </p:nvSpPr>
        <p:spPr>
          <a:xfrm>
            <a:off x="7440225" y="4605738"/>
            <a:ext cx="15054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a" sz="1400" b="1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#ProDigital</a:t>
            </a:r>
            <a:endParaRPr sz="1400" b="1" i="0" u="none" strike="noStrike" cap="none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29" name="Google Shape;29;p12"/>
          <p:cNvSpPr txBox="1"/>
          <p:nvPr/>
        </p:nvSpPr>
        <p:spPr>
          <a:xfrm>
            <a:off x="311700" y="3154224"/>
            <a:ext cx="8634000" cy="10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" sz="24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Nom de l’autor/a</a:t>
            </a:r>
            <a:endParaRPr sz="2400" b="0" i="0" u="none" strike="noStrike" cap="none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" sz="24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Data</a:t>
            </a:r>
            <a:endParaRPr sz="2400" b="0" i="0" u="none" strike="noStrike" cap="none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ció" type="secHead">
  <p:cSld name="SECTION_HEADER">
    <p:bg>
      <p:bgPr>
        <a:solidFill>
          <a:schemeClr val="dk2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més títol" type="titleOnly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dea destacada">
  <p:cSld name="MAIN_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6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79821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1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ans"/>
              <a:buNone/>
              <a:defRPr sz="2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ans"/>
              <a:buNone/>
              <a:defRPr sz="2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ans"/>
              <a:buNone/>
              <a:defRPr sz="2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ans"/>
              <a:buNone/>
              <a:defRPr sz="2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ans"/>
              <a:buNone/>
              <a:defRPr sz="2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ans"/>
              <a:buNone/>
              <a:defRPr sz="2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ans"/>
              <a:buNone/>
              <a:defRPr sz="2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ans"/>
              <a:buNone/>
              <a:defRPr sz="2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ans"/>
              <a:buNone/>
              <a:defRPr sz="2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Char char="●"/>
              <a:defRPr sz="18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BM Plex Sans"/>
              <a:buChar char="○"/>
              <a:defRPr sz="14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BM Plex Sans"/>
              <a:buChar char="■"/>
              <a:defRPr sz="14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BM Plex Sans"/>
              <a:buChar char="●"/>
              <a:defRPr sz="14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BM Plex Sans"/>
              <a:buChar char="○"/>
              <a:defRPr sz="14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BM Plex Sans"/>
              <a:buChar char="■"/>
              <a:defRPr sz="14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BM Plex Sans"/>
              <a:buChar char="●"/>
              <a:defRPr sz="14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BM Plex Sans"/>
              <a:buChar char="○"/>
              <a:defRPr sz="14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BM Plex Sans"/>
              <a:buChar char="■"/>
              <a:defRPr sz="14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"/>
          <p:cNvSpPr txBox="1">
            <a:spLocks noGrp="1"/>
          </p:cNvSpPr>
          <p:nvPr>
            <p:ph type="body" idx="1"/>
          </p:nvPr>
        </p:nvSpPr>
        <p:spPr>
          <a:xfrm>
            <a:off x="793024" y="646450"/>
            <a:ext cx="7931875" cy="18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2228"/>
              <a:buFont typeface="Arial"/>
              <a:buNone/>
            </a:pPr>
            <a:r>
              <a:rPr lang="es-ES" sz="2700" dirty="0"/>
              <a:t>PRIVACIDAD Y PROTECCIÓN DE DATOS: ¿CÓMO HACER VALER TUS DERECHOS? </a:t>
            </a:r>
          </a:p>
          <a:p>
            <a:pPr marL="0" indent="0">
              <a:buClr>
                <a:srgbClr val="000000"/>
              </a:buClr>
              <a:buSzPct val="42228"/>
            </a:pPr>
            <a:r>
              <a:rPr lang="es-ES" sz="2700" dirty="0"/>
              <a:t>Bloque III: El ejercicio de los derechos de los interesados: los derechos ARCO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42228"/>
              <a:buNone/>
            </a:pPr>
            <a:endParaRPr lang="es-ES" sz="5500" dirty="0"/>
          </a:p>
        </p:txBody>
      </p:sp>
      <p:sp>
        <p:nvSpPr>
          <p:cNvPr id="68" name="Google Shape;68;p1"/>
          <p:cNvSpPr txBox="1">
            <a:spLocks noGrp="1"/>
          </p:cNvSpPr>
          <p:nvPr>
            <p:ph type="body" idx="2"/>
          </p:nvPr>
        </p:nvSpPr>
        <p:spPr>
          <a:xfrm>
            <a:off x="792450" y="2822059"/>
            <a:ext cx="7559100" cy="7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ES" sz="1900" b="1" dirty="0">
                <a:latin typeface="IBM Plex Sans Light" panose="020B0403050203000203" pitchFamily="34" charset="0"/>
              </a:rPr>
              <a:t>Jorge Viguri Cordero</a:t>
            </a:r>
            <a:endParaRPr sz="1900" b="1" dirty="0">
              <a:latin typeface="IBM Plex Sans Light" panose="020B0403050203000203" pitchFamily="34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a" sz="1900" b="1" dirty="0">
                <a:latin typeface="IBM Plex Sans Light" panose="020B0403050203000203" pitchFamily="34" charset="0"/>
              </a:rPr>
              <a:t>Enero 2023</a:t>
            </a:r>
            <a:endParaRPr sz="1900" b="1" dirty="0">
              <a:latin typeface="IBM Plex Sans Light" panose="020B0403050203000203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s-ES" sz="2460" b="1" dirty="0">
                <a:solidFill>
                  <a:schemeClr val="tx1"/>
                </a:solidFill>
                <a:sym typeface="Calibri"/>
              </a:rPr>
              <a:t>Derechos de los interesados: los derechos ARCO</a:t>
            </a:r>
            <a:endParaRPr sz="2460" b="1" dirty="0">
              <a:solidFill>
                <a:schemeClr val="tx1"/>
              </a:solidFill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880" dirty="0"/>
          </a:p>
        </p:txBody>
      </p:sp>
      <p:pic>
        <p:nvPicPr>
          <p:cNvPr id="1028" name="Picture 4" descr="▷ Qué son los DERECHOS ARCO ✓ Para que sirve y como funcionan">
            <a:extLst>
              <a:ext uri="{FF2B5EF4-FFF2-40B4-BE49-F238E27FC236}">
                <a16:creationId xmlns:a16="http://schemas.microsoft.com/office/drawing/2014/main" id="{B0B0E37D-EB9D-17BB-9FA7-1A4021BEC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81" y="1223373"/>
            <a:ext cx="7915638" cy="3252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"/>
          <p:cNvSpPr txBox="1">
            <a:spLocks noGrp="1"/>
          </p:cNvSpPr>
          <p:nvPr>
            <p:ph type="title"/>
          </p:nvPr>
        </p:nvSpPr>
        <p:spPr>
          <a:xfrm>
            <a:off x="311700" y="376199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buSzPts val="990"/>
            </a:pPr>
            <a:r>
              <a:rPr lang="es-ES" sz="2460" b="1" dirty="0">
                <a:solidFill>
                  <a:schemeClr val="tx1"/>
                </a:solidFill>
                <a:sym typeface="Calibri"/>
              </a:rPr>
              <a:t>Derechos ARCO </a:t>
            </a:r>
            <a:endParaRPr sz="2460" b="1" dirty="0">
              <a:solidFill>
                <a:schemeClr val="tx1"/>
              </a:solidFill>
            </a:endParaRPr>
          </a:p>
        </p:txBody>
      </p:sp>
      <p:sp>
        <p:nvSpPr>
          <p:cNvPr id="81" name="Google Shape;81;p3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839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47500" lnSpcReduction="20000"/>
          </a:bodyPr>
          <a:lstStyle/>
          <a:p>
            <a:pPr algn="just"/>
            <a:r>
              <a:rPr lang="es-ES" sz="4200" dirty="0">
                <a:solidFill>
                  <a:schemeClr val="tx1"/>
                </a:solidFill>
              </a:rPr>
              <a:t>Su ejercicio es gratuito. </a:t>
            </a:r>
          </a:p>
          <a:p>
            <a:pPr algn="just"/>
            <a:r>
              <a:rPr lang="es-ES" sz="4200" dirty="0">
                <a:solidFill>
                  <a:schemeClr val="tx1"/>
                </a:solidFill>
              </a:rPr>
              <a:t>Las solicitudes deben responderse en el plazo de 1 mes (2 meses en </a:t>
            </a:r>
            <a:r>
              <a:rPr lang="es-ES" sz="4200">
                <a:solidFill>
                  <a:schemeClr val="tx1"/>
                </a:solidFill>
              </a:rPr>
              <a:t>casos excepcionales). </a:t>
            </a:r>
          </a:p>
          <a:p>
            <a:pPr algn="just"/>
            <a:r>
              <a:rPr lang="es-ES" sz="4200">
                <a:solidFill>
                  <a:schemeClr val="tx1"/>
                </a:solidFill>
              </a:rPr>
              <a:t>El </a:t>
            </a:r>
            <a:r>
              <a:rPr lang="es-ES" sz="4200" dirty="0">
                <a:solidFill>
                  <a:schemeClr val="tx1"/>
                </a:solidFill>
              </a:rPr>
              <a:t>responsable está obligado a informar sobre los medios para ejercitar estos derechos (accesibles, inteligibles y por medios electrónicos, preferentemente).</a:t>
            </a:r>
          </a:p>
          <a:p>
            <a:pPr algn="just"/>
            <a:r>
              <a:rPr lang="es-ES" sz="4200" dirty="0">
                <a:solidFill>
                  <a:schemeClr val="tx1"/>
                </a:solidFill>
              </a:rPr>
              <a:t>1º solicitud al responsable/encargado (organización). 2ª solicitud (reclamación ante una Autoridad de Control). </a:t>
            </a:r>
          </a:p>
          <a:p>
            <a:pPr algn="just"/>
            <a:r>
              <a:rPr lang="es-ES" sz="4200" dirty="0">
                <a:solidFill>
                  <a:schemeClr val="tx1"/>
                </a:solidFill>
              </a:rPr>
              <a:t>Ejercicio de los derechos: a) directamente. b) por medio de representante legal o voluntario.</a:t>
            </a:r>
          </a:p>
          <a:p>
            <a:pPr marL="76200" indent="0" algn="just">
              <a:buNone/>
            </a:pPr>
            <a:endParaRPr lang="es-ES" b="0" i="0" dirty="0">
              <a:solidFill>
                <a:srgbClr val="8F8F8E"/>
              </a:solidFill>
              <a:effectLst/>
              <a:latin typeface="Source Sans Pro" panose="020B0503030403020204" pitchFamily="34" charset="0"/>
            </a:endParaRPr>
          </a:p>
          <a:p>
            <a:pPr marL="76200" indent="0" algn="just">
              <a:buNone/>
            </a:pPr>
            <a:br>
              <a:rPr lang="es-ES" b="0" i="0" dirty="0">
                <a:solidFill>
                  <a:srgbClr val="EEA137"/>
                </a:solidFill>
                <a:effectLst/>
                <a:latin typeface="Source Sans Pro" panose="020B0503030403020204" pitchFamily="34" charset="0"/>
              </a:rPr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79810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Font typeface="Arial"/>
              <a:buNone/>
            </a:pPr>
            <a:r>
              <a:rPr lang="es-ES" sz="2460" b="1" dirty="0">
                <a:solidFill>
                  <a:schemeClr val="tx1"/>
                </a:solidFill>
                <a:sym typeface="Calibri"/>
              </a:rPr>
              <a:t>Derecho de acceso</a:t>
            </a:r>
            <a:endParaRPr sz="2460" b="1" dirty="0">
              <a:solidFill>
                <a:schemeClr val="tx1"/>
              </a:solidFill>
            </a:endParaRPr>
          </a:p>
        </p:txBody>
      </p:sp>
      <p:sp>
        <p:nvSpPr>
          <p:cNvPr id="81" name="Google Shape;81;p3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4835432" cy="3680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algn="just"/>
            <a:r>
              <a:rPr lang="es-ES" sz="2100" dirty="0">
                <a:solidFill>
                  <a:schemeClr val="tx1"/>
                </a:solidFill>
              </a:rPr>
              <a:t>Derecho a dirigirte al responsable del tratamiento para conocer si está tratando o no tus datos de carácter personal</a:t>
            </a:r>
          </a:p>
          <a:p>
            <a:pPr algn="just"/>
            <a:r>
              <a:rPr lang="es-ES" sz="2100" dirty="0">
                <a:solidFill>
                  <a:schemeClr val="tx1"/>
                </a:solidFill>
              </a:rPr>
              <a:t>En el caso de que se esté realizando dicho tratamiento, obtener información</a:t>
            </a:r>
          </a:p>
          <a:p>
            <a:pPr algn="just"/>
            <a:r>
              <a:rPr lang="es-ES" sz="2100" dirty="0">
                <a:solidFill>
                  <a:schemeClr val="tx1"/>
                </a:solidFill>
              </a:rPr>
              <a:t>¿Qué información puede obtenerse?</a:t>
            </a:r>
          </a:p>
          <a:p>
            <a:pPr algn="just"/>
            <a:endParaRPr lang="es-ES" sz="2100" b="0" i="0" dirty="0">
              <a:solidFill>
                <a:schemeClr val="tx1"/>
              </a:solidFill>
              <a:effectLst/>
              <a:latin typeface="Source Sans Pro" panose="020B0503030403020204" pitchFamily="34" charset="0"/>
            </a:endParaRPr>
          </a:p>
          <a:p>
            <a:pPr algn="just"/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00894E0-0BF9-4410-7434-1A2379295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4572" y="2095393"/>
            <a:ext cx="2336182" cy="330599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F5CA228-BC5A-8761-21E2-4E6EA56A9E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787" t="9248" r="7003"/>
          <a:stretch/>
        </p:blipFill>
        <p:spPr>
          <a:xfrm>
            <a:off x="5217577" y="182880"/>
            <a:ext cx="2915086" cy="214764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Font typeface="Arial"/>
              <a:buNone/>
            </a:pPr>
            <a:r>
              <a:rPr lang="es-ES" sz="2460" b="1" dirty="0">
                <a:solidFill>
                  <a:schemeClr val="tx1"/>
                </a:solidFill>
                <a:sym typeface="Calibri"/>
              </a:rPr>
              <a:t>Derecho de rectificación</a:t>
            </a:r>
            <a:endParaRPr sz="2460" b="1" dirty="0">
              <a:solidFill>
                <a:schemeClr val="tx1"/>
              </a:solidFill>
            </a:endParaRPr>
          </a:p>
        </p:txBody>
      </p:sp>
      <p:sp>
        <p:nvSpPr>
          <p:cNvPr id="81" name="Google Shape;81;p3"/>
          <p:cNvSpPr txBox="1">
            <a:spLocks noGrp="1"/>
          </p:cNvSpPr>
          <p:nvPr>
            <p:ph type="body" idx="1"/>
          </p:nvPr>
        </p:nvSpPr>
        <p:spPr>
          <a:xfrm>
            <a:off x="366589" y="1217750"/>
            <a:ext cx="4835432" cy="3680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algn="just"/>
            <a:r>
              <a:rPr lang="es-ES" sz="2100" dirty="0">
                <a:solidFill>
                  <a:schemeClr val="tx1"/>
                </a:solidFill>
              </a:rPr>
              <a:t>Rectificación de aquellos datos personales inexactos,</a:t>
            </a:r>
          </a:p>
          <a:p>
            <a:pPr algn="just"/>
            <a:r>
              <a:rPr lang="es-ES" sz="2100" dirty="0">
                <a:solidFill>
                  <a:schemeClr val="tx1"/>
                </a:solidFill>
              </a:rPr>
              <a:t>Sin dilación indebida del responsable del tratamiento.</a:t>
            </a:r>
          </a:p>
          <a:p>
            <a:pPr algn="just"/>
            <a:r>
              <a:rPr lang="es-ES" sz="2100" dirty="0">
                <a:solidFill>
                  <a:schemeClr val="tx1"/>
                </a:solidFill>
              </a:rPr>
              <a:t>Completar, declaración adicional) o rectificar.</a:t>
            </a:r>
          </a:p>
          <a:p>
            <a:pPr algn="just"/>
            <a:r>
              <a:rPr lang="es-ES" sz="2100" dirty="0">
                <a:solidFill>
                  <a:schemeClr val="tx1"/>
                </a:solidFill>
              </a:rPr>
              <a:t>Determinar los datos concretos y la corrección a realizar. </a:t>
            </a:r>
            <a:br>
              <a:rPr lang="es-ES" b="0" i="0" dirty="0">
                <a:solidFill>
                  <a:srgbClr val="EEA137"/>
                </a:solidFill>
                <a:effectLst/>
                <a:latin typeface="Source Sans Pro" panose="020B0503030403020204" pitchFamily="34" charset="0"/>
              </a:rPr>
            </a:b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6376A14-10ED-392B-C3B7-724587FA92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2423" y="-113840"/>
            <a:ext cx="2749145" cy="389038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ED70553-86E2-EEA3-CF38-D776CD26CC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9196" y="2858100"/>
            <a:ext cx="3002951" cy="22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834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Font typeface="Arial"/>
              <a:buNone/>
            </a:pPr>
            <a:r>
              <a:rPr lang="es-ES" sz="2460" b="1" dirty="0">
                <a:latin typeface="IBM Plex Sans" panose="020B0503050203000203" pitchFamily="34" charset="0"/>
                <a:ea typeface="Calibri"/>
                <a:cs typeface="Calibri"/>
                <a:sym typeface="Calibri"/>
              </a:rPr>
              <a:t>Derecho de oposición</a:t>
            </a:r>
            <a:endParaRPr sz="2880" dirty="0">
              <a:latin typeface="IBM Plex Sans" panose="020B0503050203000203" pitchFamily="34" charset="0"/>
            </a:endParaRPr>
          </a:p>
        </p:txBody>
      </p:sp>
      <p:sp>
        <p:nvSpPr>
          <p:cNvPr id="81" name="Google Shape;81;p3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4835432" cy="3680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algn="just"/>
            <a:r>
              <a:rPr lang="es-ES" sz="2100" dirty="0">
                <a:solidFill>
                  <a:schemeClr val="tx1"/>
                </a:solidFill>
              </a:rPr>
              <a:t>Oponer a que el responsable realice un tratamiento de los datos personales,</a:t>
            </a:r>
          </a:p>
          <a:p>
            <a:pPr algn="just"/>
            <a:r>
              <a:rPr lang="es-ES" sz="2100" dirty="0">
                <a:solidFill>
                  <a:schemeClr val="tx1"/>
                </a:solidFill>
              </a:rPr>
              <a:t>Cuando sean objeto de tratamiento basado en una misión de interés público o en el interés legítimo.</a:t>
            </a:r>
          </a:p>
          <a:p>
            <a:pPr algn="just"/>
            <a:r>
              <a:rPr lang="es-ES" sz="2100" dirty="0">
                <a:solidFill>
                  <a:schemeClr val="tx1"/>
                </a:solidFill>
              </a:rPr>
              <a:t>El responsable dejará de tratar los datos salvo que acredite motivos imperiosos que prevalezcan sobre los intereses, derechos y libertades del interesado, o para la formulación, el ejercicio o la defensa de reclamaciones.</a:t>
            </a:r>
            <a:br>
              <a:rPr lang="es-ES" sz="2100" dirty="0">
                <a:solidFill>
                  <a:schemeClr val="tx1"/>
                </a:solidFill>
              </a:rPr>
            </a:br>
            <a:endParaRPr lang="es-ES" sz="2100" dirty="0">
              <a:solidFill>
                <a:schemeClr val="tx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97EB5EF-3CF9-560A-5FC5-4B2E9F0E3D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6232" y="0"/>
            <a:ext cx="3719246" cy="526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554929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"/>
          <p:cNvSpPr txBox="1">
            <a:spLocks noGrp="1"/>
          </p:cNvSpPr>
          <p:nvPr>
            <p:ph type="title"/>
          </p:nvPr>
        </p:nvSpPr>
        <p:spPr>
          <a:xfrm>
            <a:off x="311700" y="376199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buSzPts val="990"/>
            </a:pPr>
            <a:r>
              <a:rPr lang="es-ES" sz="2460" b="1" dirty="0">
                <a:latin typeface="IBM Plex Sans" panose="020B0503050203000203" pitchFamily="34" charset="0"/>
                <a:ea typeface="Calibri"/>
                <a:cs typeface="Calibri"/>
                <a:sym typeface="Calibri"/>
              </a:rPr>
              <a:t>Derecho de supresión o «derecho al olvido» </a:t>
            </a:r>
            <a:endParaRPr sz="2880" dirty="0">
              <a:latin typeface="IBM Plex Sans" panose="020B0503050203000203" pitchFamily="34" charset="0"/>
            </a:endParaRPr>
          </a:p>
        </p:txBody>
      </p:sp>
      <p:sp>
        <p:nvSpPr>
          <p:cNvPr id="81" name="Google Shape;81;p3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4835432" cy="3839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algn="just"/>
            <a:r>
              <a:rPr lang="es-ES" sz="1900" dirty="0">
                <a:solidFill>
                  <a:schemeClr val="tx1"/>
                </a:solidFill>
              </a:rPr>
              <a:t>Datos no necesarios en relación con los fines para los que fueron recogidos o tratados de otro modo</a:t>
            </a:r>
          </a:p>
          <a:p>
            <a:pPr algn="just"/>
            <a:r>
              <a:rPr lang="es-ES" sz="1900" dirty="0">
                <a:solidFill>
                  <a:schemeClr val="tx1"/>
                </a:solidFill>
              </a:rPr>
              <a:t>Retirada del consentimiento para el tratamiento específico </a:t>
            </a:r>
          </a:p>
          <a:p>
            <a:pPr algn="just"/>
            <a:r>
              <a:rPr lang="es-ES" sz="1900" dirty="0">
                <a:solidFill>
                  <a:schemeClr val="tx1"/>
                </a:solidFill>
              </a:rPr>
              <a:t>Tratamiento de datos ilícito</a:t>
            </a:r>
          </a:p>
          <a:p>
            <a:pPr algn="just"/>
            <a:r>
              <a:rPr lang="es-ES" sz="1900" dirty="0">
                <a:solidFill>
                  <a:schemeClr val="tx1"/>
                </a:solidFill>
              </a:rPr>
              <a:t>Supresión para el cumplimiento de una obligación </a:t>
            </a:r>
            <a:r>
              <a:rPr lang="es-ES" sz="1900">
                <a:solidFill>
                  <a:schemeClr val="tx1"/>
                </a:solidFill>
              </a:rPr>
              <a:t>legal o </a:t>
            </a:r>
            <a:r>
              <a:rPr lang="es-ES" sz="1900" dirty="0">
                <a:solidFill>
                  <a:schemeClr val="tx1"/>
                </a:solidFill>
              </a:rPr>
              <a:t>se han obtenido en relación con la oferta de servicios de la sociedad de la información.</a:t>
            </a:r>
          </a:p>
          <a:p>
            <a:pPr marL="76200" indent="0" algn="just">
              <a:buNone/>
            </a:pPr>
            <a:br>
              <a:rPr lang="es-ES" sz="1800" dirty="0">
                <a:solidFill>
                  <a:schemeClr val="tx1"/>
                </a:solidFill>
              </a:rPr>
            </a:br>
            <a:endParaRPr lang="es-ES" sz="1800" dirty="0">
              <a:solidFill>
                <a:schemeClr val="tx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12ABECB-AC4C-413F-5456-BFFF54EBE3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9660" y="23200"/>
            <a:ext cx="2871321" cy="4063281"/>
          </a:xfrm>
          <a:prstGeom prst="rect">
            <a:avLst/>
          </a:prstGeom>
        </p:spPr>
      </p:pic>
      <p:pic>
        <p:nvPicPr>
          <p:cNvPr id="6" name="Imagen 5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B9F3CA14-B455-23B5-1D0B-311C6DEF20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9754" y="3091955"/>
            <a:ext cx="2871321" cy="176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433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"/>
          <p:cNvSpPr txBox="1">
            <a:spLocks noGrp="1"/>
          </p:cNvSpPr>
          <p:nvPr>
            <p:ph type="body" idx="1"/>
          </p:nvPr>
        </p:nvSpPr>
        <p:spPr>
          <a:xfrm>
            <a:off x="872729" y="2090088"/>
            <a:ext cx="7479600" cy="9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ES" dirty="0"/>
              <a:t>Jorge Viguri Cordero</a:t>
            </a:r>
            <a:endParaRPr dirty="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a" dirty="0"/>
              <a:t>jviguri@uji.es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oDigital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4285F4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2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4285F4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1538</TotalTime>
  <Words>351</Words>
  <Application>Microsoft Macintosh PowerPoint</Application>
  <PresentationFormat>Presentación en pantalla (16:9)</PresentationFormat>
  <Paragraphs>34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Source Sans Pro</vt:lpstr>
      <vt:lpstr>Arial</vt:lpstr>
      <vt:lpstr>IBM Plex Sans Light</vt:lpstr>
      <vt:lpstr>IBM Plex Sans SemiBold</vt:lpstr>
      <vt:lpstr>IBM Plex Sans</vt:lpstr>
      <vt:lpstr>ProDigital</vt:lpstr>
      <vt:lpstr>Presentación de PowerPoint</vt:lpstr>
      <vt:lpstr>Derechos de los interesados: los derechos ARCO </vt:lpstr>
      <vt:lpstr>Derechos ARCO </vt:lpstr>
      <vt:lpstr>Derecho de acceso</vt:lpstr>
      <vt:lpstr>Derecho de rectificación</vt:lpstr>
      <vt:lpstr>Derecho de oposición</vt:lpstr>
      <vt:lpstr>Derecho de supresión o «derecho al olvido»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Jorge Agustín Viguri Cordero</cp:lastModifiedBy>
  <cp:revision>17</cp:revision>
  <dcterms:modified xsi:type="dcterms:W3CDTF">2023-01-25T10:12:21Z</dcterms:modified>
</cp:coreProperties>
</file>