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3" r:id="rId5"/>
    <p:sldId id="266" r:id="rId6"/>
    <p:sldId id="262" r:id="rId7"/>
  </p:sldIdLst>
  <p:sldSz cx="9144000" cy="5143500" type="screen16x9"/>
  <p:notesSz cx="6858000" cy="9144000"/>
  <p:embeddedFontLst>
    <p:embeddedFont>
      <p:font typeface="IBM Plex Sans" panose="020B0503050203000203" pitchFamily="34" charset="0"/>
      <p:regular r:id="rId9"/>
      <p:bold r:id="rId10"/>
      <p:italic r:id="rId11"/>
      <p:boldItalic r:id="rId12"/>
    </p:embeddedFont>
    <p:embeddedFont>
      <p:font typeface="IBM Plex Sans Light" panose="020F0302020204030204" pitchFamily="34" charset="0"/>
      <p:regular r:id="rId13"/>
      <p:bold r:id="rId14"/>
      <p:italic r:id="rId15"/>
      <p:boldItalic r:id="rId16"/>
    </p:embeddedFont>
    <p:embeddedFont>
      <p:font typeface="IBM Plex Sans SemiBold" panose="020F050202020403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NoScDDhn933RCDKfVlb4fB/zF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35"/>
  </p:normalViewPr>
  <p:slideViewPr>
    <p:cSldViewPr snapToGrid="0">
      <p:cViewPr varScale="1">
        <p:scale>
          <a:sx n="146" d="100"/>
          <a:sy n="146" d="100"/>
        </p:scale>
        <p:origin x="64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2146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6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826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deed.c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ortada">
  <p:cSld name="1_Portada">
    <p:bg>
      <p:bgPr>
        <a:solidFill>
          <a:srgbClr val="00386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body" idx="1"/>
          </p:nvPr>
        </p:nvSpPr>
        <p:spPr>
          <a:xfrm>
            <a:off x="793031" y="646453"/>
            <a:ext cx="7559100" cy="1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5400" b="1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2"/>
          </p:nvPr>
        </p:nvSpPr>
        <p:spPr>
          <a:xfrm>
            <a:off x="793030" y="2250559"/>
            <a:ext cx="7559100" cy="7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lt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12" name="Google Shape;1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729" y="4497047"/>
            <a:ext cx="1140030" cy="238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9"/>
          <p:cNvSpPr txBox="1"/>
          <p:nvPr/>
        </p:nvSpPr>
        <p:spPr>
          <a:xfrm>
            <a:off x="5586646" y="4481767"/>
            <a:ext cx="2765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ca" sz="1200" b="0" i="0" u="none" strike="noStrike" cap="none">
                <a:solidFill>
                  <a:schemeClr val="lt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rPr>
              <a:t>#ProDigital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9"/>
          <p:cNvSpPr txBox="1"/>
          <p:nvPr/>
        </p:nvSpPr>
        <p:spPr>
          <a:xfrm>
            <a:off x="3489291" y="2471894"/>
            <a:ext cx="1848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raportada" type="blank">
  <p:cSld name="BLANK">
    <p:bg>
      <p:bgPr>
        <a:solidFill>
          <a:srgbClr val="00386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  <p:pic>
        <p:nvPicPr>
          <p:cNvPr id="59" name="Google Shape;59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1700" y="4605738"/>
            <a:ext cx="1880373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0"/>
          <p:cNvSpPr txBox="1"/>
          <p:nvPr/>
        </p:nvSpPr>
        <p:spPr>
          <a:xfrm>
            <a:off x="7440225" y="4605738"/>
            <a:ext cx="15054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a" sz="1400" b="1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#ProDigital</a:t>
            </a:r>
            <a:endParaRPr sz="1400" b="1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1" name="Google Shape;61;p20"/>
          <p:cNvSpPr txBox="1"/>
          <p:nvPr/>
        </p:nvSpPr>
        <p:spPr>
          <a:xfrm>
            <a:off x="255000" y="2070000"/>
            <a:ext cx="8634000" cy="17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a" sz="24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Nom de l’autor/a</a:t>
            </a:r>
            <a:endParaRPr sz="2400" b="0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a" sz="24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Correu electrònic de contacte</a:t>
            </a:r>
            <a:endParaRPr sz="2400" b="0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62" name="Google Shape;6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09725" y="4605750"/>
            <a:ext cx="1124540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ol i text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raportada 1">
  <p:cSld name="Contraportada">
    <p:bg>
      <p:bgPr>
        <a:solidFill>
          <a:srgbClr val="003864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body" idx="1"/>
          </p:nvPr>
        </p:nvSpPr>
        <p:spPr>
          <a:xfrm>
            <a:off x="872729" y="2090088"/>
            <a:ext cx="7479600" cy="9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lt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21" name="Google Shape;2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729" y="4497047"/>
            <a:ext cx="1140030" cy="23863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1"/>
          <p:cNvSpPr txBox="1"/>
          <p:nvPr/>
        </p:nvSpPr>
        <p:spPr>
          <a:xfrm>
            <a:off x="7212205" y="4481767"/>
            <a:ext cx="1140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ca" sz="1200" b="0" i="0" u="none" strike="noStrike" cap="none">
                <a:solidFill>
                  <a:schemeClr val="lt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rPr>
              <a:t>#ProDigital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01985" y="4421844"/>
            <a:ext cx="1136614" cy="39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01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tada" type="title">
  <p:cSld name="TITLE">
    <p:bg>
      <p:bgPr>
        <a:solidFill>
          <a:srgbClr val="003864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>
            <a:spLocks noGrp="1"/>
          </p:cNvSpPr>
          <p:nvPr>
            <p:ph type="ctrTitle"/>
          </p:nvPr>
        </p:nvSpPr>
        <p:spPr>
          <a:xfrm>
            <a:off x="311708" y="110162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  <p:pic>
        <p:nvPicPr>
          <p:cNvPr id="27" name="Google Shape;2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1700" y="4604400"/>
            <a:ext cx="1879199" cy="3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2"/>
          <p:cNvSpPr txBox="1"/>
          <p:nvPr/>
        </p:nvSpPr>
        <p:spPr>
          <a:xfrm>
            <a:off x="7440225" y="4605738"/>
            <a:ext cx="15054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a" sz="1400" b="1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#ProDigital</a:t>
            </a:r>
            <a:endParaRPr sz="1400" b="1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9" name="Google Shape;29;p12"/>
          <p:cNvSpPr txBox="1"/>
          <p:nvPr/>
        </p:nvSpPr>
        <p:spPr>
          <a:xfrm>
            <a:off x="311700" y="3154224"/>
            <a:ext cx="8634000" cy="10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a" sz="24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Nom de l’autor/a</a:t>
            </a:r>
            <a:endParaRPr sz="2400" b="0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a" sz="24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Data</a:t>
            </a:r>
            <a:endParaRPr sz="2400" b="0" i="0" u="none" strike="noStrike" cap="none">
              <a:solidFill>
                <a:schemeClr val="lt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ció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més títol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ea destacada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7982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 b="0" i="0" u="none" strike="noStrike" cap="none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IBM Plex Sans"/>
              <a:buChar char="●"/>
              <a:defRPr sz="18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○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■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●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○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■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●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○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BM Plex Sans"/>
              <a:buChar char="■"/>
              <a:defRPr sz="1400" b="0" i="0" u="none" strike="noStrike" cap="none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body" idx="1"/>
          </p:nvPr>
        </p:nvSpPr>
        <p:spPr>
          <a:xfrm>
            <a:off x="793025" y="646450"/>
            <a:ext cx="7664700" cy="15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2228"/>
              <a:buFont typeface="Arial"/>
              <a:buNone/>
            </a:pPr>
            <a:r>
              <a:rPr lang="es-ES" sz="1900" dirty="0"/>
              <a:t>PRIVACIDAD Y PROTECCIÓN DE DATOS: ¿CÓMO HACER VALER TUS DERECHOS? </a:t>
            </a:r>
          </a:p>
          <a:p>
            <a:pPr marL="0" indent="0">
              <a:buClr>
                <a:srgbClr val="000000"/>
              </a:buClr>
              <a:buSzPct val="42228"/>
            </a:pPr>
            <a:r>
              <a:rPr lang="es-ES" sz="1900" dirty="0"/>
              <a:t>Bloque II: El consentimiento del afectado y los principios de protección de datos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2228"/>
              <a:buNone/>
            </a:pPr>
            <a:endParaRPr lang="es-ES" sz="5500" dirty="0"/>
          </a:p>
        </p:txBody>
      </p:sp>
      <p:sp>
        <p:nvSpPr>
          <p:cNvPr id="68" name="Google Shape;68;p1"/>
          <p:cNvSpPr txBox="1">
            <a:spLocks noGrp="1"/>
          </p:cNvSpPr>
          <p:nvPr>
            <p:ph type="body" idx="2"/>
          </p:nvPr>
        </p:nvSpPr>
        <p:spPr>
          <a:xfrm>
            <a:off x="793025" y="2460109"/>
            <a:ext cx="7559100" cy="7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 sz="1900" b="1" dirty="0">
                <a:latin typeface="IBM Plex Sans Light" panose="020B0403050203000203" pitchFamily="34" charset="0"/>
                <a:sym typeface="IBM Plex Sans"/>
              </a:rPr>
              <a:t>Jorge Viguri Cordero</a:t>
            </a:r>
            <a:endParaRPr sz="1900" b="1" dirty="0">
              <a:latin typeface="IBM Plex Sans Light" panose="020B0403050203000203" pitchFamily="34" charset="0"/>
              <a:sym typeface="IBM Plex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" sz="1900" b="1" dirty="0">
                <a:latin typeface="IBM Plex Sans Light" panose="020B0403050203000203" pitchFamily="34" charset="0"/>
                <a:sym typeface="IBM Plex Sans"/>
              </a:rPr>
              <a:t>Enero 2023</a:t>
            </a:r>
            <a:endParaRPr sz="1900" b="1" dirty="0">
              <a:latin typeface="IBM Plex Sans Light" panose="020B0403050203000203" pitchFamily="34" charset="0"/>
              <a:sym typeface="IBM Plex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lang="es-ES" sz="2460" b="1" dirty="0">
                <a:solidFill>
                  <a:schemeClr val="tx1"/>
                </a:solidFill>
                <a:sym typeface="Calibri"/>
              </a:rPr>
              <a:t>Privacidad y protección de datos: el consentimiento</a:t>
            </a:r>
            <a:endParaRPr sz="2460" b="1" dirty="0">
              <a:solidFill>
                <a:schemeClr val="tx1"/>
              </a:solidFill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880" dirty="0"/>
          </a:p>
        </p:txBody>
      </p:sp>
      <p:sp>
        <p:nvSpPr>
          <p:cNvPr id="74" name="Google Shape;74;p2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396871" cy="368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" sz="1900" dirty="0">
                <a:solidFill>
                  <a:schemeClr val="tx1"/>
                </a:solidFill>
              </a:rPr>
              <a:t>“Manifestación de voluntad libre, específica, </a:t>
            </a:r>
            <a:r>
              <a:rPr lang="es-ES" sz="1900" b="1" dirty="0">
                <a:solidFill>
                  <a:schemeClr val="tx1"/>
                </a:solidFill>
              </a:rPr>
              <a:t>informada e inequívoca </a:t>
            </a:r>
            <a:r>
              <a:rPr lang="es-ES" sz="1900" dirty="0">
                <a:solidFill>
                  <a:schemeClr val="tx1"/>
                </a:solidFill>
              </a:rPr>
              <a:t>por la cual una persona acepta, mediante una clara acción afirmativa, el tratamiento de sus datos personales” (art. 4.11º RGPD).</a:t>
            </a:r>
          </a:p>
          <a:p>
            <a:pPr algn="just"/>
            <a:r>
              <a:rPr lang="es-ES" sz="1900" dirty="0">
                <a:solidFill>
                  <a:schemeClr val="tx1"/>
                </a:solidFill>
              </a:rPr>
              <a:t>“</a:t>
            </a:r>
            <a:r>
              <a:rPr lang="es-ES" sz="1900" b="1" dirty="0">
                <a:solidFill>
                  <a:schemeClr val="tx1"/>
                </a:solidFill>
              </a:rPr>
              <a:t>Expreso</a:t>
            </a:r>
            <a:r>
              <a:rPr lang="es-ES" sz="1900" dirty="0">
                <a:solidFill>
                  <a:schemeClr val="tx1"/>
                </a:solidFill>
              </a:rPr>
              <a:t>” e “</a:t>
            </a:r>
            <a:r>
              <a:rPr lang="es-ES" sz="1900" b="1" dirty="0">
                <a:solidFill>
                  <a:schemeClr val="tx1"/>
                </a:solidFill>
              </a:rPr>
              <a:t>inequívoco</a:t>
            </a:r>
            <a:r>
              <a:rPr lang="es-ES" sz="1900" dirty="0">
                <a:solidFill>
                  <a:schemeClr val="tx1"/>
                </a:solidFill>
              </a:rPr>
              <a:t>”</a:t>
            </a:r>
          </a:p>
          <a:p>
            <a:pPr algn="just"/>
            <a:r>
              <a:rPr lang="es-ES" sz="1900" dirty="0">
                <a:solidFill>
                  <a:schemeClr val="tx1"/>
                </a:solidFill>
              </a:rPr>
              <a:t>Válido a partir de </a:t>
            </a:r>
            <a:r>
              <a:rPr lang="es-ES" sz="1900" b="1" dirty="0">
                <a:solidFill>
                  <a:schemeClr val="tx1"/>
                </a:solidFill>
              </a:rPr>
              <a:t>14 años de edad </a:t>
            </a:r>
            <a:r>
              <a:rPr lang="es-ES" sz="1900" dirty="0">
                <a:solidFill>
                  <a:schemeClr val="tx1"/>
                </a:solidFill>
              </a:rPr>
              <a:t>(art. 7 LOPDGDD) </a:t>
            </a:r>
          </a:p>
          <a:p>
            <a:pPr algn="just"/>
            <a:r>
              <a:rPr lang="es-ES" sz="1900" dirty="0">
                <a:solidFill>
                  <a:schemeClr val="tx1"/>
                </a:solidFill>
              </a:rPr>
              <a:t>Puede ser otorgado para uno o varios fines.</a:t>
            </a:r>
          </a:p>
          <a:p>
            <a:pPr algn="just"/>
            <a:r>
              <a:rPr lang="es-ES" sz="1900" dirty="0">
                <a:solidFill>
                  <a:schemeClr val="tx1"/>
                </a:solidFill>
              </a:rPr>
              <a:t>Revocable</a:t>
            </a:r>
          </a:p>
          <a:p>
            <a:pPr algn="just"/>
            <a:r>
              <a:rPr lang="es-ES" sz="1900" dirty="0">
                <a:solidFill>
                  <a:schemeClr val="tx1"/>
                </a:solidFill>
              </a:rPr>
              <a:t>Intuitivo</a:t>
            </a:r>
            <a:endParaRPr lang="es-ES" sz="1900" dirty="0"/>
          </a:p>
          <a:p>
            <a:pPr algn="just"/>
            <a:endParaRPr sz="19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sz="19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None/>
            </a:pPr>
            <a:endParaRPr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Los principios de la protección de datos ¿qué y cuáles son? AyudaLey">
            <a:extLst>
              <a:ext uri="{FF2B5EF4-FFF2-40B4-BE49-F238E27FC236}">
                <a16:creationId xmlns:a16="http://schemas.microsoft.com/office/drawing/2014/main" id="{466B8817-3482-8F5E-BB5A-2D673874C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0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59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Font typeface="Arial"/>
              <a:buNone/>
            </a:pPr>
            <a:r>
              <a:rPr lang="es-ES" sz="2460" b="1" dirty="0">
                <a:solidFill>
                  <a:schemeClr val="tx1"/>
                </a:solidFill>
                <a:sym typeface="Calibri"/>
              </a:rPr>
              <a:t>Principios de los datos objeto de tratamiento</a:t>
            </a:r>
            <a:endParaRPr sz="2460" b="1" dirty="0">
              <a:solidFill>
                <a:schemeClr val="tx1"/>
              </a:solidFill>
            </a:endParaRPr>
          </a:p>
        </p:txBody>
      </p:sp>
      <p:sp>
        <p:nvSpPr>
          <p:cNvPr id="81" name="Google Shape;81;p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9716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100" dirty="0">
                <a:solidFill>
                  <a:schemeClr val="tx1"/>
                </a:solidFill>
              </a:rPr>
              <a:t>1. </a:t>
            </a:r>
            <a:r>
              <a:rPr lang="es-ES" sz="2100" b="1" dirty="0">
                <a:solidFill>
                  <a:schemeClr val="tx1"/>
                </a:solidFill>
              </a:rPr>
              <a:t>Licitud, transparencia y lealtad:</a:t>
            </a:r>
            <a:r>
              <a:rPr lang="es-ES" sz="2100" dirty="0">
                <a:solidFill>
                  <a:schemeClr val="tx1"/>
                </a:solidFill>
              </a:rPr>
              <a:t> tratamiento de manera lícita, leal y transparente para el interesado.</a:t>
            </a:r>
          </a:p>
          <a:p>
            <a:pPr marL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100" dirty="0">
                <a:solidFill>
                  <a:schemeClr val="tx1"/>
                </a:solidFill>
              </a:rPr>
              <a:t>2. </a:t>
            </a:r>
            <a:r>
              <a:rPr lang="es-ES" sz="2100" b="1" dirty="0">
                <a:solidFill>
                  <a:schemeClr val="tx1"/>
                </a:solidFill>
              </a:rPr>
              <a:t>Limitación de la finalidad</a:t>
            </a:r>
            <a:r>
              <a:rPr lang="es-ES" sz="2100" dirty="0">
                <a:solidFill>
                  <a:schemeClr val="tx1"/>
                </a:solidFill>
              </a:rPr>
              <a:t>: tratamiento para una o varias finalidades determinadas, explícitas y legítimas.</a:t>
            </a:r>
          </a:p>
          <a:p>
            <a:pPr marL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100" dirty="0">
                <a:solidFill>
                  <a:schemeClr val="tx1"/>
                </a:solidFill>
              </a:rPr>
              <a:t>3. </a:t>
            </a:r>
            <a:r>
              <a:rPr lang="es-ES" sz="2100" b="1" dirty="0">
                <a:solidFill>
                  <a:schemeClr val="tx1"/>
                </a:solidFill>
              </a:rPr>
              <a:t>Minimización de datos</a:t>
            </a:r>
            <a:r>
              <a:rPr lang="es-ES" sz="2100" dirty="0">
                <a:solidFill>
                  <a:schemeClr val="tx1"/>
                </a:solidFill>
              </a:rPr>
              <a:t>: aplicar medidas técnicas y organizativas para garantizar que los datos sean tratados con fines específicos</a:t>
            </a:r>
          </a:p>
          <a:p>
            <a:pPr marL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100" dirty="0">
                <a:solidFill>
                  <a:schemeClr val="tx1"/>
                </a:solidFill>
              </a:rPr>
              <a:t>4. </a:t>
            </a:r>
            <a:r>
              <a:rPr lang="es-ES" sz="2100" b="1" dirty="0">
                <a:solidFill>
                  <a:schemeClr val="tx1"/>
                </a:solidFill>
              </a:rPr>
              <a:t>Exactitud</a:t>
            </a:r>
            <a:r>
              <a:rPr lang="es-ES" sz="2100" dirty="0">
                <a:solidFill>
                  <a:schemeClr val="tx1"/>
                </a:solidFill>
              </a:rPr>
              <a:t>: implementar medidas razonables para que los datos se encuentren actualizados, se supriman o modifiquen sin dilación cuando sean inexactos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s-E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239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Font typeface="Arial"/>
              <a:buNone/>
            </a:pPr>
            <a:r>
              <a:rPr lang="es-ES" sz="2460" b="1" dirty="0">
                <a:solidFill>
                  <a:schemeClr val="tx1"/>
                </a:solidFill>
                <a:sym typeface="Calibri"/>
              </a:rPr>
              <a:t>Principios de los datos objeto de tratamiento</a:t>
            </a:r>
            <a:endParaRPr sz="2460" b="1" dirty="0">
              <a:solidFill>
                <a:schemeClr val="tx1"/>
              </a:solidFill>
            </a:endParaRPr>
          </a:p>
        </p:txBody>
      </p:sp>
      <p:sp>
        <p:nvSpPr>
          <p:cNvPr id="81" name="Google Shape;81;p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9716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dirty="0">
                <a:solidFill>
                  <a:schemeClr val="tx1"/>
                </a:solidFill>
              </a:rPr>
              <a:t>5. </a:t>
            </a:r>
            <a:r>
              <a:rPr lang="es-ES" sz="1900" b="1" dirty="0">
                <a:solidFill>
                  <a:schemeClr val="tx1"/>
                </a:solidFill>
              </a:rPr>
              <a:t>Limitación del plazo de conservación</a:t>
            </a:r>
            <a:r>
              <a:rPr lang="es-ES" sz="1900" dirty="0">
                <a:solidFill>
                  <a:schemeClr val="tx1"/>
                </a:solidFill>
              </a:rPr>
              <a:t>: conservación de esos datos limitados a los fines que persigue el tratamiento.</a:t>
            </a:r>
          </a:p>
          <a:p>
            <a:pPr marL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dirty="0">
                <a:solidFill>
                  <a:schemeClr val="tx1"/>
                </a:solidFill>
              </a:rPr>
              <a:t>6. </a:t>
            </a:r>
            <a:r>
              <a:rPr lang="es-ES" sz="1900" b="1" dirty="0">
                <a:solidFill>
                  <a:schemeClr val="tx1"/>
                </a:solidFill>
              </a:rPr>
              <a:t>Seguridad</a:t>
            </a:r>
            <a:r>
              <a:rPr lang="es-ES" sz="1900" dirty="0">
                <a:solidFill>
                  <a:schemeClr val="tx1"/>
                </a:solidFill>
              </a:rPr>
              <a:t>: adoptar todas las medidas técnicas y organizativas necesarias para garantizar la integridad, la disponibilidad y la confidencialidad de los datos personales que se traten</a:t>
            </a:r>
          </a:p>
          <a:p>
            <a:pPr marL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dirty="0">
                <a:solidFill>
                  <a:schemeClr val="tx1"/>
                </a:solidFill>
              </a:rPr>
              <a:t>7. </a:t>
            </a:r>
            <a:r>
              <a:rPr lang="es-ES" sz="1900" b="1" dirty="0">
                <a:solidFill>
                  <a:schemeClr val="tx1"/>
                </a:solidFill>
              </a:rPr>
              <a:t>Responsabilidad proactiva/activa</a:t>
            </a:r>
            <a:r>
              <a:rPr lang="es-ES" sz="1900" dirty="0">
                <a:solidFill>
                  <a:schemeClr val="tx1"/>
                </a:solidFill>
              </a:rPr>
              <a:t>: mantener diligencia debida de manera permanente para proteger y garantizar los derechos de los interesados (prevención en lugar de violación/sanción).</a:t>
            </a:r>
          </a:p>
        </p:txBody>
      </p:sp>
    </p:spTree>
    <p:extLst>
      <p:ext uri="{BB962C8B-B14F-4D97-AF65-F5344CB8AC3E}">
        <p14:creationId xmlns:p14="http://schemas.microsoft.com/office/powerpoint/2010/main" val="4169508622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body" idx="1"/>
          </p:nvPr>
        </p:nvSpPr>
        <p:spPr>
          <a:xfrm>
            <a:off x="872729" y="2090088"/>
            <a:ext cx="7479600" cy="9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 dirty="0"/>
              <a:t>Jorge Viguri Cordero</a:t>
            </a: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" dirty="0"/>
              <a:t>jviguri@uji.es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Digital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</TotalTime>
  <Words>296</Words>
  <Application>Microsoft Macintosh PowerPoint</Application>
  <PresentationFormat>Presentación en pantalla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IBM Plex Sans Light</vt:lpstr>
      <vt:lpstr>Times New Roman</vt:lpstr>
      <vt:lpstr>IBM Plex Sans SemiBold</vt:lpstr>
      <vt:lpstr>IBM Plex Sans</vt:lpstr>
      <vt:lpstr>ProDigital</vt:lpstr>
      <vt:lpstr>Presentación de PowerPoint</vt:lpstr>
      <vt:lpstr>Privacidad y protección de datos: el consentimiento </vt:lpstr>
      <vt:lpstr>Presentación de PowerPoint</vt:lpstr>
      <vt:lpstr>Principios de los datos objeto de tratamiento</vt:lpstr>
      <vt:lpstr>Principios de los datos objeto de tratamiento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Jorge Agustín Viguri Cordero</cp:lastModifiedBy>
  <cp:revision>14</cp:revision>
  <dcterms:modified xsi:type="dcterms:W3CDTF">2023-01-25T09:30:25Z</dcterms:modified>
</cp:coreProperties>
</file>