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BM Plex Sans" panose="020B0503050203000203" pitchFamily="34" charset="0"/>
      <p:regular r:id="rId13"/>
      <p:bold r:id="rId14"/>
      <p:italic r:id="rId15"/>
      <p:boldItalic r:id="rId16"/>
    </p:embeddedFont>
    <p:embeddedFont>
      <p:font typeface="IBM Plex Sans Light" panose="020B0403050203000203" pitchFamily="34" charset="0"/>
      <p:regular r:id="rId17"/>
      <p:bold r:id="rId18"/>
      <p:italic r:id="rId19"/>
      <p:boldItalic r:id="rId20"/>
    </p:embeddedFont>
    <p:embeddedFont>
      <p:font typeface="IBM Plex Sans SemiBold" panose="020B0703050203000203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iuCOMVCVhg/bzdhcLgcxC6MQ/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2" y="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074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rtada">
  <p:cSld name="1_Portada">
    <p:bg>
      <p:bgPr>
        <a:solidFill>
          <a:srgbClr val="00386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body" idx="1"/>
          </p:nvPr>
        </p:nvSpPr>
        <p:spPr>
          <a:xfrm>
            <a:off x="793031" y="646453"/>
            <a:ext cx="75591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400" b="1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2"/>
          </p:nvPr>
        </p:nvSpPr>
        <p:spPr>
          <a:xfrm>
            <a:off x="793030" y="2250559"/>
            <a:ext cx="7559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729" y="4497047"/>
            <a:ext cx="1140030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/>
          <p:nvPr/>
        </p:nvSpPr>
        <p:spPr>
          <a:xfrm>
            <a:off x="5586646" y="4481767"/>
            <a:ext cx="276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7"/>
          <p:cNvSpPr txBox="1"/>
          <p:nvPr/>
        </p:nvSpPr>
        <p:spPr>
          <a:xfrm>
            <a:off x="3489291" y="2471894"/>
            <a:ext cx="184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 type="blank">
  <p:cSld name="BLANK">
    <p:bg>
      <p:bgPr>
        <a:solidFill>
          <a:srgbClr val="00386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  <p:pic>
        <p:nvPicPr>
          <p:cNvPr id="59" name="Google Shape;5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605738"/>
            <a:ext cx="188037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8"/>
          <p:cNvSpPr txBox="1"/>
          <p:nvPr/>
        </p:nvSpPr>
        <p:spPr>
          <a:xfrm>
            <a:off x="7440225" y="4605738"/>
            <a:ext cx="1505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" sz="14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sz="1400" b="1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1" name="Google Shape;61;p18"/>
          <p:cNvSpPr txBox="1"/>
          <p:nvPr/>
        </p:nvSpPr>
        <p:spPr>
          <a:xfrm>
            <a:off x="255000" y="2070000"/>
            <a:ext cx="8634000" cy="17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Nom de l’autor/a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Correu electrònic de contacte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2" name="Google Shape;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9725" y="4605750"/>
            <a:ext cx="112454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 1">
  <p:cSld name="Contraportada">
    <p:bg>
      <p:bgPr>
        <a:solidFill>
          <a:srgbClr val="003864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body" idx="1"/>
          </p:nvPr>
        </p:nvSpPr>
        <p:spPr>
          <a:xfrm>
            <a:off x="872729" y="2090088"/>
            <a:ext cx="7479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1" name="Google Shape;2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729" y="4497047"/>
            <a:ext cx="1140030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9"/>
          <p:cNvSpPr txBox="1"/>
          <p:nvPr/>
        </p:nvSpPr>
        <p:spPr>
          <a:xfrm>
            <a:off x="7212205" y="4481767"/>
            <a:ext cx="114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1985" y="4421844"/>
            <a:ext cx="1136614" cy="3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type="title">
  <p:cSld name="TITLE">
    <p:bg>
      <p:bgPr>
        <a:solidFill>
          <a:srgbClr val="00386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ctrTitle"/>
          </p:nvPr>
        </p:nvSpPr>
        <p:spPr>
          <a:xfrm>
            <a:off x="311708" y="11016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  <p:pic>
        <p:nvPicPr>
          <p:cNvPr id="27" name="Google Shape;2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604400"/>
            <a:ext cx="1879199" cy="3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0"/>
          <p:cNvSpPr txBox="1"/>
          <p:nvPr/>
        </p:nvSpPr>
        <p:spPr>
          <a:xfrm>
            <a:off x="7440225" y="4605738"/>
            <a:ext cx="1505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" sz="14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sz="1400" b="1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" name="Google Shape;29;p10"/>
          <p:cNvSpPr txBox="1"/>
          <p:nvPr/>
        </p:nvSpPr>
        <p:spPr>
          <a:xfrm>
            <a:off x="311700" y="3154224"/>
            <a:ext cx="86340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Nom de l’autor/a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destacada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982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Char char="●"/>
              <a:defRPr sz="18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body" idx="1"/>
          </p:nvPr>
        </p:nvSpPr>
        <p:spPr>
          <a:xfrm>
            <a:off x="793025" y="646450"/>
            <a:ext cx="7664700" cy="15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28"/>
              <a:buFont typeface="Arial"/>
              <a:buNone/>
            </a:pPr>
            <a:r>
              <a:rPr lang="ca" sz="5500" dirty="0"/>
              <a:t>PRINCIPALS MECANISMES PER A PARTICIPAR DE FORMA DIGITAL </a:t>
            </a:r>
            <a:r>
              <a:rPr lang="es-ES" sz="5500" dirty="0"/>
              <a:t>EN</a:t>
            </a:r>
            <a:r>
              <a:rPr lang="ca" sz="5500" dirty="0"/>
              <a:t> LES POLÍTIQUES PÚBLIQUES</a:t>
            </a:r>
            <a:endParaRPr sz="55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2228"/>
              <a:buNone/>
            </a:pPr>
            <a:endParaRPr sz="5500" dirty="0"/>
          </a:p>
        </p:txBody>
      </p:sp>
      <p:sp>
        <p:nvSpPr>
          <p:cNvPr id="68" name="Google Shape;68;p1"/>
          <p:cNvSpPr txBox="1">
            <a:spLocks noGrp="1"/>
          </p:cNvSpPr>
          <p:nvPr>
            <p:ph type="body" idx="2"/>
          </p:nvPr>
        </p:nvSpPr>
        <p:spPr>
          <a:xfrm>
            <a:off x="793030" y="2250559"/>
            <a:ext cx="7559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 dirty="0"/>
              <a:t>Jaime Clemente Martínez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 dirty="0"/>
              <a:t>Gener 2023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ca" sz="2460" b="1" dirty="0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Participació digital en processos d’aprovació de normes</a:t>
            </a:r>
            <a:endParaRPr sz="2460" b="1" dirty="0">
              <a:latin typeface="IBM Plex Sans" panose="020B0503050203000203" pitchFamily="3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 dirty="0"/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269750" y="1471325"/>
            <a:ext cx="4026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a"/>
              <a:t>Participació a partir del PAN (</a:t>
            </a:r>
            <a:r>
              <a:rPr lang="es-ES"/>
              <a:t>art</a:t>
            </a:r>
            <a:r>
              <a:rPr lang="ca"/>
              <a:t>. 132 LPACAP)</a:t>
            </a:r>
            <a:endParaRPr/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a"/>
              <a:t>Consulta prèvia (art. 133.1 LPACAP)</a:t>
            </a:r>
            <a:endParaRPr/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a"/>
              <a:t>Tràmit d’audiència </a:t>
            </a:r>
            <a:r>
              <a:rPr lang="es-ES"/>
              <a:t>i</a:t>
            </a:r>
            <a:r>
              <a:rPr lang="ca"/>
              <a:t> informació pública (art. 133.2 LPACAP)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None/>
            </a:pPr>
            <a:endParaRPr/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6050" y="1690182"/>
            <a:ext cx="4847949" cy="272699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ca" sz="2460" b="1" dirty="0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Pressupostos participatius amb la ciutadania</a:t>
            </a:r>
            <a:endParaRPr sz="2460" b="1" dirty="0">
              <a:latin typeface="IBM Plex Sans" panose="020B0503050203000203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Arial"/>
              <a:buNone/>
            </a:pPr>
            <a:endParaRPr sz="246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 dirty="0"/>
          </a:p>
        </p:txBody>
      </p:sp>
      <p:sp>
        <p:nvSpPr>
          <p:cNvPr id="81" name="Google Shape;81;p3"/>
          <p:cNvSpPr txBox="1">
            <a:spLocks noGrp="1"/>
          </p:cNvSpPr>
          <p:nvPr>
            <p:ph type="body" idx="1"/>
          </p:nvPr>
        </p:nvSpPr>
        <p:spPr>
          <a:xfrm>
            <a:off x="4502925" y="1283088"/>
            <a:ext cx="4771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588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a" sz="2646"/>
              <a:t>Què són els pressupostos participatius?</a:t>
            </a:r>
            <a:endParaRPr sz="2646"/>
          </a:p>
          <a:p>
            <a:pPr marL="457200" lvl="0" indent="-3588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a" sz="2646"/>
              <a:t>No està expressa</a:t>
            </a:r>
            <a:r>
              <a:rPr lang="es-ES" sz="2646"/>
              <a:t>ment</a:t>
            </a:r>
            <a:r>
              <a:rPr lang="ca" sz="2646"/>
              <a:t> previst </a:t>
            </a:r>
            <a:r>
              <a:rPr lang="es-ES" sz="2646"/>
              <a:t>en</a:t>
            </a:r>
            <a:r>
              <a:rPr lang="ca" sz="2646"/>
              <a:t> la llei</a:t>
            </a:r>
            <a:endParaRPr sz="2646"/>
          </a:p>
          <a:p>
            <a:pPr marL="457200" lvl="0" indent="-3588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a" sz="2646"/>
              <a:t>Configuració flexible</a:t>
            </a:r>
            <a:endParaRPr sz="2646"/>
          </a:p>
          <a:p>
            <a:pPr marL="457200" lvl="0" indent="-3588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a" sz="2646"/>
              <a:t>Impossibilitat d’afectar </a:t>
            </a:r>
            <a:r>
              <a:rPr lang="es-ES" sz="2646"/>
              <a:t>els </a:t>
            </a:r>
            <a:r>
              <a:rPr lang="ca" sz="2646"/>
              <a:t>elements </a:t>
            </a:r>
            <a:r>
              <a:rPr lang="ca" sz="2646" i="1"/>
              <a:t>rígids </a:t>
            </a:r>
            <a:r>
              <a:rPr lang="ca" sz="2646"/>
              <a:t>del pressupost</a:t>
            </a:r>
            <a:endParaRPr sz="2646"/>
          </a:p>
          <a:p>
            <a:pPr marL="457200" lvl="0" indent="-3588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a" sz="2646"/>
              <a:t>Falta de cultura de participació</a:t>
            </a:r>
            <a:endParaRPr sz="2646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9032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29032"/>
              <a:buNone/>
            </a:pPr>
            <a:endParaRPr/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75" y="1307702"/>
            <a:ext cx="4502927" cy="336718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ca" sz="2460" b="1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Participar </a:t>
            </a:r>
            <a:r>
              <a:rPr lang="es-ES" sz="2460" b="1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en</a:t>
            </a:r>
            <a:r>
              <a:rPr lang="ca" sz="2460" b="1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a" sz="2460" b="1" dirty="0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la planificació dels processos de contractació i subvencions de les administracions</a:t>
            </a:r>
            <a:endParaRPr sz="2460" b="1" dirty="0">
              <a:latin typeface="IBM Plex Sans" panose="020B0503050203000203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Arial"/>
              <a:buNone/>
            </a:pPr>
            <a:endParaRPr sz="246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 dirty="0"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362050" y="1496500"/>
            <a:ext cx="4135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594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a" sz="2658" dirty="0"/>
              <a:t>Exigències legals clares</a:t>
            </a:r>
            <a:endParaRPr sz="2658" dirty="0"/>
          </a:p>
          <a:p>
            <a:pPr marL="457200" lvl="0" indent="-3594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a" sz="2658" dirty="0"/>
              <a:t>Intervenir en polítiques de foment i de compra pública</a:t>
            </a:r>
            <a:endParaRPr sz="2658" dirty="0"/>
          </a:p>
          <a:p>
            <a:pPr marL="457200" lvl="0" indent="-3594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a" sz="2658" dirty="0"/>
              <a:t>Planificació com a forma de bon govern</a:t>
            </a:r>
            <a:endParaRPr sz="2658" dirty="0"/>
          </a:p>
          <a:p>
            <a:pPr marL="457200" lvl="0" indent="-3594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a" sz="2658" dirty="0"/>
              <a:t>Eficiència per a aconseguir contractació i subvencions més útils per a la ciutadania</a:t>
            </a:r>
            <a:endParaRPr sz="2658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9032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29032"/>
              <a:buNone/>
            </a:pPr>
            <a:endParaRPr dirty="0"/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550" y="1421850"/>
            <a:ext cx="4341650" cy="32562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body" idx="1"/>
          </p:nvPr>
        </p:nvSpPr>
        <p:spPr>
          <a:xfrm>
            <a:off x="842833" y="1951875"/>
            <a:ext cx="7620684" cy="17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ca-ES" sz="2400" b="1" dirty="0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¿Com citar aquest document?</a:t>
            </a:r>
            <a:endParaRPr lang="es-ES" sz="2400" dirty="0">
              <a:solidFill>
                <a:schemeClr val="bg1"/>
              </a:solidFill>
              <a:effectLst/>
              <a:latin typeface="IBM Plex Sans Light" panose="020B0403050203000203" pitchFamily="34" charset="0"/>
              <a:ea typeface="IBM Plex Sans Light" panose="020B0403050203000203" pitchFamily="34" charset="0"/>
              <a:cs typeface="IBM Plex Sans Light" panose="020B0403050203000203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-ES" sz="2400" dirty="0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Clemente Martínez, Jaime (2023). </a:t>
            </a:r>
            <a:r>
              <a:rPr lang="es-ES" i="1" dirty="0" err="1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P</a:t>
            </a:r>
            <a:r>
              <a:rPr lang="es-ES" sz="2400" i="1" dirty="0" err="1"/>
              <a:t>rincipals</a:t>
            </a:r>
            <a:r>
              <a:rPr lang="es-ES" sz="2400" i="1" dirty="0"/>
              <a:t> </a:t>
            </a:r>
            <a:r>
              <a:rPr lang="es-ES" sz="2400" i="1" dirty="0" err="1"/>
              <a:t>mecanismes</a:t>
            </a:r>
            <a:r>
              <a:rPr lang="es-ES" sz="2400" i="1" dirty="0"/>
              <a:t> per a participar de forma digital en les polítiques públiques</a:t>
            </a:r>
            <a:r>
              <a:rPr lang="es-ES" sz="2400" dirty="0"/>
              <a:t>. </a:t>
            </a:r>
            <a:r>
              <a:rPr lang="ca-ES" sz="2400" dirty="0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CC BY-NC-SA 4.0. Projecte </a:t>
            </a:r>
            <a:r>
              <a:rPr lang="ca-ES" sz="2400" dirty="0" err="1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ProDigital</a:t>
            </a:r>
            <a:r>
              <a:rPr lang="ca-ES" sz="2400" dirty="0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. Universitat Jaume I. </a:t>
            </a:r>
            <a:r>
              <a:rPr lang="ca-ES" dirty="0"/>
              <a:t>http://dx.doi.org/10.6035/PCDAB.2023.10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144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body" idx="1"/>
          </p:nvPr>
        </p:nvSpPr>
        <p:spPr>
          <a:xfrm>
            <a:off x="872729" y="2090088"/>
            <a:ext cx="7479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/>
              <a:t>Jaime Clemente Martínez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/>
              <a:t>jclement@uji.es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Digit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190</Words>
  <Application>Microsoft Office PowerPoint</Application>
  <PresentationFormat>Presentación en pantalla (16:9)</PresentationFormat>
  <Paragraphs>22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IBM Plex Sans</vt:lpstr>
      <vt:lpstr>IBM Plex Sans SemiBold</vt:lpstr>
      <vt:lpstr>IBM Plex Sans Light</vt:lpstr>
      <vt:lpstr>Calibri</vt:lpstr>
      <vt:lpstr>Arial</vt:lpstr>
      <vt:lpstr>ProDigital</vt:lpstr>
      <vt:lpstr>Presentación de PowerPoint</vt:lpstr>
      <vt:lpstr>Participació digital en processos d’aprovació de normes </vt:lpstr>
      <vt:lpstr>Pressupostos participatius amb la ciutadania  </vt:lpstr>
      <vt:lpstr>Participar en la planificació dels processos de contractació i subvencions de les administracions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Josep Maria Chordà Fandos</dc:creator>
  <cp:lastModifiedBy>Jaime Clemente Martínez</cp:lastModifiedBy>
  <cp:revision>6</cp:revision>
  <dcterms:modified xsi:type="dcterms:W3CDTF">2023-04-16T10:18:11Z</dcterms:modified>
</cp:coreProperties>
</file>