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3" r:id="rId5"/>
    <p:sldId id="259" r:id="rId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IBM Plex Sans" panose="020B0503050203000203" pitchFamily="34" charset="0"/>
      <p:regular r:id="rId12"/>
      <p:bold r:id="rId13"/>
      <p:italic r:id="rId14"/>
      <p:boldItalic r:id="rId15"/>
    </p:embeddedFont>
    <p:embeddedFont>
      <p:font typeface="IBM Plex Sans Light" panose="020B0403050203000203" pitchFamily="34" charset="0"/>
      <p:regular r:id="rId16"/>
      <p:bold r:id="rId17"/>
      <p:italic r:id="rId18"/>
      <p:boldItalic r:id="rId19"/>
    </p:embeddedFont>
    <p:embeddedFont>
      <p:font typeface="IBM Plex Sans SemiBold" panose="020B0703050203000203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gp2u9sZ1yJ+hS4a0nyGDfENva2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102" y="3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cf0869502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g1cf0869502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2" name="Google Shape;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50744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9" name="Google Shape;7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4.0/deed.c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ortada">
  <p:cSld name="1_Portada">
    <p:bg>
      <p:bgPr>
        <a:solidFill>
          <a:srgbClr val="003864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body" idx="1"/>
          </p:nvPr>
        </p:nvSpPr>
        <p:spPr>
          <a:xfrm>
            <a:off x="793031" y="646453"/>
            <a:ext cx="7559204" cy="1468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5400" b="1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2"/>
          </p:nvPr>
        </p:nvSpPr>
        <p:spPr>
          <a:xfrm>
            <a:off x="793030" y="2250559"/>
            <a:ext cx="7559204" cy="777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12" name="Google Shape;12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2729" y="4497047"/>
            <a:ext cx="1140029" cy="23863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0"/>
          <p:cNvSpPr txBox="1"/>
          <p:nvPr/>
        </p:nvSpPr>
        <p:spPr>
          <a:xfrm>
            <a:off x="5586646" y="4481767"/>
            <a:ext cx="276558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a" sz="1200" b="0" i="0" u="none" strike="noStrike" cap="none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#ProDigital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0"/>
          <p:cNvSpPr txBox="1"/>
          <p:nvPr/>
        </p:nvSpPr>
        <p:spPr>
          <a:xfrm>
            <a:off x="3489291" y="2471894"/>
            <a:ext cx="184731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9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p1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ol i text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raportada">
  <p:cSld name="Contraportada">
    <p:bg>
      <p:bgPr>
        <a:solidFill>
          <a:srgbClr val="003864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"/>
          <p:cNvSpPr txBox="1">
            <a:spLocks noGrp="1"/>
          </p:cNvSpPr>
          <p:nvPr>
            <p:ph type="body" idx="1"/>
          </p:nvPr>
        </p:nvSpPr>
        <p:spPr>
          <a:xfrm>
            <a:off x="872729" y="2090088"/>
            <a:ext cx="7479506" cy="96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21" name="Google Shape;21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2729" y="4497047"/>
            <a:ext cx="1140029" cy="23863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2"/>
          <p:cNvSpPr txBox="1"/>
          <p:nvPr/>
        </p:nvSpPr>
        <p:spPr>
          <a:xfrm>
            <a:off x="7212205" y="4481767"/>
            <a:ext cx="114002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a" sz="1200" b="0" i="0" u="none" strike="noStrike" cap="none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#ProDigital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1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01985" y="4421844"/>
            <a:ext cx="1136613" cy="39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01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" type="title">
  <p:cSld name="TITLE">
    <p:bg>
      <p:bgPr>
        <a:solidFill>
          <a:srgbClr val="003864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9"/>
          <p:cNvSpPr txBox="1">
            <a:spLocks noGrp="1"/>
          </p:cNvSpPr>
          <p:nvPr>
            <p:ph type="ctrTitle"/>
          </p:nvPr>
        </p:nvSpPr>
        <p:spPr>
          <a:xfrm>
            <a:off x="311708" y="110162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1700" y="4604400"/>
            <a:ext cx="1879199" cy="392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/>
          <p:nvPr/>
        </p:nvSpPr>
        <p:spPr>
          <a:xfrm>
            <a:off x="7440225" y="4605738"/>
            <a:ext cx="1505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a" sz="1400" b="1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#ProDigital</a:t>
            </a:r>
            <a:endParaRPr sz="1400" b="1" i="0" u="none" strike="noStrike" cap="non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9" name="Google Shape;29;p9"/>
          <p:cNvSpPr txBox="1"/>
          <p:nvPr/>
        </p:nvSpPr>
        <p:spPr>
          <a:xfrm>
            <a:off x="311700" y="3154224"/>
            <a:ext cx="8634000" cy="10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" sz="2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Nom de l’autor/a</a:t>
            </a:r>
            <a:endParaRPr sz="2400" b="0" i="0" u="none" strike="noStrike" cap="non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" sz="2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Data</a:t>
            </a:r>
            <a:endParaRPr sz="2400" b="0" i="0" u="none" strike="noStrike" cap="non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ció" type="secHead">
  <p:cSld name="SECTION_HEADER">
    <p:bg>
      <p:bgPr>
        <a:solidFill>
          <a:schemeClr val="dk2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més títol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dea destacada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79821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sz="2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sz="2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sz="2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sz="2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sz="2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sz="2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sz="2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sz="2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sz="2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Char char="●"/>
              <a:defRPr sz="18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BM Plex Sans"/>
              <a:buChar char="○"/>
              <a:defRPr sz="14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BM Plex Sans"/>
              <a:buChar char="■"/>
              <a:defRPr sz="14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BM Plex Sans"/>
              <a:buChar char="●"/>
              <a:defRPr sz="14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BM Plex Sans"/>
              <a:buChar char="○"/>
              <a:defRPr sz="14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BM Plex Sans"/>
              <a:buChar char="■"/>
              <a:defRPr sz="14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BM Plex Sans"/>
              <a:buChar char="●"/>
              <a:defRPr sz="14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BM Plex Sans"/>
              <a:buChar char="○"/>
              <a:defRPr sz="14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BM Plex Sans"/>
              <a:buChar char="■"/>
              <a:defRPr sz="14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 txBox="1">
            <a:spLocks noGrp="1"/>
          </p:cNvSpPr>
          <p:nvPr>
            <p:ph type="body" idx="1"/>
          </p:nvPr>
        </p:nvSpPr>
        <p:spPr>
          <a:xfrm>
            <a:off x="793031" y="646453"/>
            <a:ext cx="7559204" cy="1468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47500" lnSpcReduction="20000"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42228"/>
              <a:buNone/>
            </a:pPr>
            <a:r>
              <a:rPr lang="ca" sz="5500" dirty="0"/>
              <a:t>PARTICIPAR DIGITALMENT </a:t>
            </a:r>
            <a:r>
              <a:rPr lang="es-ES" sz="5500" dirty="0"/>
              <a:t>EN</a:t>
            </a:r>
            <a:r>
              <a:rPr lang="ca" sz="5500" dirty="0"/>
              <a:t> LES POLÍTIQUES PÚBLIQUES DES DEL SECTOR PRIVAT </a:t>
            </a:r>
            <a:endParaRPr sz="5500" dirty="0"/>
          </a:p>
        </p:txBody>
      </p:sp>
      <p:sp>
        <p:nvSpPr>
          <p:cNvPr id="62" name="Google Shape;62;p2"/>
          <p:cNvSpPr txBox="1">
            <a:spLocks noGrp="1"/>
          </p:cNvSpPr>
          <p:nvPr>
            <p:ph type="body" idx="2"/>
          </p:nvPr>
        </p:nvSpPr>
        <p:spPr>
          <a:xfrm>
            <a:off x="793030" y="2250559"/>
            <a:ext cx="7559204" cy="777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a" dirty="0"/>
              <a:t>Jaime Clemente Martínez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a" dirty="0"/>
              <a:t>Gener 2023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 txBox="1">
            <a:spLocks noGrp="1"/>
          </p:cNvSpPr>
          <p:nvPr>
            <p:ph type="title"/>
          </p:nvPr>
        </p:nvSpPr>
        <p:spPr>
          <a:xfrm>
            <a:off x="311700" y="3812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ca" sz="2460" b="1">
                <a:latin typeface="Calibri"/>
                <a:ea typeface="Calibri"/>
                <a:cs typeface="Calibri"/>
                <a:sym typeface="Calibri"/>
              </a:rPr>
              <a:t>El paper del </a:t>
            </a:r>
            <a:r>
              <a:rPr lang="ca" sz="2460" b="1" i="1">
                <a:latin typeface="Calibri"/>
                <a:ea typeface="Calibri"/>
                <a:cs typeface="Calibri"/>
                <a:sym typeface="Calibri"/>
              </a:rPr>
              <a:t>lobby</a:t>
            </a:r>
            <a:r>
              <a:rPr lang="ca" sz="2460" b="1">
                <a:latin typeface="Calibri"/>
                <a:ea typeface="Calibri"/>
                <a:cs typeface="Calibri"/>
                <a:sym typeface="Calibri"/>
              </a:rPr>
              <a:t> i la seua influència en l’administració</a:t>
            </a:r>
            <a:endParaRPr sz="246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endParaRPr sz="246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3"/>
          <p:cNvSpPr txBox="1">
            <a:spLocks noGrp="1"/>
          </p:cNvSpPr>
          <p:nvPr>
            <p:ph type="body" idx="1"/>
          </p:nvPr>
        </p:nvSpPr>
        <p:spPr>
          <a:xfrm>
            <a:off x="370450" y="11440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body" idx="1"/>
          </p:nvPr>
        </p:nvSpPr>
        <p:spPr>
          <a:xfrm>
            <a:off x="311700" y="13012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a" dirty="0"/>
              <a:t>Són grups de pressió que tracten d’influir en l’activitat pública</a:t>
            </a:r>
            <a:endParaRPr dirty="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endParaRPr dirty="0"/>
          </a:p>
        </p:txBody>
      </p:sp>
      <p:pic>
        <p:nvPicPr>
          <p:cNvPr id="3" name="Imatge 2">
            <a:extLst>
              <a:ext uri="{FF2B5EF4-FFF2-40B4-BE49-F238E27FC236}">
                <a16:creationId xmlns:a16="http://schemas.microsoft.com/office/drawing/2014/main" id="{AFA4A970-1C7F-468A-ACC9-9B988A4C5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532" y="2353501"/>
            <a:ext cx="3371130" cy="2521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8A7FEC38-0C07-43DD-8E90-95CC8561B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5537" y="2006238"/>
            <a:ext cx="2231454" cy="2789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cf08695023_0_6"/>
          <p:cNvSpPr txBox="1">
            <a:spLocks noGrp="1"/>
          </p:cNvSpPr>
          <p:nvPr>
            <p:ph type="title"/>
          </p:nvPr>
        </p:nvSpPr>
        <p:spPr>
          <a:xfrm>
            <a:off x="311700" y="3812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ca" sz="2460" b="1">
                <a:latin typeface="Calibri"/>
                <a:ea typeface="Calibri"/>
                <a:cs typeface="Calibri"/>
                <a:sym typeface="Calibri"/>
              </a:rPr>
              <a:t>El paper del </a:t>
            </a:r>
            <a:r>
              <a:rPr lang="ca" sz="2460" b="1" i="1">
                <a:latin typeface="Calibri"/>
                <a:ea typeface="Calibri"/>
                <a:cs typeface="Calibri"/>
                <a:sym typeface="Calibri"/>
              </a:rPr>
              <a:t>lobby</a:t>
            </a:r>
            <a:r>
              <a:rPr lang="ca" sz="2460" b="1">
                <a:latin typeface="Calibri"/>
                <a:ea typeface="Calibri"/>
                <a:cs typeface="Calibri"/>
                <a:sym typeface="Calibri"/>
              </a:rPr>
              <a:t> i la seua influència en l’administració</a:t>
            </a:r>
            <a:endParaRPr sz="246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endParaRPr sz="246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g1cf08695023_0_6"/>
          <p:cNvSpPr txBox="1">
            <a:spLocks noGrp="1"/>
          </p:cNvSpPr>
          <p:nvPr>
            <p:ph type="body" idx="1"/>
          </p:nvPr>
        </p:nvSpPr>
        <p:spPr>
          <a:xfrm>
            <a:off x="370450" y="11440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endParaRPr/>
          </a:p>
        </p:txBody>
      </p:sp>
      <p:sp>
        <p:nvSpPr>
          <p:cNvPr id="76" name="Google Shape;76;g1cf08695023_0_6"/>
          <p:cNvSpPr txBox="1">
            <a:spLocks noGrp="1"/>
          </p:cNvSpPr>
          <p:nvPr>
            <p:ph type="body" idx="1"/>
          </p:nvPr>
        </p:nvSpPr>
        <p:spPr>
          <a:xfrm>
            <a:off x="311700" y="1200397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a" dirty="0"/>
              <a:t>Una forma de participar que ajuda a millorar les polítiques públiques però és necessari controlar la seua actuació per a un bon govern</a:t>
            </a:r>
            <a:endParaRPr dirty="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endParaRPr dirty="0"/>
          </a:p>
        </p:txBody>
      </p:sp>
      <p:pic>
        <p:nvPicPr>
          <p:cNvPr id="3" name="Imatge 2">
            <a:extLst>
              <a:ext uri="{FF2B5EF4-FFF2-40B4-BE49-F238E27FC236}">
                <a16:creationId xmlns:a16="http://schemas.microsoft.com/office/drawing/2014/main" id="{8BD11C29-8D7A-4E98-91D5-5A58E946D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335" y="2731860"/>
            <a:ext cx="2849728" cy="2131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90F08511-3BC1-41AC-BF28-C631A269AB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7776" y="2203938"/>
            <a:ext cx="2592166" cy="25921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"/>
          <p:cNvSpPr txBox="1">
            <a:spLocks noGrp="1"/>
          </p:cNvSpPr>
          <p:nvPr>
            <p:ph type="body" idx="1"/>
          </p:nvPr>
        </p:nvSpPr>
        <p:spPr>
          <a:xfrm>
            <a:off x="842833" y="1951875"/>
            <a:ext cx="7620684" cy="1748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ca-ES" sz="2400" b="1" dirty="0">
                <a:solidFill>
                  <a:schemeClr val="bg1"/>
                </a:solidFill>
                <a:effectLst/>
                <a:latin typeface="IBM Plex Sans Light" panose="020B0403050203000203" pitchFamily="34" charset="0"/>
                <a:ea typeface="IBM Plex Sans Light" panose="020B0403050203000203" pitchFamily="34" charset="0"/>
                <a:cs typeface="IBM Plex Sans Light" panose="020B0403050203000203" pitchFamily="34" charset="0"/>
              </a:rPr>
              <a:t>¿Com citar aquest document?</a:t>
            </a:r>
            <a:endParaRPr lang="es-ES" sz="2400" dirty="0">
              <a:solidFill>
                <a:schemeClr val="bg1"/>
              </a:solidFill>
              <a:effectLst/>
              <a:latin typeface="IBM Plex Sans Light" panose="020B0403050203000203" pitchFamily="34" charset="0"/>
              <a:ea typeface="IBM Plex Sans Light" panose="020B0403050203000203" pitchFamily="34" charset="0"/>
              <a:cs typeface="IBM Plex Sans Light" panose="020B0403050203000203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a-ES" sz="2400" dirty="0">
                <a:solidFill>
                  <a:schemeClr val="bg1"/>
                </a:solidFill>
                <a:effectLst/>
                <a:latin typeface="IBM Plex Sans Light" panose="020B0403050203000203" pitchFamily="34" charset="0"/>
                <a:ea typeface="IBM Plex Sans Light" panose="020B0403050203000203" pitchFamily="34" charset="0"/>
                <a:cs typeface="IBM Plex Sans Light" panose="020B0403050203000203" pitchFamily="34" charset="0"/>
              </a:rPr>
              <a:t>Clemente Martínez, Jaime (2023). </a:t>
            </a:r>
            <a:r>
              <a:rPr lang="es-ES" i="1" dirty="0">
                <a:solidFill>
                  <a:schemeClr val="bg1"/>
                </a:solidFill>
                <a:effectLst/>
                <a:latin typeface="IBM Plex Sans Light" panose="020B0403050203000203" pitchFamily="34" charset="0"/>
                <a:ea typeface="IBM Plex Sans Light" panose="020B0403050203000203" pitchFamily="34" charset="0"/>
                <a:cs typeface="IBM Plex Sans Light" panose="020B0403050203000203" pitchFamily="34" charset="0"/>
              </a:rPr>
              <a:t>P</a:t>
            </a:r>
            <a:r>
              <a:rPr lang="es-ES" sz="2400" i="1" dirty="0"/>
              <a:t>articipar </a:t>
            </a:r>
            <a:r>
              <a:rPr lang="es-ES" sz="2400" i="1" dirty="0" err="1"/>
              <a:t>digitalment</a:t>
            </a:r>
            <a:r>
              <a:rPr lang="es-ES" sz="2400" i="1" dirty="0"/>
              <a:t> en les polítiques públiques des del sector </a:t>
            </a:r>
            <a:r>
              <a:rPr lang="es-ES" sz="2400" i="1" dirty="0" err="1"/>
              <a:t>privat</a:t>
            </a:r>
            <a:r>
              <a:rPr lang="es-ES" sz="2400" dirty="0"/>
              <a:t>. </a:t>
            </a:r>
            <a:r>
              <a:rPr lang="ca-ES" sz="2400" dirty="0">
                <a:solidFill>
                  <a:schemeClr val="bg1"/>
                </a:solidFill>
                <a:effectLst/>
                <a:latin typeface="IBM Plex Sans Light" panose="020B0403050203000203" pitchFamily="34" charset="0"/>
                <a:ea typeface="IBM Plex Sans Light" panose="020B0403050203000203" pitchFamily="34" charset="0"/>
                <a:cs typeface="IBM Plex Sans Light" panose="020B0403050203000203" pitchFamily="34" charset="0"/>
              </a:rPr>
              <a:t>CC BY-NC-SA 4.0. Projecte </a:t>
            </a:r>
            <a:r>
              <a:rPr lang="ca-ES" sz="2400" dirty="0" err="1">
                <a:solidFill>
                  <a:schemeClr val="bg1"/>
                </a:solidFill>
                <a:effectLst/>
                <a:latin typeface="IBM Plex Sans Light" panose="020B0403050203000203" pitchFamily="34" charset="0"/>
                <a:ea typeface="IBM Plex Sans Light" panose="020B0403050203000203" pitchFamily="34" charset="0"/>
                <a:cs typeface="IBM Plex Sans Light" panose="020B0403050203000203" pitchFamily="34" charset="0"/>
              </a:rPr>
              <a:t>ProDigital</a:t>
            </a:r>
            <a:r>
              <a:rPr lang="ca-ES" sz="2400" dirty="0">
                <a:solidFill>
                  <a:schemeClr val="bg1"/>
                </a:solidFill>
                <a:effectLst/>
                <a:latin typeface="IBM Plex Sans Light" panose="020B0403050203000203" pitchFamily="34" charset="0"/>
                <a:ea typeface="IBM Plex Sans Light" panose="020B0403050203000203" pitchFamily="34" charset="0"/>
                <a:cs typeface="IBM Plex Sans Light" panose="020B0403050203000203" pitchFamily="34" charset="0"/>
              </a:rPr>
              <a:t>. Universitat Jaume I. </a:t>
            </a:r>
            <a:r>
              <a:rPr lang="ca-ES" dirty="0"/>
              <a:t>http://dx.doi.org/10.6035/PCDAA.2023.11</a:t>
            </a:r>
          </a:p>
          <a:p>
            <a:pPr marL="0" indent="0"/>
            <a:endParaRPr lang="ca-ES" dirty="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1446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"/>
          <p:cNvSpPr txBox="1">
            <a:spLocks noGrp="1"/>
          </p:cNvSpPr>
          <p:nvPr>
            <p:ph type="body" idx="1"/>
          </p:nvPr>
        </p:nvSpPr>
        <p:spPr>
          <a:xfrm>
            <a:off x="872729" y="2090088"/>
            <a:ext cx="7479506" cy="96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a"/>
              <a:t>Jaime Clemente Martínez</a:t>
            </a:r>
            <a:endParaRPr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a"/>
              <a:t>jclement@uji.es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oDigital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124</Words>
  <Application>Microsoft Office PowerPoint</Application>
  <PresentationFormat>Presentación en pantalla (16:9)</PresentationFormat>
  <Paragraphs>15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IBM Plex Sans Light</vt:lpstr>
      <vt:lpstr>Calibri</vt:lpstr>
      <vt:lpstr>IBM Plex Sans SemiBold</vt:lpstr>
      <vt:lpstr>Arial</vt:lpstr>
      <vt:lpstr>IBM Plex Sans</vt:lpstr>
      <vt:lpstr>ProDigital</vt:lpstr>
      <vt:lpstr>Presentación de PowerPoint</vt:lpstr>
      <vt:lpstr>El paper del lobby i la seua influència en l’administració </vt:lpstr>
      <vt:lpstr>El paper del lobby i la seua influència en l’administració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Josep Maria Chordà Fandos</dc:creator>
  <cp:lastModifiedBy>Jaime Clemente Martínez</cp:lastModifiedBy>
  <cp:revision>5</cp:revision>
  <dcterms:modified xsi:type="dcterms:W3CDTF">2023-04-16T10:25:23Z</dcterms:modified>
</cp:coreProperties>
</file>