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embeddedFontLst>
    <p:embeddedFont>
      <p:font typeface="IBM Plex Sans"/>
      <p:regular r:id="rId43"/>
      <p:bold r:id="rId44"/>
      <p:italic r:id="rId45"/>
      <p:boldItalic r:id="rId46"/>
    </p:embeddedFont>
    <p:embeddedFont>
      <p:font typeface="IBM Plex Sans Light"/>
      <p:regular r:id="rId47"/>
      <p:bold r:id="rId48"/>
      <p:italic r:id="rId49"/>
      <p:boldItalic r:id="rId50"/>
    </p:embeddedFont>
    <p:embeddedFont>
      <p:font typeface="IBM Plex Sans Thin"/>
      <p:regular r:id="rId51"/>
      <p:bold r:id="rId52"/>
      <p:italic r:id="rId53"/>
      <p:boldItalic r:id="rId54"/>
    </p:embeddedFont>
    <p:embeddedFont>
      <p:font typeface="IBM Plex Sans SemiBold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IBMPlexSans-bold.fntdata"/><Relationship Id="rId43" Type="http://schemas.openxmlformats.org/officeDocument/2006/relationships/font" Target="fonts/IBMPlexSans-regular.fntdata"/><Relationship Id="rId46" Type="http://schemas.openxmlformats.org/officeDocument/2006/relationships/font" Target="fonts/IBMPlexSans-boldItalic.fntdata"/><Relationship Id="rId45" Type="http://schemas.openxmlformats.org/officeDocument/2006/relationships/font" Target="fonts/IBMPlex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BMPlexSansLight-bold.fntdata"/><Relationship Id="rId47" Type="http://schemas.openxmlformats.org/officeDocument/2006/relationships/font" Target="fonts/IBMPlexSansLight-regular.fntdata"/><Relationship Id="rId49" Type="http://schemas.openxmlformats.org/officeDocument/2006/relationships/font" Target="fonts/IBMPlex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BMPlexSansThin-regular.fntdata"/><Relationship Id="rId50" Type="http://schemas.openxmlformats.org/officeDocument/2006/relationships/font" Target="fonts/IBMPlexSansLight-boldItalic.fntdata"/><Relationship Id="rId53" Type="http://schemas.openxmlformats.org/officeDocument/2006/relationships/font" Target="fonts/IBMPlexSansThin-italic.fntdata"/><Relationship Id="rId52" Type="http://schemas.openxmlformats.org/officeDocument/2006/relationships/font" Target="fonts/IBMPlexSansThin-bold.fntdata"/><Relationship Id="rId11" Type="http://schemas.openxmlformats.org/officeDocument/2006/relationships/slide" Target="slides/slide6.xml"/><Relationship Id="rId55" Type="http://schemas.openxmlformats.org/officeDocument/2006/relationships/font" Target="fonts/IBMPlexSansSemiBold-regular.fntdata"/><Relationship Id="rId10" Type="http://schemas.openxmlformats.org/officeDocument/2006/relationships/slide" Target="slides/slide5.xml"/><Relationship Id="rId54" Type="http://schemas.openxmlformats.org/officeDocument/2006/relationships/font" Target="fonts/IBMPlexSansThin-boldItalic.fntdata"/><Relationship Id="rId13" Type="http://schemas.openxmlformats.org/officeDocument/2006/relationships/slide" Target="slides/slide8.xml"/><Relationship Id="rId57" Type="http://schemas.openxmlformats.org/officeDocument/2006/relationships/font" Target="fonts/IBMPlexSansSemiBold-italic.fntdata"/><Relationship Id="rId12" Type="http://schemas.openxmlformats.org/officeDocument/2006/relationships/slide" Target="slides/slide7.xml"/><Relationship Id="rId56" Type="http://schemas.openxmlformats.org/officeDocument/2006/relationships/font" Target="fonts/IBMPlexSansSemiBo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IBMPlexSans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9bb42b694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9bb42b69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9bb42b694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9bb42b694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9bb42b694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9bb42b694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9bb42b694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9bb42b694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9bb42b694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9bb42b69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7365935bc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7365935b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9bb42b694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39bb42b694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9bb42b694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9bb42b694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9bb42b694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9bb42b694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Una vegada completats les dades (rúbrica, alumnes i professors), creem el formulari. ull! si més tard canvies alguna cosa en la rúbrica, has de tornar a crear el formulari per a reflectir els canvis en ell.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9bb42b694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9bb42b694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789e286c1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789e286c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766552cb3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5766552cb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9bb42b694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9bb42b694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9bb42b694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39bb42b694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5766552cb3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5766552cb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766552cb3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5766552cb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789e286c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5789e286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9bb42b694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9bb42b694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9bb42b694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39bb42b694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9bb42b694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39bb42b694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9bb42b694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9bb42b694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789e286c1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789e286c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9bb42b694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9bb42b694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789e286c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5789e286c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9bb42b694_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39bb42b694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En la fulla es pot canviar la màxima puntuació i la ponderació de cada part de l'avaluació (coavaluació, autoavaluació i avaluació del professor). Les notes es recalculen automàticament.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39bb42b69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39bb42b69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39bb42b694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39bb42b694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39bb42b694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39bb42b694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9bb42b694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39bb42b694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9bb42b6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139bb42b69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89e286c1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789e286c1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9bb42b69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9bb42b69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9bb42b694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9bb42b694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9bb42b694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9bb42b694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9bb42b694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9bb42b694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9bb42b694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9bb42b694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14"/>
          <p:cNvGrpSpPr/>
          <p:nvPr/>
        </p:nvGrpSpPr>
        <p:grpSpPr>
          <a:xfrm>
            <a:off x="1107189" y="1588341"/>
            <a:ext cx="994351" cy="61102"/>
            <a:chOff x="4580561" y="2589004"/>
            <a:chExt cx="1064464" cy="25200"/>
          </a:xfrm>
        </p:grpSpPr>
        <p:sp>
          <p:nvSpPr>
            <p:cNvPr id="61" name="Google Shape;6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2pPr>
            <a:lvl3pPr indent="-349250" lvl="2" marL="13716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3pPr>
            <a:lvl4pPr indent="-349250" lvl="3" marL="18288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4pPr>
            <a:lvl5pPr indent="-349250" lvl="4" marL="22860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11381736" y="633313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1381736" y="633313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1107189" y="1588341"/>
            <a:ext cx="994351" cy="61102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6"/>
          <p:cNvSpPr txBox="1"/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11381736" y="633313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-ES"/>
              <a:t>TUTORIAL DE CORUBRICS</a:t>
            </a:r>
            <a:endParaRPr/>
          </a:p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Mercedes Marqués Andrés</a:t>
            </a:r>
            <a:br>
              <a:rPr lang="es-ES"/>
            </a:br>
            <a:r>
              <a:rPr lang="es-ES"/>
              <a:t>Setembre,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01" y="168933"/>
            <a:ext cx="10409535" cy="65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1000133" y="1391667"/>
            <a:ext cx="10280800" cy="36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1694433" y="6327067"/>
            <a:ext cx="1039600" cy="36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6868400" y="0"/>
            <a:ext cx="5323500" cy="13641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la primera pestanya apareix una </a:t>
            </a:r>
            <a:r>
              <a:rPr b="1" lang="es-ES" sz="1600">
                <a:solidFill>
                  <a:srgbClr val="0B5394"/>
                </a:solidFill>
              </a:rPr>
              <a:t>Rúbrica</a:t>
            </a:r>
            <a:r>
              <a:rPr lang="es-ES" sz="1600">
                <a:solidFill>
                  <a:srgbClr val="0B5394"/>
                </a:solidFill>
              </a:rPr>
              <a:t> en la què podem afegir/eliminar files i columnes. Les files són els </a:t>
            </a:r>
            <a:r>
              <a:rPr i="1" lang="es-ES" sz="1600">
                <a:solidFill>
                  <a:srgbClr val="0B5394"/>
                </a:solidFill>
              </a:rPr>
              <a:t>criteris de realització</a:t>
            </a:r>
            <a:r>
              <a:rPr lang="es-ES" sz="1600">
                <a:solidFill>
                  <a:srgbClr val="0B5394"/>
                </a:solidFill>
              </a:rPr>
              <a:t> (</a:t>
            </a:r>
            <a:r>
              <a:rPr b="1" lang="es-ES" sz="1600">
                <a:solidFill>
                  <a:srgbClr val="0B5394"/>
                </a:solidFill>
              </a:rPr>
              <a:t>Aspectes a avaluar</a:t>
            </a:r>
            <a:r>
              <a:rPr lang="es-ES" sz="1600">
                <a:solidFill>
                  <a:srgbClr val="0B5394"/>
                </a:solidFill>
              </a:rPr>
              <a:t>) i les columnes són els </a:t>
            </a:r>
            <a:r>
              <a:rPr i="1" lang="es-ES" sz="1600">
                <a:solidFill>
                  <a:srgbClr val="0B5394"/>
                </a:solidFill>
              </a:rPr>
              <a:t>criteris de qualitat</a:t>
            </a:r>
            <a:r>
              <a:rPr lang="es-ES" sz="1600">
                <a:solidFill>
                  <a:srgbClr val="0B5394"/>
                </a:solidFill>
              </a:rPr>
              <a:t> (</a:t>
            </a:r>
            <a:r>
              <a:rPr b="1" lang="es-ES" sz="1600">
                <a:solidFill>
                  <a:srgbClr val="0B5394"/>
                </a:solidFill>
              </a:rPr>
              <a:t>Nivells</a:t>
            </a:r>
            <a:r>
              <a:rPr lang="es-ES" sz="1600">
                <a:solidFill>
                  <a:srgbClr val="0B5394"/>
                </a:solidFill>
              </a:rPr>
              <a:t>).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56" name="Google Shape;156;p26"/>
          <p:cNvSpPr/>
          <p:nvPr/>
        </p:nvSpPr>
        <p:spPr>
          <a:xfrm rot="10799082">
            <a:off x="2777191" y="637906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01" y="168933"/>
            <a:ext cx="10409535" cy="65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/>
          <p:nvPr/>
        </p:nvSpPr>
        <p:spPr>
          <a:xfrm>
            <a:off x="2934667" y="1918733"/>
            <a:ext cx="7159600" cy="26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10407167" y="1671967"/>
            <a:ext cx="676400" cy="327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1694433" y="6327067"/>
            <a:ext cx="1039600" cy="36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6868400" y="0"/>
            <a:ext cx="5323500" cy="13755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La fila 2 conté els </a:t>
            </a:r>
            <a:r>
              <a:rPr b="1" lang="es-ES" sz="1600">
                <a:solidFill>
                  <a:srgbClr val="0B5394"/>
                </a:solidFill>
              </a:rPr>
              <a:t>punts</a:t>
            </a:r>
            <a:r>
              <a:rPr lang="es-ES" sz="1600">
                <a:solidFill>
                  <a:srgbClr val="0B5394"/>
                </a:solidFill>
              </a:rPr>
              <a:t> que s'otorguen a cada nivell. L'última columna de la rúbrica conté el </a:t>
            </a:r>
            <a:r>
              <a:rPr b="1" lang="es-ES" sz="1600">
                <a:solidFill>
                  <a:srgbClr val="0B5394"/>
                </a:solidFill>
              </a:rPr>
              <a:t>PES</a:t>
            </a:r>
            <a:r>
              <a:rPr lang="es-ES" sz="1600">
                <a:solidFill>
                  <a:srgbClr val="0B5394"/>
                </a:solidFill>
              </a:rPr>
              <a:t> de cada aspecte. Cal assegurar-se que la columa PES suma 100!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66" name="Google Shape;166;p27"/>
          <p:cNvSpPr/>
          <p:nvPr/>
        </p:nvSpPr>
        <p:spPr>
          <a:xfrm rot="-918">
            <a:off x="1811766" y="19231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 rot="-918">
            <a:off x="9284266" y="31268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00" y="255233"/>
            <a:ext cx="10399455" cy="64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/>
          <p:nvPr/>
        </p:nvSpPr>
        <p:spPr>
          <a:xfrm>
            <a:off x="1694433" y="6327067"/>
            <a:ext cx="1039600" cy="36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6847600" y="-12850"/>
            <a:ext cx="5323500" cy="20577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Introdueix la rúbrica que vols utilitzar. Cal respectar l'estructura: files 1 i 2 amb els noms dels nivells i el seu pes, columna A amb els aspectes d'avaluació i última columna amb el pes de cada aspecte. Pots canviar el contingut com consideres, però no mai s'ha de modificar l'estructura.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6847600" y="4539250"/>
            <a:ext cx="5323500" cy="23187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No necessites modificar el format de la rúbrica perquè quede més bonica, l'alumnat no la veu mai d'aquesta forma, no té accés al full. En cas de voler proporcionar-los un versió amb altre format, sense les puntuacions,... fes-la en un altre document. És molt important respectar l'estructura de la plantilla perquè CoRubrics funcione correctament.</a:t>
            </a:r>
            <a:endParaRPr sz="160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6180053" cy="64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/>
          <p:nvPr/>
        </p:nvSpPr>
        <p:spPr>
          <a:xfrm>
            <a:off x="6868400" y="0"/>
            <a:ext cx="5323500" cy="47259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cas de necessitar afegir </a:t>
            </a:r>
            <a:r>
              <a:rPr b="1" lang="es-ES" sz="1600">
                <a:solidFill>
                  <a:srgbClr val="0B5394"/>
                </a:solidFill>
              </a:rPr>
              <a:t>criteris de realització</a:t>
            </a:r>
            <a:r>
              <a:rPr lang="es-ES" sz="1600">
                <a:solidFill>
                  <a:srgbClr val="0B5394"/>
                </a:solidFill>
              </a:rPr>
              <a:t>, situa el cursor sobre una fila i utilitza botó dret del ratolí per accedir al menú i inserir una nova fila. 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Si necessites eliminar criteris de realització, amb el mateix menú pots eliminar files senceres.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De la mateixa manera, podem inserir columnes per afegir nivells  en els </a:t>
            </a:r>
            <a:r>
              <a:rPr b="1" lang="es-ES" sz="1600">
                <a:solidFill>
                  <a:srgbClr val="0B5394"/>
                </a:solidFill>
              </a:rPr>
              <a:t>criteris de qualitat </a:t>
            </a:r>
            <a:r>
              <a:rPr lang="es-ES" sz="1600">
                <a:solidFill>
                  <a:srgbClr val="0B5394"/>
                </a:solidFill>
              </a:rPr>
              <a:t>o suprimir columnes per eliminar-los.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0B5394"/>
                </a:solidFill>
              </a:rPr>
              <a:t>Recorda</a:t>
            </a:r>
            <a:r>
              <a:rPr lang="es-ES" sz="1600">
                <a:solidFill>
                  <a:srgbClr val="0B5394"/>
                </a:solidFill>
              </a:rPr>
              <a:t>: no canvies l'</a:t>
            </a:r>
            <a:r>
              <a:rPr b="1" lang="es-ES" sz="1600">
                <a:solidFill>
                  <a:srgbClr val="0B5394"/>
                </a:solidFill>
              </a:rPr>
              <a:t>estructura de la taula</a:t>
            </a:r>
            <a:r>
              <a:rPr lang="es-ES" sz="1600">
                <a:solidFill>
                  <a:srgbClr val="0B5394"/>
                </a:solidFill>
              </a:rPr>
              <a:t>. La columna A són els criteris de realització, l'última columna és el pes en valor de percentatge (i títol PES), la fila 1 és el nom de cada nivell de qualitat i la fila 2 és el seu pes.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790900" y="2482000"/>
            <a:ext cx="3049200" cy="1894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/>
          <p:nvPr/>
        </p:nvSpPr>
        <p:spPr>
          <a:xfrm rot="10799082">
            <a:off x="3946391" y="34020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396000" cy="63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2015308" y="6235192"/>
            <a:ext cx="1039500" cy="36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6847600" y="113600"/>
            <a:ext cx="5323500" cy="10557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Introdueix la llista d'</a:t>
            </a:r>
            <a:r>
              <a:rPr b="1" lang="es-ES" sz="1600">
                <a:solidFill>
                  <a:srgbClr val="0B5394"/>
                </a:solidFill>
              </a:rPr>
              <a:t>Alumnes</a:t>
            </a:r>
            <a:r>
              <a:rPr lang="es-ES" sz="1600">
                <a:solidFill>
                  <a:srgbClr val="0B5394"/>
                </a:solidFill>
              </a:rPr>
              <a:t> en la seua pestanya de la plantilla: noms (després es veuran en el desplegable del formulari) i correu electrònic.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847600" y="4912800"/>
            <a:ext cx="5323500" cy="19452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Quan un alumne accedeix al formulari, CoRubrics sabrà qui és perquè l'indentifica pel seu correu electrònic. D'aquesta manera, si l'alumne s'autoselecciona en la llista, farà una </a:t>
            </a:r>
            <a:r>
              <a:rPr b="1" lang="es-ES" sz="1600">
                <a:solidFill>
                  <a:srgbClr val="0B5394"/>
                </a:solidFill>
              </a:rPr>
              <a:t>autoavaluació</a:t>
            </a:r>
            <a:r>
              <a:rPr lang="es-ES" sz="1600">
                <a:solidFill>
                  <a:srgbClr val="0B5394"/>
                </a:solidFill>
              </a:rPr>
              <a:t>; si l'alumne selecciona un altre company o companya, farà una </a:t>
            </a:r>
            <a:r>
              <a:rPr b="1" lang="es-ES" sz="1600">
                <a:solidFill>
                  <a:srgbClr val="0B5394"/>
                </a:solidFill>
              </a:rPr>
              <a:t>coavaluació</a:t>
            </a:r>
            <a:r>
              <a:rPr lang="es-ES" sz="1600">
                <a:solidFill>
                  <a:srgbClr val="0B5394"/>
                </a:solidFill>
              </a:rPr>
              <a:t>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92" name="Google Shape;192;p30"/>
          <p:cNvSpPr/>
          <p:nvPr/>
        </p:nvSpPr>
        <p:spPr>
          <a:xfrm rot="10799082">
            <a:off x="3150566" y="62872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/>
          <p:nvPr/>
        </p:nvSpPr>
        <p:spPr>
          <a:xfrm>
            <a:off x="329100" y="1401225"/>
            <a:ext cx="4023600" cy="4376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232163"/>
            <a:ext cx="10909626" cy="63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>
            <a:off x="2436408" y="6355492"/>
            <a:ext cx="1039500" cy="36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6868500" y="26000"/>
            <a:ext cx="5323500" cy="20766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Quan volemn que cada alumne avalue només els seus companys i companyes de </a:t>
            </a:r>
            <a:r>
              <a:rPr b="1" lang="es-ES" sz="1600">
                <a:solidFill>
                  <a:srgbClr val="0B5394"/>
                </a:solidFill>
              </a:rPr>
              <a:t>grup de treball</a:t>
            </a:r>
            <a:r>
              <a:rPr lang="es-ES" sz="1600">
                <a:solidFill>
                  <a:srgbClr val="0B5394"/>
                </a:solidFill>
              </a:rPr>
              <a:t>, pot ser bona idea posar el nom del grup davant dels seus noms en la llista i ordenar-los per grup. És una manera d'ajudar-los a trobar les persones a avaluar de manera mès fàcil dins el desplegable del formulari.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828525" y="1754825"/>
            <a:ext cx="2128200" cy="81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1"/>
          <p:cNvSpPr/>
          <p:nvPr/>
        </p:nvSpPr>
        <p:spPr>
          <a:xfrm>
            <a:off x="828525" y="2507628"/>
            <a:ext cx="2128200" cy="81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1"/>
          <p:cNvSpPr/>
          <p:nvPr/>
        </p:nvSpPr>
        <p:spPr>
          <a:xfrm>
            <a:off x="828525" y="3260431"/>
            <a:ext cx="2128200" cy="81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828525" y="4013235"/>
            <a:ext cx="2128200" cy="81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/>
          <p:nvPr/>
        </p:nvSpPr>
        <p:spPr>
          <a:xfrm>
            <a:off x="828525" y="4841318"/>
            <a:ext cx="2128200" cy="81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1575" y="2207942"/>
            <a:ext cx="4174724" cy="43059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7" name="Google Shape;207;p31"/>
          <p:cNvSpPr/>
          <p:nvPr/>
        </p:nvSpPr>
        <p:spPr>
          <a:xfrm>
            <a:off x="7121575" y="2736725"/>
            <a:ext cx="2128200" cy="114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7071900" y="3881525"/>
            <a:ext cx="2178000" cy="114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7071900" y="5121525"/>
            <a:ext cx="2178000" cy="1144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/>
          <p:nvPr/>
        </p:nvSpPr>
        <p:spPr>
          <a:xfrm>
            <a:off x="9672200" y="3431225"/>
            <a:ext cx="2338200" cy="14478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Ací podem veure el desplegable del formulari d'avaluació.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11" name="Google Shape;211;p31"/>
          <p:cNvSpPr/>
          <p:nvPr/>
        </p:nvSpPr>
        <p:spPr>
          <a:xfrm rot="5399082">
            <a:off x="1331166" y="9816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50" y="195175"/>
            <a:ext cx="9848475" cy="646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/>
          <p:nvPr/>
        </p:nvSpPr>
        <p:spPr>
          <a:xfrm>
            <a:off x="2380850" y="6253508"/>
            <a:ext cx="1130700" cy="497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3065475" y="0"/>
            <a:ext cx="9086100" cy="1395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Quan l'avaluació es fa </a:t>
            </a:r>
            <a:r>
              <a:rPr b="1" lang="es-ES" sz="1600">
                <a:solidFill>
                  <a:srgbClr val="0B5394"/>
                </a:solidFill>
              </a:rPr>
              <a:t>entre grups</a:t>
            </a:r>
            <a:r>
              <a:rPr lang="es-ES" sz="1600">
                <a:solidFill>
                  <a:srgbClr val="0B5394"/>
                </a:solidFill>
              </a:rPr>
              <a:t>, es posa una fila per grup i, en les columnes, posem els correus dels components. El desplegable mostrarà una opció per grup.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Això permet que els membres de cada grup autoavaluen el seu grup i avaluen la resta de grups.</a:t>
            </a:r>
            <a:endParaRPr sz="1600">
              <a:solidFill>
                <a:srgbClr val="0B5394"/>
              </a:solidFill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225" y="3071700"/>
            <a:ext cx="4293099" cy="27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/>
          <p:nvPr/>
        </p:nvSpPr>
        <p:spPr>
          <a:xfrm>
            <a:off x="9672200" y="3431225"/>
            <a:ext cx="2338200" cy="14478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Ací podem veure el desplegable del formulari d'avaluació.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843325" y="1395285"/>
            <a:ext cx="1681800" cy="139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/>
          <p:nvPr/>
        </p:nvSpPr>
        <p:spPr>
          <a:xfrm rot="5399082">
            <a:off x="1122766" y="7048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 rot="-918">
            <a:off x="5534554" y="420429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75" y="88175"/>
            <a:ext cx="6326022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/>
          <p:nvPr/>
        </p:nvSpPr>
        <p:spPr>
          <a:xfrm>
            <a:off x="3401388" y="6245883"/>
            <a:ext cx="1130700" cy="497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>
            <a:off x="6868500" y="23425"/>
            <a:ext cx="5323500" cy="2295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l'última pestanya es posa la llista de </a:t>
            </a:r>
            <a:r>
              <a:rPr b="1" lang="es-ES" sz="1600">
                <a:solidFill>
                  <a:srgbClr val="0B5394"/>
                </a:solidFill>
              </a:rPr>
              <a:t>Profes</a:t>
            </a:r>
            <a:r>
              <a:rPr lang="es-ES" sz="1600">
                <a:solidFill>
                  <a:srgbClr val="0B5394"/>
                </a:solidFill>
              </a:rPr>
              <a:t>sorat perquè també puga avaluar amb el mateix formulari.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CoRubrics sempre sap qui fa cada avaluació perquè l'accés al formulari cal fer-lo amb el compte de correu que s'ha introduït en les llistes </a:t>
            </a:r>
            <a:r>
              <a:rPr b="1" lang="es-ES" sz="1600">
                <a:solidFill>
                  <a:srgbClr val="0B5394"/>
                </a:solidFill>
              </a:rPr>
              <a:t>Alumnes</a:t>
            </a:r>
            <a:r>
              <a:rPr lang="es-ES" sz="1600">
                <a:solidFill>
                  <a:srgbClr val="0B5394"/>
                </a:solidFill>
              </a:rPr>
              <a:t> i </a:t>
            </a:r>
            <a:r>
              <a:rPr b="1" lang="es-ES" sz="1600">
                <a:solidFill>
                  <a:srgbClr val="0B5394"/>
                </a:solidFill>
              </a:rPr>
              <a:t>Profes</a:t>
            </a:r>
            <a:r>
              <a:rPr lang="es-ES" sz="1600">
                <a:solidFill>
                  <a:srgbClr val="0B5394"/>
                </a:solidFill>
              </a:rPr>
              <a:t> de la plantilla.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1055700" y="1395275"/>
            <a:ext cx="3434400" cy="81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3"/>
          <p:cNvSpPr/>
          <p:nvPr/>
        </p:nvSpPr>
        <p:spPr>
          <a:xfrm rot="10799082">
            <a:off x="4490116" y="166769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3"/>
          <p:cNvSpPr/>
          <p:nvPr/>
        </p:nvSpPr>
        <p:spPr>
          <a:xfrm rot="10799082">
            <a:off x="4532091" y="63832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75" y="339650"/>
            <a:ext cx="10771850" cy="63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/>
          <p:nvPr/>
        </p:nvSpPr>
        <p:spPr>
          <a:xfrm>
            <a:off x="4642349" y="518799"/>
            <a:ext cx="948300" cy="414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4926925" y="3262900"/>
            <a:ext cx="1007400" cy="414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7743576" y="3262898"/>
            <a:ext cx="1315200" cy="414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6868500" y="0"/>
            <a:ext cx="5323500" cy="2361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completar totes les dades (</a:t>
            </a:r>
            <a:r>
              <a:rPr b="1" lang="es-ES" sz="1600">
                <a:solidFill>
                  <a:srgbClr val="0B5394"/>
                </a:solidFill>
              </a:rPr>
              <a:t>Rúbrica</a:t>
            </a:r>
            <a:r>
              <a:rPr lang="es-ES" sz="1600">
                <a:solidFill>
                  <a:srgbClr val="0B5394"/>
                </a:solidFill>
              </a:rPr>
              <a:t>, </a:t>
            </a:r>
            <a:r>
              <a:rPr b="1" lang="es-ES" sz="1600">
                <a:solidFill>
                  <a:srgbClr val="0B5394"/>
                </a:solidFill>
              </a:rPr>
              <a:t>Alumnes</a:t>
            </a:r>
            <a:r>
              <a:rPr lang="es-ES" sz="1600">
                <a:solidFill>
                  <a:srgbClr val="0B5394"/>
                </a:solidFill>
              </a:rPr>
              <a:t> i </a:t>
            </a:r>
            <a:r>
              <a:rPr b="1" lang="es-ES" sz="1600">
                <a:solidFill>
                  <a:srgbClr val="0B5394"/>
                </a:solidFill>
              </a:rPr>
              <a:t>Profes</a:t>
            </a:r>
            <a:r>
              <a:rPr lang="es-ES" sz="1600">
                <a:solidFill>
                  <a:srgbClr val="0B5394"/>
                </a:solidFill>
              </a:rPr>
              <a:t>) arriba el moment de </a:t>
            </a:r>
            <a:r>
              <a:rPr b="1" lang="es-ES" sz="1600">
                <a:solidFill>
                  <a:srgbClr val="0B5394"/>
                </a:solidFill>
              </a:rPr>
              <a:t>Crear el formulari</a:t>
            </a:r>
            <a:r>
              <a:rPr lang="es-ES" sz="1600">
                <a:solidFill>
                  <a:srgbClr val="0B5394"/>
                </a:solidFill>
              </a:rPr>
              <a:t>. 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Com que es crea amb les dades que hi ha a la plantilla, en cas de detectar alguna errada en les dades, caldrá tornar a crear el formulari, ja que aquest no s'actualitza automàticament.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43" name="Google Shape;243;p34"/>
          <p:cNvSpPr/>
          <p:nvPr/>
        </p:nvSpPr>
        <p:spPr>
          <a:xfrm rot="10799082">
            <a:off x="9058766" y="3375855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88" y="210425"/>
            <a:ext cx="11120826" cy="65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4623900" y="2455600"/>
            <a:ext cx="3540900" cy="208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6847600" y="113600"/>
            <a:ext cx="5323500" cy="902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El </a:t>
            </a:r>
            <a:r>
              <a:rPr b="1" lang="es-ES" sz="1600">
                <a:solidFill>
                  <a:srgbClr val="0B5394"/>
                </a:solidFill>
              </a:rPr>
              <a:t>nom</a:t>
            </a:r>
            <a:r>
              <a:rPr lang="es-ES" sz="1600">
                <a:solidFill>
                  <a:srgbClr val="0B5394"/>
                </a:solidFill>
              </a:rPr>
              <a:t> que es demana per al formulari és el que tindrà en la </a:t>
            </a:r>
            <a:r>
              <a:rPr b="1" lang="es-ES" sz="1600">
                <a:solidFill>
                  <a:srgbClr val="0B5394"/>
                </a:solidFill>
              </a:rPr>
              <a:t>carpeta</a:t>
            </a:r>
            <a:r>
              <a:rPr lang="es-ES" sz="1600">
                <a:solidFill>
                  <a:srgbClr val="0B5394"/>
                </a:solidFill>
              </a:rPr>
              <a:t> del Drive on estem treballant.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51" name="Google Shape;251;p35"/>
          <p:cNvSpPr/>
          <p:nvPr/>
        </p:nvSpPr>
        <p:spPr>
          <a:xfrm rot="-918">
            <a:off x="3501004" y="336819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Sobre aquest tutorial</a:t>
            </a:r>
            <a:endParaRPr/>
          </a:p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1046850" y="1313499"/>
            <a:ext cx="10089900" cy="24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Aquest tutorial és una </a:t>
            </a:r>
            <a:r>
              <a:rPr b="1" lang="es-ES"/>
              <a:t>presentació digital</a:t>
            </a:r>
            <a:r>
              <a:rPr lang="es-ES"/>
              <a:t> </a:t>
            </a:r>
            <a:r>
              <a:rPr lang="es-ES"/>
              <a:t>amb </a:t>
            </a:r>
            <a:r>
              <a:rPr b="1" lang="es-ES"/>
              <a:t>animacions</a:t>
            </a:r>
            <a:r>
              <a:rPr lang="es-ES"/>
              <a:t> que</a:t>
            </a:r>
            <a:r>
              <a:rPr lang="es-ES"/>
              <a:t> mostren les opcions dels menús i les zones de la plantilla de CoRubrics sobre les quals es parla en el text explicatiu, que sempre apareix en un </a:t>
            </a:r>
            <a:r>
              <a:rPr b="1" lang="es-ES"/>
              <a:t>quadre amb fons blau</a:t>
            </a:r>
            <a:r>
              <a:rPr lang="es-ES"/>
              <a:t>: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6700" y="5414298"/>
            <a:ext cx="1401432" cy="4916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/>
          <p:nvPr/>
        </p:nvSpPr>
        <p:spPr>
          <a:xfrm>
            <a:off x="9530475" y="3259375"/>
            <a:ext cx="902100" cy="5742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Hola!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1046850" y="4126600"/>
            <a:ext cx="10089900" cy="2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Pots fer servir les </a:t>
            </a:r>
            <a:r>
              <a:rPr b="1" lang="es-ES"/>
              <a:t>fletxes</a:t>
            </a:r>
            <a:r>
              <a:rPr lang="es-ES"/>
              <a:t> del teclat per </a:t>
            </a:r>
            <a:r>
              <a:rPr b="1" lang="es-ES"/>
              <a:t>avançar i retrocedir </a:t>
            </a:r>
            <a:r>
              <a:rPr lang="es-ES"/>
              <a:t>en el tutorial, i també pots utilitzar la </a:t>
            </a:r>
            <a:r>
              <a:rPr b="1" lang="es-ES"/>
              <a:t>icona de navegació</a:t>
            </a:r>
            <a:r>
              <a:rPr lang="es-ES"/>
              <a:t> que apareix en la part inferior esquerra de la presentació: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50" y="195350"/>
            <a:ext cx="11287724" cy="66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/>
          <p:nvPr/>
        </p:nvSpPr>
        <p:spPr>
          <a:xfrm>
            <a:off x="4274575" y="2594500"/>
            <a:ext cx="4540800" cy="179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6847600" y="113600"/>
            <a:ext cx="5323500" cy="10680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Podem fer </a:t>
            </a:r>
            <a:r>
              <a:rPr b="1" lang="es-ES" sz="1600">
                <a:solidFill>
                  <a:srgbClr val="0B5394"/>
                </a:solidFill>
              </a:rPr>
              <a:t>obligatòries</a:t>
            </a:r>
            <a:r>
              <a:rPr lang="es-ES" sz="1600">
                <a:solidFill>
                  <a:srgbClr val="0B5394"/>
                </a:solidFill>
              </a:rPr>
              <a:t> tots els aspectes de la rúbrica, és a dir, forçar l'avaluació de tots els </a:t>
            </a:r>
            <a:r>
              <a:rPr b="1" lang="es-ES" sz="1600">
                <a:solidFill>
                  <a:srgbClr val="0B5394"/>
                </a:solidFill>
              </a:rPr>
              <a:t>criteris de realització</a:t>
            </a:r>
            <a:r>
              <a:rPr lang="es-ES" sz="1600">
                <a:solidFill>
                  <a:srgbClr val="0B5394"/>
                </a:solidFill>
              </a:rPr>
              <a:t>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59" name="Google Shape;259;p36"/>
          <p:cNvSpPr/>
          <p:nvPr/>
        </p:nvSpPr>
        <p:spPr>
          <a:xfrm rot="-918">
            <a:off x="3078504" y="34173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75" y="76200"/>
            <a:ext cx="11312040" cy="670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/>
          <p:nvPr/>
        </p:nvSpPr>
        <p:spPr>
          <a:xfrm>
            <a:off x="5665708" y="6142408"/>
            <a:ext cx="1448700" cy="71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7021400" y="5157100"/>
            <a:ext cx="2774400" cy="864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Mentre es crea el formulari veurem aquest missatge.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67" name="Google Shape;267;p37"/>
          <p:cNvSpPr/>
          <p:nvPr/>
        </p:nvSpPr>
        <p:spPr>
          <a:xfrm rot="10799082">
            <a:off x="7217891" y="63711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25" y="256550"/>
            <a:ext cx="11102526" cy="651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/>
          <p:nvPr/>
        </p:nvSpPr>
        <p:spPr>
          <a:xfrm>
            <a:off x="4718224" y="455949"/>
            <a:ext cx="1000200" cy="438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5124175" y="3266722"/>
            <a:ext cx="820200" cy="35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7810950" y="3266727"/>
            <a:ext cx="4021200" cy="111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"/>
          <p:cNvSpPr/>
          <p:nvPr/>
        </p:nvSpPr>
        <p:spPr>
          <a:xfrm>
            <a:off x="6681150" y="0"/>
            <a:ext cx="5511000" cy="28494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finalitzar la creació del formulari trobem que el menú de CoRubrics ha canviat de nou. En relació al formulari, s'ens presenten tres opcions. La primera fa que CoRubrics </a:t>
            </a:r>
            <a:r>
              <a:rPr b="1" lang="es-ES" sz="1600">
                <a:solidFill>
                  <a:srgbClr val="0B5394"/>
                </a:solidFill>
              </a:rPr>
              <a:t>envie el formulari</a:t>
            </a:r>
            <a:r>
              <a:rPr lang="es-ES" sz="1600">
                <a:solidFill>
                  <a:srgbClr val="0B5394"/>
                </a:solidFill>
              </a:rPr>
              <a:t> directament a l'alumnat. La segona ens </a:t>
            </a:r>
            <a:r>
              <a:rPr b="1" lang="es-ES" sz="1600">
                <a:solidFill>
                  <a:srgbClr val="0B5394"/>
                </a:solidFill>
              </a:rPr>
              <a:t>mostrarà l'enllaç al formulari</a:t>
            </a:r>
            <a:r>
              <a:rPr lang="es-ES" sz="1600">
                <a:solidFill>
                  <a:srgbClr val="0B5394"/>
                </a:solidFill>
              </a:rPr>
              <a:t> perquè el puguem publicar a l'aula virtual o enviar-lo nosaltres a l'alumnat. La tercera opció és útil si la nostra aula virtual està en </a:t>
            </a:r>
            <a:r>
              <a:rPr b="1" lang="es-ES" sz="1600">
                <a:solidFill>
                  <a:srgbClr val="0B5394"/>
                </a:solidFill>
              </a:rPr>
              <a:t>Classroom</a:t>
            </a:r>
            <a:r>
              <a:rPr lang="es-ES" sz="1600">
                <a:solidFill>
                  <a:srgbClr val="0B5394"/>
                </a:solidFill>
              </a:rPr>
              <a:t> perquè </a:t>
            </a:r>
            <a:r>
              <a:rPr b="1" lang="es-ES" sz="1600">
                <a:solidFill>
                  <a:srgbClr val="0B5394"/>
                </a:solidFill>
              </a:rPr>
              <a:t>publica l'enllaç</a:t>
            </a:r>
            <a:r>
              <a:rPr lang="es-ES" sz="1600">
                <a:solidFill>
                  <a:srgbClr val="0B5394"/>
                </a:solidFill>
              </a:rPr>
              <a:t> directament com un anunci.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77" name="Google Shape;277;p38"/>
          <p:cNvSpPr/>
          <p:nvPr/>
        </p:nvSpPr>
        <p:spPr>
          <a:xfrm rot="-918">
            <a:off x="6595816" y="369676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00" y="225325"/>
            <a:ext cx="11098825" cy="65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/>
          <p:nvPr/>
        </p:nvSpPr>
        <p:spPr>
          <a:xfrm>
            <a:off x="6651675" y="0"/>
            <a:ext cx="5540100" cy="40086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Com s'ha comentat abans, en cas d'haver de </a:t>
            </a:r>
            <a:r>
              <a:rPr b="1" lang="es-ES" sz="1600">
                <a:solidFill>
                  <a:srgbClr val="0B5394"/>
                </a:solidFill>
              </a:rPr>
              <a:t>modificar</a:t>
            </a:r>
            <a:r>
              <a:rPr lang="es-ES" sz="1600">
                <a:solidFill>
                  <a:srgbClr val="0B5394"/>
                </a:solidFill>
              </a:rPr>
              <a:t> algun aspecte de la </a:t>
            </a:r>
            <a:r>
              <a:rPr b="1" lang="es-ES" sz="1600">
                <a:solidFill>
                  <a:srgbClr val="0B5394"/>
                </a:solidFill>
              </a:rPr>
              <a:t>Rúbrica</a:t>
            </a:r>
            <a:r>
              <a:rPr lang="es-ES" sz="1600">
                <a:solidFill>
                  <a:srgbClr val="0B5394"/>
                </a:solidFill>
              </a:rPr>
              <a:t>, de les llistes d'</a:t>
            </a:r>
            <a:r>
              <a:rPr b="1" lang="es-ES" sz="1600">
                <a:solidFill>
                  <a:srgbClr val="0B5394"/>
                </a:solidFill>
              </a:rPr>
              <a:t>Alumnes</a:t>
            </a:r>
            <a:r>
              <a:rPr lang="es-ES" sz="1600">
                <a:solidFill>
                  <a:srgbClr val="0B5394"/>
                </a:solidFill>
              </a:rPr>
              <a:t> o de </a:t>
            </a:r>
            <a:r>
              <a:rPr b="1" lang="es-ES" sz="1600">
                <a:solidFill>
                  <a:srgbClr val="0B5394"/>
                </a:solidFill>
              </a:rPr>
              <a:t>Profes</a:t>
            </a:r>
            <a:r>
              <a:rPr lang="es-ES" sz="1600">
                <a:solidFill>
                  <a:srgbClr val="0B5394"/>
                </a:solidFill>
              </a:rPr>
              <a:t>, caldrà </a:t>
            </a:r>
            <a:r>
              <a:rPr b="1" lang="es-ES" sz="1600">
                <a:solidFill>
                  <a:srgbClr val="0B5394"/>
                </a:solidFill>
              </a:rPr>
              <a:t>tornar a crear el formulari</a:t>
            </a:r>
            <a:r>
              <a:rPr lang="es-ES" sz="1600">
                <a:solidFill>
                  <a:srgbClr val="0B5394"/>
                </a:solidFill>
              </a:rPr>
              <a:t> des del menú de CoRubrics.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Cal tenir en compte que el formulari anterior no s'eborrarà de la carpeta, així que pot ser una bona idea eliminar-lo nosaltres per evitar-nos confusions.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cas d'haver enviat o publicat l'enllaç de l'anterior formulari, caldrà tornar a fer l'enviament o la publicació, ja que l'enllaç serà un de nou, diferent de l'anterior.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4490125" y="432275"/>
            <a:ext cx="963000" cy="34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7695828" y="4993195"/>
            <a:ext cx="2348400" cy="30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"/>
          <p:cNvSpPr/>
          <p:nvPr/>
        </p:nvSpPr>
        <p:spPr>
          <a:xfrm rot="-918">
            <a:off x="6512216" y="50152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4642525" y="3256050"/>
            <a:ext cx="963000" cy="34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37272" cy="64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0"/>
          <p:cNvSpPr/>
          <p:nvPr/>
        </p:nvSpPr>
        <p:spPr>
          <a:xfrm>
            <a:off x="5823675" y="5986683"/>
            <a:ext cx="666000" cy="497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"/>
          <p:cNvSpPr/>
          <p:nvPr/>
        </p:nvSpPr>
        <p:spPr>
          <a:xfrm rot="10799082">
            <a:off x="6663166" y="61062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6663175" y="0"/>
            <a:ext cx="5528700" cy="5148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Tot i que és possible </a:t>
            </a:r>
            <a:r>
              <a:rPr b="1" lang="es-ES" sz="1600">
                <a:solidFill>
                  <a:srgbClr val="0B5394"/>
                </a:solidFill>
              </a:rPr>
              <a:t>modificar</a:t>
            </a:r>
            <a:r>
              <a:rPr lang="es-ES" sz="1600">
                <a:solidFill>
                  <a:srgbClr val="0B5394"/>
                </a:solidFill>
              </a:rPr>
              <a:t> el formulari creat per CoRubrics, cal anar amb molta </a:t>
            </a:r>
            <a:r>
              <a:rPr b="1" lang="es-ES" sz="1600">
                <a:solidFill>
                  <a:srgbClr val="0B5394"/>
                </a:solidFill>
              </a:rPr>
              <a:t>precaució</a:t>
            </a:r>
            <a:r>
              <a:rPr lang="es-ES" sz="1600">
                <a:solidFill>
                  <a:srgbClr val="0B5394"/>
                </a:solidFill>
              </a:rPr>
              <a:t> perquè hi ha canvis que poden provocar que CoRubrics deixe de funcionar.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No s'ha de modificar cap pregunta del formulari; només pots modificar la pregunta final de </a:t>
            </a:r>
            <a:r>
              <a:rPr b="1" lang="es-ES" sz="1600">
                <a:solidFill>
                  <a:srgbClr val="0B5394"/>
                </a:solidFill>
              </a:rPr>
              <a:t>Comentaris</a:t>
            </a:r>
            <a:r>
              <a:rPr lang="es-ES" sz="1600">
                <a:solidFill>
                  <a:srgbClr val="0B5394"/>
                </a:solidFill>
              </a:rPr>
              <a:t> per fer-la </a:t>
            </a:r>
            <a:r>
              <a:rPr b="1" lang="es-ES" sz="1600">
                <a:solidFill>
                  <a:srgbClr val="0B5394"/>
                </a:solidFill>
              </a:rPr>
              <a:t>obligatòria</a:t>
            </a:r>
            <a:r>
              <a:rPr lang="es-ES" sz="1600">
                <a:solidFill>
                  <a:srgbClr val="0B5394"/>
                </a:solidFill>
              </a:rPr>
              <a:t> si és que ho estimes convenient.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Pots modificar també el </a:t>
            </a:r>
            <a:r>
              <a:rPr b="1" lang="es-ES" sz="1600">
                <a:solidFill>
                  <a:srgbClr val="0B5394"/>
                </a:solidFill>
              </a:rPr>
              <a:t>text</a:t>
            </a:r>
            <a:r>
              <a:rPr lang="es-ES" sz="1600">
                <a:solidFill>
                  <a:srgbClr val="0B5394"/>
                </a:solidFill>
              </a:rPr>
              <a:t> </a:t>
            </a:r>
            <a:r>
              <a:rPr b="1" lang="es-ES" sz="1600">
                <a:solidFill>
                  <a:srgbClr val="0B5394"/>
                </a:solidFill>
              </a:rPr>
              <a:t>informatiu</a:t>
            </a:r>
            <a:r>
              <a:rPr lang="es-ES" sz="1600">
                <a:solidFill>
                  <a:srgbClr val="0B5394"/>
                </a:solidFill>
              </a:rPr>
              <a:t> que apareix baix del títol del formulari però no pots inserir cap imatge en cap secció.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Per canviar els </a:t>
            </a:r>
            <a:r>
              <a:rPr b="1" lang="es-ES" sz="1600">
                <a:solidFill>
                  <a:srgbClr val="0B5394"/>
                </a:solidFill>
              </a:rPr>
              <a:t>colors</a:t>
            </a:r>
            <a:r>
              <a:rPr lang="es-ES" sz="1600">
                <a:solidFill>
                  <a:srgbClr val="0B5394"/>
                </a:solidFill>
              </a:rPr>
              <a:t>, pots modificar el tema del formulari. En el tema podrem canviar la imatge de la capçalera (no hem d'inserir imatges en cap altre lloc).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650900" y="1584800"/>
            <a:ext cx="820800" cy="103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1"/>
          <p:cNvGrpSpPr/>
          <p:nvPr/>
        </p:nvGrpSpPr>
        <p:grpSpPr>
          <a:xfrm>
            <a:off x="152400" y="152400"/>
            <a:ext cx="6337272" cy="6450775"/>
            <a:chOff x="152400" y="152400"/>
            <a:chExt cx="6337272" cy="6450775"/>
          </a:xfrm>
        </p:grpSpPr>
        <p:pic>
          <p:nvPicPr>
            <p:cNvPr id="302" name="Google Shape;302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6337272" cy="6450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41"/>
            <p:cNvSpPr/>
            <p:nvPr/>
          </p:nvSpPr>
          <p:spPr>
            <a:xfrm>
              <a:off x="650900" y="1584800"/>
              <a:ext cx="820800" cy="103800"/>
            </a:xfrm>
            <a:prstGeom prst="roundRect">
              <a:avLst>
                <a:gd fmla="val 16667" name="adj"/>
              </a:avLst>
            </a:prstGeom>
            <a:solidFill>
              <a:srgbClr val="D9D9D9"/>
            </a:solidFill>
            <a:ln cap="flat" cmpd="sng" w="190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41"/>
          <p:cNvGrpSpPr/>
          <p:nvPr/>
        </p:nvGrpSpPr>
        <p:grpSpPr>
          <a:xfrm>
            <a:off x="5993425" y="350437"/>
            <a:ext cx="6036749" cy="6054699"/>
            <a:chOff x="5993425" y="350438"/>
            <a:chExt cx="6036749" cy="6054699"/>
          </a:xfrm>
        </p:grpSpPr>
        <p:pic>
          <p:nvPicPr>
            <p:cNvPr id="305" name="Google Shape;30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93425" y="350437"/>
              <a:ext cx="6036749" cy="60546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306" name="Google Shape;306;p41"/>
            <p:cNvSpPr/>
            <p:nvPr/>
          </p:nvSpPr>
          <p:spPr>
            <a:xfrm>
              <a:off x="6489675" y="3652175"/>
              <a:ext cx="820800" cy="103800"/>
            </a:xfrm>
            <a:prstGeom prst="roundRect">
              <a:avLst>
                <a:gd fmla="val 16667" name="adj"/>
              </a:avLst>
            </a:prstGeom>
            <a:solidFill>
              <a:srgbClr val="D9D9D9"/>
            </a:solidFill>
            <a:ln cap="flat" cmpd="sng" w="190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41"/>
          <p:cNvSpPr/>
          <p:nvPr/>
        </p:nvSpPr>
        <p:spPr>
          <a:xfrm>
            <a:off x="8832850" y="3660075"/>
            <a:ext cx="2902500" cy="17046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Hem canviat el </a:t>
            </a:r>
            <a:r>
              <a:rPr b="1" lang="es-ES" sz="1600">
                <a:solidFill>
                  <a:srgbClr val="0B5394"/>
                </a:solidFill>
              </a:rPr>
              <a:t>tema</a:t>
            </a:r>
            <a:r>
              <a:rPr lang="es-ES" sz="1600">
                <a:solidFill>
                  <a:srgbClr val="0B5394"/>
                </a:solidFill>
              </a:rPr>
              <a:t> (permet inserir una imatge en la capçalera) i modificat el </a:t>
            </a:r>
            <a:r>
              <a:rPr b="1" lang="es-ES" sz="1600">
                <a:solidFill>
                  <a:srgbClr val="0B5394"/>
                </a:solidFill>
              </a:rPr>
              <a:t>text explicatiu</a:t>
            </a:r>
            <a:r>
              <a:rPr lang="es-ES" sz="1600">
                <a:solidFill>
                  <a:srgbClr val="0B5394"/>
                </a:solidFill>
              </a:rPr>
              <a:t> inicial.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08" name="Google Shape;308;p41"/>
          <p:cNvSpPr/>
          <p:nvPr/>
        </p:nvSpPr>
        <p:spPr>
          <a:xfrm rot="-918">
            <a:off x="5117591" y="288946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1"/>
          <p:cNvSpPr/>
          <p:nvPr/>
        </p:nvSpPr>
        <p:spPr>
          <a:xfrm rot="-918">
            <a:off x="5117591" y="16363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00" y="168353"/>
            <a:ext cx="11459974" cy="65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/>
          <p:nvPr/>
        </p:nvSpPr>
        <p:spPr>
          <a:xfrm>
            <a:off x="4434599" y="315248"/>
            <a:ext cx="1008600" cy="38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4637575" y="3193650"/>
            <a:ext cx="1071000" cy="38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"/>
          <p:cNvSpPr/>
          <p:nvPr/>
        </p:nvSpPr>
        <p:spPr>
          <a:xfrm>
            <a:off x="7694492" y="4385317"/>
            <a:ext cx="2611200" cy="328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2"/>
          <p:cNvSpPr/>
          <p:nvPr/>
        </p:nvSpPr>
        <p:spPr>
          <a:xfrm>
            <a:off x="6867825" y="0"/>
            <a:ext cx="5324100" cy="18765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Quan l'alumnat/professorat ha fet les avaluacions, arriba el moment de </a:t>
            </a:r>
            <a:r>
              <a:rPr b="1" lang="es-ES" sz="1600">
                <a:solidFill>
                  <a:srgbClr val="0B5394"/>
                </a:solidFill>
              </a:rPr>
              <a:t>Processar les respostes del formulari</a:t>
            </a:r>
            <a:r>
              <a:rPr lang="es-ES" sz="1600">
                <a:solidFill>
                  <a:srgbClr val="0B5394"/>
                </a:solidFill>
              </a:rPr>
              <a:t>. Això crearà una nova pestanya a la plantilla i generarà una taula on es reflectirà el resultat de l'avaluació de cada estudiant.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19" name="Google Shape;319;p42"/>
          <p:cNvSpPr/>
          <p:nvPr/>
        </p:nvSpPr>
        <p:spPr>
          <a:xfrm rot="10799082">
            <a:off x="10305691" y="442056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142238"/>
            <a:ext cx="11300351" cy="65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/>
          <p:nvPr/>
        </p:nvSpPr>
        <p:spPr>
          <a:xfrm>
            <a:off x="4437325" y="6232475"/>
            <a:ext cx="1925100" cy="48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3"/>
          <p:cNvSpPr/>
          <p:nvPr/>
        </p:nvSpPr>
        <p:spPr>
          <a:xfrm>
            <a:off x="4519600" y="2424625"/>
            <a:ext cx="3969300" cy="200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3"/>
          <p:cNvSpPr/>
          <p:nvPr/>
        </p:nvSpPr>
        <p:spPr>
          <a:xfrm>
            <a:off x="6867825" y="0"/>
            <a:ext cx="5324100" cy="15018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Les avaluacions sempre generen una puntuació (que podem utilitzar o no). És per això que CoRubrics ens demana la </a:t>
            </a:r>
            <a:r>
              <a:rPr b="1" lang="es-ES" sz="1600">
                <a:solidFill>
                  <a:srgbClr val="0B5394"/>
                </a:solidFill>
              </a:rPr>
              <a:t>nota máxima</a:t>
            </a:r>
            <a:r>
              <a:rPr lang="es-ES" sz="1600">
                <a:solidFill>
                  <a:srgbClr val="0B5394"/>
                </a:solidFill>
              </a:rPr>
              <a:t>. Aquesta puntuació es pot modificar més endavant sobre la taula de resultats.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28" name="Google Shape;328;p43"/>
          <p:cNvSpPr/>
          <p:nvPr/>
        </p:nvSpPr>
        <p:spPr>
          <a:xfrm rot="-918">
            <a:off x="3200466" y="63451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3"/>
          <p:cNvSpPr/>
          <p:nvPr/>
        </p:nvSpPr>
        <p:spPr>
          <a:xfrm>
            <a:off x="6641600" y="5356300"/>
            <a:ext cx="3773100" cy="13302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El resultat del processament de les respostes es bolcarà en una nova pestanya amb la </a:t>
            </a:r>
            <a:r>
              <a:rPr b="1" lang="es-ES" sz="1600">
                <a:solidFill>
                  <a:srgbClr val="0B5394"/>
                </a:solidFill>
              </a:rPr>
              <a:t>data i hora d'inici</a:t>
            </a:r>
            <a:r>
              <a:rPr lang="es-ES" sz="1600">
                <a:solidFill>
                  <a:srgbClr val="0B5394"/>
                </a:solidFill>
              </a:rPr>
              <a:t> del procès.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30" name="Google Shape;330;p43"/>
          <p:cNvSpPr/>
          <p:nvPr/>
        </p:nvSpPr>
        <p:spPr>
          <a:xfrm rot="-918">
            <a:off x="3314416" y="33829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25" y="127063"/>
            <a:ext cx="11412801" cy="66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/>
          <p:nvPr/>
        </p:nvSpPr>
        <p:spPr>
          <a:xfrm>
            <a:off x="5816526" y="6142401"/>
            <a:ext cx="1297800" cy="64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4"/>
          <p:cNvSpPr/>
          <p:nvPr/>
        </p:nvSpPr>
        <p:spPr>
          <a:xfrm>
            <a:off x="7021400" y="5157100"/>
            <a:ext cx="2774400" cy="864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Mentre es crea la taula veurem aquest missatge.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38" name="Google Shape;338;p44"/>
          <p:cNvSpPr/>
          <p:nvPr/>
        </p:nvSpPr>
        <p:spPr>
          <a:xfrm rot="10799082">
            <a:off x="7217891" y="63711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78" y="568500"/>
            <a:ext cx="12016900" cy="48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5"/>
          <p:cNvSpPr/>
          <p:nvPr/>
        </p:nvSpPr>
        <p:spPr>
          <a:xfrm>
            <a:off x="2100475" y="1571100"/>
            <a:ext cx="717600" cy="356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5"/>
          <p:cNvSpPr/>
          <p:nvPr/>
        </p:nvSpPr>
        <p:spPr>
          <a:xfrm>
            <a:off x="6798900" y="0"/>
            <a:ext cx="5393100" cy="2790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rgbClr val="0B5394"/>
                </a:solidFill>
              </a:rPr>
              <a:t>En el bloc del </a:t>
            </a:r>
            <a:r>
              <a:rPr b="1" lang="es-ES" sz="1600">
                <a:solidFill>
                  <a:srgbClr val="0B5394"/>
                </a:solidFill>
              </a:rPr>
              <a:t>Nombre de puntuacions</a:t>
            </a:r>
            <a:r>
              <a:rPr lang="es-ES" sz="1600">
                <a:solidFill>
                  <a:srgbClr val="0B5394"/>
                </a:solidFill>
              </a:rPr>
              <a:t> podem veure si falten alumnes per fer l'avaluació. Si s'afigen avaluacions més tard, cal </a:t>
            </a:r>
            <a:r>
              <a:rPr b="1" lang="es-ES" sz="1600">
                <a:solidFill>
                  <a:srgbClr val="0B5394"/>
                </a:solidFill>
              </a:rPr>
              <a:t>Tornar a processar els resultats</a:t>
            </a:r>
            <a:r>
              <a:rPr lang="es-ES" sz="1600">
                <a:solidFill>
                  <a:srgbClr val="0B5394"/>
                </a:solidFill>
              </a:rPr>
              <a:t>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Per exemple, en aquesta taula veiem que l'estudiant 1 no ha fet la seua autoavaluació perquè en </a:t>
            </a:r>
            <a:r>
              <a:rPr b="1" lang="es-ES" sz="1600">
                <a:solidFill>
                  <a:srgbClr val="0B5394"/>
                </a:solidFill>
              </a:rPr>
              <a:t>Auto</a:t>
            </a:r>
            <a:r>
              <a:rPr lang="es-ES" sz="1600">
                <a:solidFill>
                  <a:srgbClr val="0B5394"/>
                </a:solidFill>
              </a:rPr>
              <a:t> apareix un guionet. El 3 en </a:t>
            </a:r>
            <a:r>
              <a:rPr b="1" lang="es-ES" sz="1600">
                <a:solidFill>
                  <a:srgbClr val="0B5394"/>
                </a:solidFill>
              </a:rPr>
              <a:t>Coav</a:t>
            </a:r>
            <a:r>
              <a:rPr lang="es-ES" sz="1600">
                <a:solidFill>
                  <a:srgbClr val="0B5394"/>
                </a:solidFill>
              </a:rPr>
              <a:t> vol dir que ha rebut l'avaluació de 3 companys o companyes.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46" name="Google Shape;346;p45"/>
          <p:cNvSpPr/>
          <p:nvPr/>
        </p:nvSpPr>
        <p:spPr>
          <a:xfrm rot="10799082">
            <a:off x="2612566" y="23474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Sobre aquest tutorial</a:t>
            </a:r>
            <a:endParaRPr/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1046851" y="1313498"/>
            <a:ext cx="10089900" cy="47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ES"/>
              <a:t>Cal tenir en compte que pots trobar que els </a:t>
            </a:r>
            <a:r>
              <a:rPr b="1" lang="es-ES"/>
              <a:t>títols</a:t>
            </a:r>
            <a:r>
              <a:rPr lang="es-ES"/>
              <a:t> dels </a:t>
            </a:r>
            <a:r>
              <a:rPr b="1" lang="es-ES"/>
              <a:t>menús</a:t>
            </a:r>
            <a:r>
              <a:rPr lang="es-ES"/>
              <a:t> i els </a:t>
            </a:r>
            <a:r>
              <a:rPr b="1" lang="es-ES"/>
              <a:t>missatges</a:t>
            </a:r>
            <a:r>
              <a:rPr lang="es-ES"/>
              <a:t> que trobes en la teua instal·lació de CoRubrics no coincidisquen exactament amb els que veges en aquest tutorial.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Això ocorre perquè tant l'autor de CoRubrics com Google fan </a:t>
            </a:r>
            <a:r>
              <a:rPr b="1" lang="es-ES"/>
              <a:t>canvis</a:t>
            </a:r>
            <a:r>
              <a:rPr lang="es-ES"/>
              <a:t> amb freqüència per tal de </a:t>
            </a:r>
            <a:r>
              <a:rPr b="1" lang="es-ES"/>
              <a:t>millorar</a:t>
            </a:r>
            <a:r>
              <a:rPr lang="es-ES"/>
              <a:t> les seues aplicacions. Per això, el que importa és comprendre el que estem fent i per a què ho fem. D'aquesta forma, serà fàcil identificar les </a:t>
            </a:r>
            <a:r>
              <a:rPr b="1" lang="es-ES"/>
              <a:t>diferències</a:t>
            </a:r>
            <a:r>
              <a:rPr lang="es-ES"/>
              <a:t> i </a:t>
            </a:r>
            <a:r>
              <a:rPr b="1" lang="es-ES"/>
              <a:t>continuar</a:t>
            </a:r>
            <a:r>
              <a:rPr lang="es-ES"/>
              <a:t> endavant.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46"/>
          <p:cNvGrpSpPr/>
          <p:nvPr/>
        </p:nvGrpSpPr>
        <p:grpSpPr>
          <a:xfrm>
            <a:off x="194075" y="601925"/>
            <a:ext cx="11803848" cy="5077501"/>
            <a:chOff x="194075" y="1065700"/>
            <a:chExt cx="11803848" cy="5077501"/>
          </a:xfrm>
        </p:grpSpPr>
        <p:pic>
          <p:nvPicPr>
            <p:cNvPr id="352" name="Google Shape;352;p46"/>
            <p:cNvPicPr preferRelativeResize="0"/>
            <p:nvPr/>
          </p:nvPicPr>
          <p:blipFill rotWithShape="1">
            <a:blip r:embed="rId3">
              <a:alphaModFix/>
            </a:blip>
            <a:srcRect b="6132" l="704" r="1505" t="19084"/>
            <a:stretch/>
          </p:blipFill>
          <p:spPr>
            <a:xfrm>
              <a:off x="194075" y="1065700"/>
              <a:ext cx="11803848" cy="5077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46"/>
            <p:cNvSpPr/>
            <p:nvPr/>
          </p:nvSpPr>
          <p:spPr>
            <a:xfrm>
              <a:off x="6935267" y="3206833"/>
              <a:ext cx="164400" cy="135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7607833" y="3206833"/>
              <a:ext cx="164400" cy="1352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46"/>
          <p:cNvSpPr/>
          <p:nvPr/>
        </p:nvSpPr>
        <p:spPr>
          <a:xfrm>
            <a:off x="7899475" y="1381450"/>
            <a:ext cx="4292400" cy="8097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Si hi ha avaluacions </a:t>
            </a:r>
            <a:r>
              <a:rPr b="1" lang="es-ES" sz="1600">
                <a:solidFill>
                  <a:srgbClr val="0B5394"/>
                </a:solidFill>
              </a:rPr>
              <a:t>repetides</a:t>
            </a:r>
            <a:r>
              <a:rPr lang="es-ES" sz="1600">
                <a:solidFill>
                  <a:srgbClr val="0B5394"/>
                </a:solidFill>
              </a:rPr>
              <a:t>, CoRubrics ens dóna l'opció d'eliminar els duplicats.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56" name="Google Shape;356;p46"/>
          <p:cNvSpPr/>
          <p:nvPr/>
        </p:nvSpPr>
        <p:spPr>
          <a:xfrm>
            <a:off x="3677525" y="2265700"/>
            <a:ext cx="4936800" cy="129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6"/>
          <p:cNvSpPr/>
          <p:nvPr/>
        </p:nvSpPr>
        <p:spPr>
          <a:xfrm rot="-918">
            <a:off x="2430141" y="278499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78" y="568500"/>
            <a:ext cx="12016900" cy="48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/>
          <p:cNvSpPr/>
          <p:nvPr/>
        </p:nvSpPr>
        <p:spPr>
          <a:xfrm>
            <a:off x="2772800" y="1508100"/>
            <a:ext cx="763500" cy="130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7"/>
          <p:cNvSpPr/>
          <p:nvPr/>
        </p:nvSpPr>
        <p:spPr>
          <a:xfrm>
            <a:off x="3536244" y="1508100"/>
            <a:ext cx="691200" cy="130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7"/>
          <p:cNvSpPr/>
          <p:nvPr/>
        </p:nvSpPr>
        <p:spPr>
          <a:xfrm>
            <a:off x="4227353" y="1508100"/>
            <a:ext cx="763500" cy="130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7"/>
          <p:cNvSpPr/>
          <p:nvPr/>
        </p:nvSpPr>
        <p:spPr>
          <a:xfrm>
            <a:off x="4992907" y="1508100"/>
            <a:ext cx="691200" cy="130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5681906" y="1508100"/>
            <a:ext cx="763500" cy="130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"/>
          <p:cNvSpPr/>
          <p:nvPr/>
        </p:nvSpPr>
        <p:spPr>
          <a:xfrm>
            <a:off x="6828600" y="5816400"/>
            <a:ext cx="5363400" cy="10416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aquest cas, el </a:t>
            </a:r>
            <a:r>
              <a:rPr b="1" lang="es-ES" sz="1600">
                <a:solidFill>
                  <a:srgbClr val="0B5394"/>
                </a:solidFill>
              </a:rPr>
              <a:t>Prof</a:t>
            </a:r>
            <a:r>
              <a:rPr lang="es-ES" sz="1600">
                <a:solidFill>
                  <a:srgbClr val="0B5394"/>
                </a:solidFill>
              </a:rPr>
              <a:t>essorat no ha fet cap avaluació, motiu pel qual les seues puntuacions apareixen amb un guionet.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69" name="Google Shape;369;p47"/>
          <p:cNvSpPr/>
          <p:nvPr/>
        </p:nvSpPr>
        <p:spPr>
          <a:xfrm>
            <a:off x="6828525" y="-34600"/>
            <a:ext cx="5363400" cy="15426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Hi ha tres columnes per cada criteri de realització. Per cada alumne apareix, en cada cel·la, la mitjana de les puntuacions rebudes per la </a:t>
            </a:r>
            <a:r>
              <a:rPr b="1" lang="es-ES" sz="1600">
                <a:solidFill>
                  <a:srgbClr val="0B5394"/>
                </a:solidFill>
              </a:rPr>
              <a:t>Coav</a:t>
            </a:r>
            <a:r>
              <a:rPr lang="es-ES" sz="1600">
                <a:solidFill>
                  <a:srgbClr val="0B5394"/>
                </a:solidFill>
              </a:rPr>
              <a:t>aluació, </a:t>
            </a:r>
            <a:r>
              <a:rPr b="1" lang="es-ES" sz="1600">
                <a:solidFill>
                  <a:srgbClr val="0B5394"/>
                </a:solidFill>
              </a:rPr>
              <a:t>Auto</a:t>
            </a:r>
            <a:r>
              <a:rPr lang="es-ES" sz="1600">
                <a:solidFill>
                  <a:srgbClr val="0B5394"/>
                </a:solidFill>
              </a:rPr>
              <a:t>avaluació i avaluació del </a:t>
            </a:r>
            <a:r>
              <a:rPr b="1" lang="es-ES" sz="1600">
                <a:solidFill>
                  <a:srgbClr val="0B5394"/>
                </a:solidFill>
              </a:rPr>
              <a:t>Prof</a:t>
            </a:r>
            <a:r>
              <a:rPr lang="es-ES" sz="1600">
                <a:solidFill>
                  <a:srgbClr val="0B5394"/>
                </a:solidFill>
              </a:rPr>
              <a:t>essor.</a:t>
            </a:r>
            <a:endParaRPr sz="160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78" y="568500"/>
            <a:ext cx="12016900" cy="48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8"/>
          <p:cNvSpPr/>
          <p:nvPr/>
        </p:nvSpPr>
        <p:spPr>
          <a:xfrm>
            <a:off x="6436725" y="2070375"/>
            <a:ext cx="724500" cy="25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8"/>
          <p:cNvSpPr/>
          <p:nvPr/>
        </p:nvSpPr>
        <p:spPr>
          <a:xfrm>
            <a:off x="7858800" y="2070375"/>
            <a:ext cx="724500" cy="3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8"/>
          <p:cNvSpPr/>
          <p:nvPr/>
        </p:nvSpPr>
        <p:spPr>
          <a:xfrm>
            <a:off x="6278300" y="-34600"/>
            <a:ext cx="5913600" cy="14199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la taula es pot canviar la nota máxima (</a:t>
            </a:r>
            <a:r>
              <a:rPr b="1" lang="es-ES" sz="1600">
                <a:solidFill>
                  <a:srgbClr val="0B5394"/>
                </a:solidFill>
              </a:rPr>
              <a:t>Máx. punt.</a:t>
            </a:r>
            <a:r>
              <a:rPr lang="es-ES" sz="1600">
                <a:solidFill>
                  <a:srgbClr val="0B5394"/>
                </a:solidFill>
              </a:rPr>
              <a:t>) i la ponderació de cada part de l'avaluació (</a:t>
            </a:r>
            <a:r>
              <a:rPr b="1" lang="es-ES" sz="1600">
                <a:solidFill>
                  <a:srgbClr val="0B5394"/>
                </a:solidFill>
              </a:rPr>
              <a:t>Coav</a:t>
            </a:r>
            <a:r>
              <a:rPr lang="es-ES" sz="1600">
                <a:solidFill>
                  <a:srgbClr val="0B5394"/>
                </a:solidFill>
              </a:rPr>
              <a:t>aluació, </a:t>
            </a:r>
            <a:r>
              <a:rPr b="1" lang="es-ES" sz="1600">
                <a:solidFill>
                  <a:srgbClr val="0B5394"/>
                </a:solidFill>
              </a:rPr>
              <a:t>Auto</a:t>
            </a:r>
            <a:r>
              <a:rPr lang="es-ES" sz="1600">
                <a:solidFill>
                  <a:srgbClr val="0B5394"/>
                </a:solidFill>
              </a:rPr>
              <a:t>avaluació i avaluació del </a:t>
            </a:r>
            <a:r>
              <a:rPr b="1" lang="es-ES" sz="1600">
                <a:solidFill>
                  <a:srgbClr val="0B5394"/>
                </a:solidFill>
              </a:rPr>
              <a:t>Prof</a:t>
            </a:r>
            <a:r>
              <a:rPr lang="es-ES" sz="1600">
                <a:solidFill>
                  <a:srgbClr val="0B5394"/>
                </a:solidFill>
              </a:rPr>
              <a:t>essorat). En canviar els valors en la taula, les notes es recalculen automàticament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78" name="Google Shape;378;p48"/>
          <p:cNvSpPr/>
          <p:nvPr/>
        </p:nvSpPr>
        <p:spPr>
          <a:xfrm rot="-5400918">
            <a:off x="6237516" y="276111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8"/>
          <p:cNvSpPr/>
          <p:nvPr/>
        </p:nvSpPr>
        <p:spPr>
          <a:xfrm rot="-5400918">
            <a:off x="7659591" y="287459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75" y="220025"/>
            <a:ext cx="11289650" cy="641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9"/>
          <p:cNvSpPr/>
          <p:nvPr/>
        </p:nvSpPr>
        <p:spPr>
          <a:xfrm>
            <a:off x="4506473" y="413248"/>
            <a:ext cx="818700" cy="38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9"/>
          <p:cNvSpPr/>
          <p:nvPr/>
        </p:nvSpPr>
        <p:spPr>
          <a:xfrm>
            <a:off x="4611200" y="3180400"/>
            <a:ext cx="1097100" cy="328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9"/>
          <p:cNvSpPr/>
          <p:nvPr/>
        </p:nvSpPr>
        <p:spPr>
          <a:xfrm>
            <a:off x="7525517" y="6116450"/>
            <a:ext cx="1857600" cy="328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9"/>
          <p:cNvSpPr/>
          <p:nvPr/>
        </p:nvSpPr>
        <p:spPr>
          <a:xfrm>
            <a:off x="6828525" y="0"/>
            <a:ext cx="5363400" cy="21420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Per tornar a passar l'avaluació als mateixos alumnes en una altra ocasió i així poder fer un seguiment de la seua evolució, caldrà </a:t>
            </a:r>
            <a:r>
              <a:rPr b="1" lang="es-ES" sz="1600">
                <a:solidFill>
                  <a:srgbClr val="0B5394"/>
                </a:solidFill>
              </a:rPr>
              <a:t>Reiniciar el procés</a:t>
            </a:r>
            <a:r>
              <a:rPr lang="es-ES" sz="1600">
                <a:solidFill>
                  <a:srgbClr val="0B5394"/>
                </a:solidFill>
              </a:rPr>
              <a:t>.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arreplegar les noves avaluacions amb el formulari i processar les respostes, CoRubrics generarà una </a:t>
            </a:r>
            <a:r>
              <a:rPr b="1" lang="es-ES" sz="1600">
                <a:solidFill>
                  <a:srgbClr val="0B5394"/>
                </a:solidFill>
              </a:rPr>
              <a:t>nova pestanya</a:t>
            </a:r>
            <a:r>
              <a:rPr lang="es-ES" sz="1600">
                <a:solidFill>
                  <a:srgbClr val="0B5394"/>
                </a:solidFill>
              </a:rPr>
              <a:t> amb els </a:t>
            </a:r>
            <a:r>
              <a:rPr b="1" lang="es-ES" sz="1600">
                <a:solidFill>
                  <a:srgbClr val="0B5394"/>
                </a:solidFill>
              </a:rPr>
              <a:t>nous resultats</a:t>
            </a:r>
            <a:r>
              <a:rPr lang="es-ES" sz="1600">
                <a:solidFill>
                  <a:srgbClr val="0B5394"/>
                </a:solidFill>
              </a:rPr>
              <a:t>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389" name="Google Shape;389;p49"/>
          <p:cNvSpPr/>
          <p:nvPr/>
        </p:nvSpPr>
        <p:spPr>
          <a:xfrm rot="-918">
            <a:off x="6402616" y="615169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50" y="347050"/>
            <a:ext cx="11599227" cy="617216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/>
          <p:nvPr/>
        </p:nvSpPr>
        <p:spPr>
          <a:xfrm>
            <a:off x="4382817" y="592292"/>
            <a:ext cx="704400" cy="267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0"/>
          <p:cNvSpPr/>
          <p:nvPr/>
        </p:nvSpPr>
        <p:spPr>
          <a:xfrm>
            <a:off x="7327371" y="3299500"/>
            <a:ext cx="2890800" cy="328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0"/>
          <p:cNvSpPr/>
          <p:nvPr/>
        </p:nvSpPr>
        <p:spPr>
          <a:xfrm>
            <a:off x="4544075" y="3299500"/>
            <a:ext cx="879300" cy="267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50"/>
          <p:cNvPicPr preferRelativeResize="0"/>
          <p:nvPr/>
        </p:nvPicPr>
        <p:blipFill rotWithShape="1">
          <a:blip r:embed="rId4">
            <a:alphaModFix/>
          </a:blip>
          <a:srcRect b="0" l="0" r="0" t="17911"/>
          <a:stretch/>
        </p:blipFill>
        <p:spPr>
          <a:xfrm>
            <a:off x="186675" y="1007075"/>
            <a:ext cx="4091849" cy="4843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99" name="Google Shape;399;p50"/>
          <p:cNvSpPr/>
          <p:nvPr/>
        </p:nvSpPr>
        <p:spPr>
          <a:xfrm>
            <a:off x="6828525" y="0"/>
            <a:ext cx="5363400" cy="9432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Podem veure els resultats amb </a:t>
            </a:r>
            <a:r>
              <a:rPr b="1" lang="es-ES" sz="1600">
                <a:solidFill>
                  <a:srgbClr val="0B5394"/>
                </a:solidFill>
              </a:rPr>
              <a:t>dianes d'avaluació</a:t>
            </a:r>
            <a:r>
              <a:rPr lang="es-ES" sz="1600">
                <a:solidFill>
                  <a:srgbClr val="0B5394"/>
                </a:solidFill>
              </a:rPr>
              <a:t>, que es guarden en una nova pestanya de la plantilla.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400" name="Google Shape;400;p50"/>
          <p:cNvSpPr/>
          <p:nvPr/>
        </p:nvSpPr>
        <p:spPr>
          <a:xfrm rot="-918">
            <a:off x="6156991" y="33347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25" y="76200"/>
            <a:ext cx="9978985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1"/>
          <p:cNvSpPr/>
          <p:nvPr/>
        </p:nvSpPr>
        <p:spPr>
          <a:xfrm>
            <a:off x="4971550" y="0"/>
            <a:ext cx="7220400" cy="8745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Des del menú de CoRubrics podem </a:t>
            </a:r>
            <a:r>
              <a:rPr b="1" lang="es-ES" sz="1600">
                <a:solidFill>
                  <a:srgbClr val="0B5394"/>
                </a:solidFill>
              </a:rPr>
              <a:t>Enviar els resultats</a:t>
            </a:r>
            <a:r>
              <a:rPr lang="es-ES" sz="1600">
                <a:solidFill>
                  <a:srgbClr val="0B5394"/>
                </a:solidFill>
              </a:rPr>
              <a:t> a l'alumnat i configurar quines dades s'han d'incloure en els seus informes.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8562200" y="939925"/>
            <a:ext cx="1931100" cy="5841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1"/>
          <p:cNvSpPr/>
          <p:nvPr/>
        </p:nvSpPr>
        <p:spPr>
          <a:xfrm rot="10799082">
            <a:off x="10588366" y="14283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10223024" cy="66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2"/>
          <p:cNvSpPr/>
          <p:nvPr/>
        </p:nvSpPr>
        <p:spPr>
          <a:xfrm>
            <a:off x="4971550" y="0"/>
            <a:ext cx="7220400" cy="8745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També</a:t>
            </a:r>
            <a:r>
              <a:rPr lang="es-ES" sz="1600">
                <a:solidFill>
                  <a:srgbClr val="0B5394"/>
                </a:solidFill>
              </a:rPr>
              <a:t> podem crear un </a:t>
            </a:r>
            <a:r>
              <a:rPr b="1" lang="es-ES" sz="1600">
                <a:solidFill>
                  <a:srgbClr val="0B5394"/>
                </a:solidFill>
              </a:rPr>
              <a:t>Document de resultats</a:t>
            </a:r>
            <a:r>
              <a:rPr lang="es-ES" sz="1600">
                <a:solidFill>
                  <a:srgbClr val="0B5394"/>
                </a:solidFill>
              </a:rPr>
              <a:t> amb totes les avaluacions que es guardarà en la mateixa carpeta del Drive on estem treballant.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8943200" y="939925"/>
            <a:ext cx="2110200" cy="5535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2"/>
          <p:cNvSpPr/>
          <p:nvPr/>
        </p:nvSpPr>
        <p:spPr>
          <a:xfrm rot="-918">
            <a:off x="7677916" y="1428343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>
            <p:ph idx="1" type="body"/>
          </p:nvPr>
        </p:nvSpPr>
        <p:spPr>
          <a:xfrm>
            <a:off x="1163638" y="2786784"/>
            <a:ext cx="99726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Mercedes Marqués Andrés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mmarques@uji.es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038225" y="562884"/>
            <a:ext cx="10089900" cy="64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Sobre aquest tutorial</a:t>
            </a:r>
            <a:endParaRPr/>
          </a:p>
        </p:txBody>
      </p:sp>
      <p:sp>
        <p:nvSpPr>
          <p:cNvPr id="101" name="Google Shape;101;p20"/>
          <p:cNvSpPr txBox="1"/>
          <p:nvPr>
            <p:ph idx="2" type="body"/>
          </p:nvPr>
        </p:nvSpPr>
        <p:spPr>
          <a:xfrm>
            <a:off x="1046851" y="1313498"/>
            <a:ext cx="10089900" cy="47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Per tal de seguir aquest tutorial, necessites crear un </a:t>
            </a:r>
            <a:r>
              <a:rPr b="1" lang="es-ES"/>
              <a:t>nou full de càlcul</a:t>
            </a:r>
            <a:r>
              <a:rPr lang="es-ES"/>
              <a:t> de Google. El formulari que crearà CoRubrics se situarà a la mateixa </a:t>
            </a:r>
            <a:r>
              <a:rPr b="1" lang="es-ES"/>
              <a:t>carpeta</a:t>
            </a:r>
            <a:r>
              <a:rPr lang="es-ES"/>
              <a:t> on hages creat el full, per això és molt convenient crear una carpeta de </a:t>
            </a:r>
            <a:r>
              <a:rPr b="1" lang="es-ES"/>
              <a:t>treball</a:t>
            </a:r>
            <a:r>
              <a:rPr lang="es-ES"/>
              <a:t> per tal de tenir el material </a:t>
            </a:r>
            <a:r>
              <a:rPr b="1" lang="es-ES"/>
              <a:t>organitzat</a:t>
            </a:r>
            <a:r>
              <a:rPr lang="es-ES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Si encara no ho has fet, caldrà </a:t>
            </a:r>
            <a:r>
              <a:rPr b="1" lang="es-ES"/>
              <a:t>instal·lar el complement CoRubrics</a:t>
            </a:r>
            <a:r>
              <a:rPr lang="es-ES"/>
              <a:t> per tal de seguir el tutorial.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244167"/>
            <a:ext cx="11785600" cy="517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/>
          <p:nvPr/>
        </p:nvSpPr>
        <p:spPr>
          <a:xfrm>
            <a:off x="5157533" y="4771500"/>
            <a:ext cx="1198800" cy="449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3949800" y="4867100"/>
            <a:ext cx="11228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7762550" y="0"/>
            <a:ext cx="4409100" cy="17289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Per</a:t>
            </a:r>
            <a:r>
              <a:rPr lang="es-ES" sz="1600">
                <a:solidFill>
                  <a:srgbClr val="0B5394"/>
                </a:solidFill>
              </a:rPr>
              <a:t> treballar amb CoRubrics cal </a:t>
            </a:r>
            <a:r>
              <a:rPr b="1" lang="es-ES" sz="1600">
                <a:solidFill>
                  <a:srgbClr val="0B5394"/>
                </a:solidFill>
              </a:rPr>
              <a:t>Activar el complement </a:t>
            </a:r>
            <a:r>
              <a:rPr lang="es-ES" sz="1600">
                <a:solidFill>
                  <a:srgbClr val="0B5394"/>
                </a:solidFill>
              </a:rPr>
              <a:t>des del menú </a:t>
            </a:r>
            <a:r>
              <a:rPr b="1" lang="es-ES" sz="1600">
                <a:solidFill>
                  <a:srgbClr val="0B5394"/>
                </a:solidFill>
              </a:rPr>
              <a:t>Extensions</a:t>
            </a:r>
            <a:r>
              <a:rPr lang="es-ES" sz="1600">
                <a:solidFill>
                  <a:srgbClr val="0B5394"/>
                </a:solidFill>
              </a:rPr>
              <a:t>. Si no trobes el complement serà perquè no el tens instal·lat, per tant, </a:t>
            </a:r>
            <a:r>
              <a:rPr lang="es-ES" sz="1600">
                <a:solidFill>
                  <a:srgbClr val="0B5394"/>
                </a:solidFill>
              </a:rPr>
              <a:t>primer </a:t>
            </a:r>
            <a:r>
              <a:rPr lang="es-ES" sz="1600">
                <a:solidFill>
                  <a:srgbClr val="0B5394"/>
                </a:solidFill>
              </a:rPr>
              <a:t>caldrà fer la instal·lació.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8688700" y="4867100"/>
            <a:ext cx="2556800" cy="449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3949800" y="1584600"/>
            <a:ext cx="11228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5072602" y="1489050"/>
            <a:ext cx="9651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7514800" y="4962700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67" y="266866"/>
            <a:ext cx="11761465" cy="62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4387200" y="2889900"/>
            <a:ext cx="4125600" cy="2115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7782900" y="0"/>
            <a:ext cx="4409100" cy="13011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activarse el complement veurem aquest missatge. 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Doncs </a:t>
            </a:r>
            <a:r>
              <a:rPr b="1" lang="es-ES" sz="1600">
                <a:solidFill>
                  <a:srgbClr val="0B5394"/>
                </a:solidFill>
              </a:rPr>
              <a:t>D'acord</a:t>
            </a:r>
            <a:r>
              <a:rPr lang="es-ES" sz="1600">
                <a:solidFill>
                  <a:srgbClr val="0B5394"/>
                </a:solidFill>
              </a:rPr>
              <a:t>!</a:t>
            </a:r>
            <a:endParaRPr sz="160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51399"/>
            <a:ext cx="11733267" cy="650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/>
          <p:nvPr/>
        </p:nvSpPr>
        <p:spPr>
          <a:xfrm>
            <a:off x="4617825" y="387400"/>
            <a:ext cx="1080300" cy="42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/>
          <p:nvPr/>
        </p:nvSpPr>
        <p:spPr>
          <a:xfrm>
            <a:off x="4787967" y="3429000"/>
            <a:ext cx="1235200" cy="49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/>
          <p:nvPr/>
        </p:nvSpPr>
        <p:spPr>
          <a:xfrm>
            <a:off x="7988167" y="3355667"/>
            <a:ext cx="3948400" cy="2607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7757825" y="0"/>
            <a:ext cx="4409100" cy="21069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En accedir de nou a CoRubrics veurem que en el seu menú desplegable han canviat les opcions. Ara podem </a:t>
            </a:r>
            <a:r>
              <a:rPr b="1" lang="es-ES" sz="1600">
                <a:solidFill>
                  <a:srgbClr val="0B5394"/>
                </a:solidFill>
              </a:rPr>
              <a:t>Canviar</a:t>
            </a:r>
            <a:r>
              <a:rPr lang="es-ES" sz="1600">
                <a:solidFill>
                  <a:srgbClr val="0B5394"/>
                </a:solidFill>
              </a:rPr>
              <a:t> l'</a:t>
            </a:r>
            <a:r>
              <a:rPr b="1" lang="es-ES" sz="1600">
                <a:solidFill>
                  <a:srgbClr val="0B5394"/>
                </a:solidFill>
              </a:rPr>
              <a:t>idioma</a:t>
            </a:r>
            <a:r>
              <a:rPr lang="es-ES" sz="1600">
                <a:solidFill>
                  <a:srgbClr val="0B5394"/>
                </a:solidFill>
              </a:rPr>
              <a:t> i, per començar, caldrà </a:t>
            </a:r>
            <a:r>
              <a:rPr b="1" lang="es-ES" sz="1600">
                <a:solidFill>
                  <a:srgbClr val="0B5394"/>
                </a:solidFill>
              </a:rPr>
              <a:t>Crear la plantilla CoRubrics</a:t>
            </a:r>
            <a:r>
              <a:rPr lang="es-ES" sz="1600">
                <a:solidFill>
                  <a:srgbClr val="0B5394"/>
                </a:solidFill>
              </a:rPr>
              <a:t> per fer avaluació amb una </a:t>
            </a:r>
            <a:r>
              <a:rPr b="1" lang="es-ES" sz="1600">
                <a:solidFill>
                  <a:srgbClr val="0B5394"/>
                </a:solidFill>
              </a:rPr>
              <a:t>Rúbrica</a:t>
            </a:r>
            <a:r>
              <a:rPr lang="es-ES" sz="1600">
                <a:solidFill>
                  <a:srgbClr val="0B5394"/>
                </a:solidFill>
              </a:rPr>
              <a:t>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30" name="Google Shape;130;p23"/>
          <p:cNvSpPr/>
          <p:nvPr/>
        </p:nvSpPr>
        <p:spPr>
          <a:xfrm rot="10798775">
            <a:off x="11048891" y="3596718"/>
            <a:ext cx="11228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 rot="-1225">
            <a:off x="6777224" y="4986318"/>
            <a:ext cx="11228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67" y="160235"/>
            <a:ext cx="11244133" cy="653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/>
          <p:nvPr/>
        </p:nvSpPr>
        <p:spPr>
          <a:xfrm>
            <a:off x="2900333" y="2608167"/>
            <a:ext cx="7142000" cy="197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782900" y="0"/>
            <a:ext cx="4409100" cy="23526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Crear la plantilla provoca l'</a:t>
            </a:r>
            <a:r>
              <a:rPr b="1" lang="es-ES" sz="1600">
                <a:solidFill>
                  <a:srgbClr val="0B5394"/>
                </a:solidFill>
              </a:rPr>
              <a:t>eliminació</a:t>
            </a:r>
            <a:r>
              <a:rPr lang="es-ES" sz="1600">
                <a:solidFill>
                  <a:srgbClr val="0B5394"/>
                </a:solidFill>
              </a:rPr>
              <a:t> de tot el contingut del full de càlcul, per la qual cosa, ens demana confirmar l'acció. </a:t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Com que estem treballan amb un nou full de càlcul sense cap informació que necessitem conservar, acceptarem l'acció. 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39" name="Google Shape;139;p24"/>
          <p:cNvSpPr/>
          <p:nvPr/>
        </p:nvSpPr>
        <p:spPr>
          <a:xfrm rot="-918">
            <a:off x="1736874" y="3464568"/>
            <a:ext cx="11229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00" y="119350"/>
            <a:ext cx="10750371" cy="661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>
            <a:off x="1198367" y="56933"/>
            <a:ext cx="2236000" cy="362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7782900" y="0"/>
            <a:ext cx="4409100" cy="933300"/>
          </a:xfrm>
          <a:prstGeom prst="snip1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B5394"/>
                </a:solidFill>
              </a:rPr>
              <a:t>Si encara no ho has fet, és un bon moment per posar </a:t>
            </a:r>
            <a:r>
              <a:rPr b="1" lang="es-ES" sz="1600">
                <a:solidFill>
                  <a:srgbClr val="0B5394"/>
                </a:solidFill>
              </a:rPr>
              <a:t>nom</a:t>
            </a:r>
            <a:r>
              <a:rPr lang="es-ES" sz="1600">
                <a:solidFill>
                  <a:srgbClr val="0B5394"/>
                </a:solidFill>
              </a:rPr>
              <a:t> a la teua plantilla.</a:t>
            </a:r>
            <a:endParaRPr sz="1600">
              <a:solidFill>
                <a:srgbClr val="0B5394"/>
              </a:solidFill>
            </a:endParaRPr>
          </a:p>
        </p:txBody>
      </p:sp>
      <p:sp>
        <p:nvSpPr>
          <p:cNvPr id="147" name="Google Shape;147;p25"/>
          <p:cNvSpPr/>
          <p:nvPr/>
        </p:nvSpPr>
        <p:spPr>
          <a:xfrm rot="10798775">
            <a:off x="3592791" y="160718"/>
            <a:ext cx="1122800" cy="258000"/>
          </a:xfrm>
          <a:prstGeom prst="rightArrow">
            <a:avLst>
              <a:gd fmla="val 50000" name="adj1"/>
              <a:gd fmla="val 190697" name="adj2"/>
            </a:avLst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